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C484-B817-4870-B9D8-5C68E54DF15C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5F57-F656-46EC-9C31-A07728310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4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A7EF-710F-43BD-87BB-AB33CD06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65495A-291A-4627-A406-57507924A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C484-B817-4870-B9D8-5C68E54DF15C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416D5-E073-4CAB-9E81-B6423439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39FD3C-BA3A-48D8-AE96-6A911B43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5F57-F656-46EC-9C31-A07728310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4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F9EF4-D050-4195-A144-BE1D72DA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8668F0-1AFD-44F6-9A0E-7C3037A1A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C484-B817-4870-B9D8-5C68E54DF15C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B5840-0CD7-4952-8F52-FE9C9A0D7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6767E-5E0E-4364-B4A5-191347918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5F57-F656-46EC-9C31-A07728310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6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28354"/>
            <a:ext cx="10515600" cy="464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5C484-B817-4870-B9D8-5C68E54DF15C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D5F57-F656-46EC-9C31-A07728310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FF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Trace of a Square Matrix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algn="l"/>
            <a:endParaRPr lang="en-US" sz="1200" dirty="0"/>
          </a:p>
          <a:p>
            <a:pPr algn="l"/>
            <a:r>
              <a:rPr lang="en-US" sz="1200" dirty="0"/>
              <a:t>From: D.A. </a:t>
            </a:r>
            <a:r>
              <a:rPr lang="en-US" sz="1200" dirty="0" err="1"/>
              <a:t>Harville</a:t>
            </a:r>
            <a:r>
              <a:rPr lang="en-US" sz="1200" dirty="0"/>
              <a:t>, </a:t>
            </a:r>
            <a:r>
              <a:rPr lang="en-US" sz="1200" i="1" dirty="0"/>
              <a:t>Matrix Algebra from a Statistician’s Perspective</a:t>
            </a:r>
            <a:r>
              <a:rPr lang="en-US" sz="1200" dirty="0"/>
              <a:t>, Springer. Chapter 5</a:t>
            </a:r>
          </a:p>
        </p:txBody>
      </p:sp>
    </p:spTree>
    <p:extLst>
      <p:ext uri="{BB962C8B-B14F-4D97-AF65-F5344CB8AC3E}">
        <p14:creationId xmlns:p14="http://schemas.microsoft.com/office/powerpoint/2010/main" val="62009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597A6-AFD3-488F-AE12-394297050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and Properties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BF7A3E4-AC77-4BED-8DD4-C067D364C2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293701"/>
              </p:ext>
            </p:extLst>
          </p:nvPr>
        </p:nvGraphicFramePr>
        <p:xfrm>
          <a:off x="644870" y="1319350"/>
          <a:ext cx="10831513" cy="537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3" imgW="6680160" imgH="3314520" progId="Equation.DSMT4">
                  <p:embed/>
                </p:oleObj>
              </mc:Choice>
              <mc:Fallback>
                <p:oleObj name="Equation" r:id="rId3" imgW="6680160" imgH="3314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870" y="1319350"/>
                        <a:ext cx="10831513" cy="5373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00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CB63D-B965-48D0-87CF-FA52C106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796"/>
          </a:xfrm>
        </p:spPr>
        <p:txBody>
          <a:bodyPr/>
          <a:lstStyle/>
          <a:p>
            <a:r>
              <a:rPr lang="en-US" dirty="0"/>
              <a:t>Trace of Matrix Product - I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9540394-EE74-4B17-B54E-6E49F6F43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953367"/>
              </p:ext>
            </p:extLst>
          </p:nvPr>
        </p:nvGraphicFramePr>
        <p:xfrm>
          <a:off x="1089991" y="1319350"/>
          <a:ext cx="9498496" cy="5357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3" imgW="6146640" imgH="3466800" progId="Equation.DSMT4">
                  <p:embed/>
                </p:oleObj>
              </mc:Choice>
              <mc:Fallback>
                <p:oleObj name="Equation" r:id="rId3" imgW="6146640" imgH="346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991" y="1319350"/>
                        <a:ext cx="9498496" cy="5357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353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CB63D-B965-48D0-87CF-FA52C106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796"/>
          </a:xfrm>
        </p:spPr>
        <p:txBody>
          <a:bodyPr/>
          <a:lstStyle/>
          <a:p>
            <a:r>
              <a:rPr lang="en-US" dirty="0"/>
              <a:t>Trace of Matrix Product - II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9540394-EE74-4B17-B54E-6E49F6F43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772207"/>
              </p:ext>
            </p:extLst>
          </p:nvPr>
        </p:nvGraphicFramePr>
        <p:xfrm>
          <a:off x="404812" y="1509712"/>
          <a:ext cx="11382375" cy="498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3" imgW="7365960" imgH="3225600" progId="Equation.DSMT4">
                  <p:embed/>
                </p:oleObj>
              </mc:Choice>
              <mc:Fallback>
                <p:oleObj name="Equation" r:id="rId3" imgW="7365960" imgH="32256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9540394-EE74-4B17-B54E-6E49F6F43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4812" y="1509712"/>
                        <a:ext cx="11382375" cy="498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2637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F4EAA-7F7F-470C-A29E-669B4E804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Conditions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6AD0EBE-5F68-49B5-BD05-A39A64C5CF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327046"/>
              </p:ext>
            </p:extLst>
          </p:nvPr>
        </p:nvGraphicFramePr>
        <p:xfrm>
          <a:off x="1089991" y="1202971"/>
          <a:ext cx="9273209" cy="540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3" imgW="5778360" imgH="3365280" progId="Equation.DSMT4">
                  <p:embed/>
                </p:oleObj>
              </mc:Choice>
              <mc:Fallback>
                <p:oleObj name="Equation" r:id="rId3" imgW="5778360" imgH="3365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991" y="1202971"/>
                        <a:ext cx="9273209" cy="540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8612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39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Equation</vt:lpstr>
      <vt:lpstr>MathType 6.0 Equation</vt:lpstr>
      <vt:lpstr>Trace of a Square Matrix</vt:lpstr>
      <vt:lpstr>Definition and Properties</vt:lpstr>
      <vt:lpstr>Trace of Matrix Product - I</vt:lpstr>
      <vt:lpstr>Trace of Matrix Product - II</vt:lpstr>
      <vt:lpstr>Equivalent Conditions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Dependence and Independence</dc:title>
  <dc:creator>Larry Winner</dc:creator>
  <cp:lastModifiedBy>Winner,Lawrence Herman</cp:lastModifiedBy>
  <cp:revision>31</cp:revision>
  <dcterms:created xsi:type="dcterms:W3CDTF">2019-09-02T13:29:04Z</dcterms:created>
  <dcterms:modified xsi:type="dcterms:W3CDTF">2019-10-02T13:42:49Z</dcterms:modified>
</cp:coreProperties>
</file>