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1" r:id="rId8"/>
    <p:sldId id="272" r:id="rId9"/>
    <p:sldId id="273" r:id="rId10"/>
    <p:sldId id="265" r:id="rId11"/>
    <p:sldId id="266" r:id="rId12"/>
    <p:sldId id="262" r:id="rId13"/>
    <p:sldId id="267" r:id="rId14"/>
    <p:sldId id="263" r:id="rId15"/>
    <p:sldId id="264" r:id="rId16"/>
    <p:sldId id="268" r:id="rId17"/>
    <p:sldId id="269" r:id="rId18"/>
    <p:sldId id="270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20" y="6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8948D-291D-419A-BA53-339141AB01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FFFF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D4D055-20C6-4794-AFE3-1E3EE072DA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FFFF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F2EC45-AC5B-4C52-BC28-0E233768C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72612-2ACF-4491-AB89-33BAD5303AA0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B4C59A-2BB1-48EE-90C7-E251CD38C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AEE564-88E0-4782-ADAD-71FE16D94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C5D09-6598-412F-BCAE-F710AF893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966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12DEB-C8C3-4D90-A16A-06F24EE99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98067"/>
          </a:xfrm>
          <a:solidFill>
            <a:srgbClr val="660066"/>
          </a:solidFill>
        </p:spPr>
        <p:txBody>
          <a:bodyPr/>
          <a:lstStyle>
            <a:lvl1pPr>
              <a:defRPr sz="3600">
                <a:solidFill>
                  <a:srgbClr val="FFFF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2F4A9D-664E-4575-8D45-CAA847951B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1155"/>
            <a:ext cx="10515600" cy="4715808"/>
          </a:xfrm>
          <a:solidFill>
            <a:srgbClr val="660066"/>
          </a:solidFill>
        </p:spPr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  <a:lvl2pPr>
              <a:defRPr>
                <a:solidFill>
                  <a:srgbClr val="FFFF00"/>
                </a:solidFill>
              </a:defRPr>
            </a:lvl2pPr>
            <a:lvl3pPr>
              <a:defRPr>
                <a:solidFill>
                  <a:srgbClr val="FFFF00"/>
                </a:solidFill>
              </a:defRPr>
            </a:lvl3pPr>
            <a:lvl4pPr>
              <a:defRPr>
                <a:solidFill>
                  <a:srgbClr val="FFFF00"/>
                </a:solidFill>
              </a:defRPr>
            </a:lvl4pPr>
            <a:lvl5pPr>
              <a:defRPr>
                <a:solidFill>
                  <a:srgbClr val="FFFF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5AC121-A4B2-4511-8DEA-116332CB1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72612-2ACF-4491-AB89-33BAD5303AA0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F0E908-CA39-4FDF-B5EB-F92009A88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0FE21B-06B3-4713-BE41-FD33911E4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C5D09-6598-412F-BCAE-F710AF893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336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68CB3-1459-4CD9-8B8A-3330D1C99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C885F3-38E7-49CF-90DB-63D036C5BD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FE875-6CB7-4305-A695-DE9AF72A4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72612-2ACF-4491-AB89-33BAD5303AA0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1D615D-EE7D-449B-A5AD-F234F5134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E8D437-B0C3-4B16-96E7-C82C4B787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C5D09-6598-412F-BCAE-F710AF893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430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86C3B-EA1B-439C-A494-810830884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5624C2-0224-469A-9DF3-4C83EFF550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79E5D5-6C26-465E-977C-61FDC0E846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67F741-FCC4-4BA3-81A6-D21101A1C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72612-2ACF-4491-AB89-33BAD5303AA0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3366F5-CF9C-4116-A12A-7EA211B03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B6A41B-12B8-4D8A-A0E8-3C7162912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C5D09-6598-412F-BCAE-F710AF893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765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B78AF-D06D-411E-8533-77B5FD26A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53BD5F-ED1A-42FD-8E6A-968DD3D476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F16717-9857-4CB2-ABA4-4869DC6A9E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ACDB0A-A585-4BF4-986B-7AD7B8BE97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93C991-E750-40B2-9FD8-609143458A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A3AE28B-E5F9-4237-9B97-A9FBDD8023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72612-2ACF-4491-AB89-33BAD5303AA0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D94B88-AD8F-4EE1-9977-57645AAE0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FA56A6-5042-42CA-B5F8-9E0298E9A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C5D09-6598-412F-BCAE-F710AF893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05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DFE50-288C-4401-AA23-4FB2E0934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5013CD-3CD4-4134-B0DA-B5364BC87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72612-2ACF-4491-AB89-33BAD5303AA0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C40E09-17B8-4473-8BDA-15ACF69F4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736C91-067A-43E3-8A90-3E4B1C2A6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C5D09-6598-412F-BCAE-F710AF893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325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AEB48A-401B-40EE-86CF-3DBC6E284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72612-2ACF-4491-AB89-33BAD5303AA0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4D05E1-B64F-4AD9-9C06-8C01AE792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30255E-1413-4B9F-9244-2CF78F87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C5D09-6598-412F-BCAE-F710AF893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549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6A6BD-7EB9-4161-8AAA-7E31A0137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7537A1-F939-4A16-9246-CC89781A41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D7B4A2-66A5-4CB4-878B-75C06776EC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7667D2-986F-429C-A0B4-385BCC2EE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72612-2ACF-4491-AB89-33BAD5303AA0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ECB584-35A1-46A9-94F4-4766A3ADF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BBA965-80EF-411B-A4E5-C319D2FA7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C5D09-6598-412F-BCAE-F710AF893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0183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6A3A2-6B17-4794-ACC6-E51969772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9F2F89-3F3B-47C2-9F28-7FD77A7B7B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507C89-5719-44E5-92F9-189B32290F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47A40C-C63F-4CDB-984A-06A1DCB23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72612-2ACF-4491-AB89-33BAD5303AA0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ECC340-4E43-4FB5-99AD-8176C4EF2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E461AE-C034-4CAB-B625-94D60C937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C5D09-6598-412F-BCAE-F710AF893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918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FDDFA-6F24-4F01-97F8-1DF215413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EEEC3-3EED-43AF-87C7-921DC9463F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919E5C-0A91-4E22-9C16-01B9711A4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72612-2ACF-4491-AB89-33BAD5303AA0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C260AC-0902-4195-BAA1-847927685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75B316-F81C-43D0-BE4A-C88E4EBB9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C5D09-6598-412F-BCAE-F710AF893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005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AD7D75-45EB-4F9A-A4C8-39F410E952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0B3330-9CE2-47FA-AE32-F7FA5CD59E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8A739F-2033-4580-9E3B-0FC9A65DB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72612-2ACF-4491-AB89-33BAD5303AA0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C394F0-F47F-4EA3-9EC9-52BCA18F5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76F387-1D76-420C-9D37-F6B74A22C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C5D09-6598-412F-BCAE-F710AF893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49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3455F4-3A29-4895-B7BE-753CC0643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DCE5DD-970D-4986-87A4-CD307F85DA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5CCCCB-C1F9-4504-B084-6123A8624F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772612-2ACF-4491-AB89-33BAD5303AA0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63F4A5-BE51-480B-B47C-349D83BC83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252D3A-0A03-491A-8826-A268CF825E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AC5D09-6598-412F-BCAE-F710AF893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569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42330-A54B-4FBF-9FDA-6BA4D32D004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Regression Examples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A6DD43-FB95-416E-A3A9-C639155F00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Pharmaceutics, Airline Stocks, Heights and Bone </a:t>
            </a:r>
            <a:r>
              <a:rPr lang="en-US"/>
              <a:t>Lengths, Basketball </a:t>
            </a:r>
            <a:r>
              <a:rPr lang="en-US" dirty="0"/>
              <a:t>Betting Lines, Temperature Trends, US Population Trend </a:t>
            </a:r>
          </a:p>
        </p:txBody>
      </p:sp>
    </p:spTree>
    <p:extLst>
      <p:ext uri="{BB962C8B-B14F-4D97-AF65-F5344CB8AC3E}">
        <p14:creationId xmlns:p14="http://schemas.microsoft.com/office/powerpoint/2010/main" val="3316777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140290C-88E3-4034-82A7-0DB152DE1A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150236"/>
            <a:ext cx="11715750" cy="6557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980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5305045-CDB6-4C1F-8652-FEFC6EE026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155248"/>
            <a:ext cx="9978390" cy="6535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9548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050743-61B3-40DB-956C-C00C65CD57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308" y="443926"/>
            <a:ext cx="10971572" cy="6274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507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51DB6-7420-44E0-BD91-01715F04B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Monthly Airline Stock Returns and Adjusted Jet Fuel Prices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43E7D5-CB80-4E41-8EBF-A5F234BD0D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1155"/>
            <a:ext cx="10515600" cy="1727815"/>
          </a:xfrm>
        </p:spPr>
        <p:txBody>
          <a:bodyPr/>
          <a:lstStyle/>
          <a:p>
            <a:r>
              <a:rPr lang="en-US" dirty="0"/>
              <a:t>Monthly Data from June 2007-July 2022</a:t>
            </a:r>
          </a:p>
          <a:p>
            <a:r>
              <a:rPr lang="en-US" dirty="0"/>
              <a:t>Jet Fuel Price Index (Adjusted for Inflation)</a:t>
            </a:r>
          </a:p>
          <a:p>
            <a:r>
              <a:rPr lang="en-US" dirty="0"/>
              <a:t>Airlines: American (AAL), Delta (DAL), United (UAL) Simple Returns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8FEECACE-8102-488A-870B-8862C7A6343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9750216"/>
              </p:ext>
            </p:extLst>
          </p:nvPr>
        </p:nvGraphicFramePr>
        <p:xfrm>
          <a:off x="966513" y="3669031"/>
          <a:ext cx="10387287" cy="19890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387520" imgH="457200" progId="Equation.DSMT4">
                  <p:embed/>
                </p:oleObj>
              </mc:Choice>
              <mc:Fallback>
                <p:oleObj name="Equation" r:id="rId2" imgW="2387520" imgH="457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66513" y="3669031"/>
                        <a:ext cx="10387287" cy="19890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813783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scatter chart&#10;&#10;Description automatically generated">
            <a:extLst>
              <a:ext uri="{FF2B5EF4-FFF2-40B4-BE49-F238E27FC236}">
                <a16:creationId xmlns:a16="http://schemas.microsoft.com/office/drawing/2014/main" id="{0298B27D-F7A8-4FEE-91BC-DAE679BFC6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10" y="217171"/>
            <a:ext cx="11548180" cy="443484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9B3D3ED-E265-4F66-8156-DC353769EAA0}"/>
              </a:ext>
            </a:extLst>
          </p:cNvPr>
          <p:cNvSpPr txBox="1"/>
          <p:nvPr/>
        </p:nvSpPr>
        <p:spPr>
          <a:xfrm>
            <a:off x="2139885" y="4857750"/>
            <a:ext cx="74660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  <a:latin typeface="Lucida Console" panose="020B0609040504020204" pitchFamily="49" charset="0"/>
              </a:rPr>
              <a:t>&gt; </a:t>
            </a:r>
            <a:r>
              <a:rPr lang="en-US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cor</a:t>
            </a:r>
            <a:r>
              <a:rPr lang="en-US" dirty="0">
                <a:solidFill>
                  <a:srgbClr val="FFFF00"/>
                </a:solidFill>
                <a:latin typeface="Lucida Console" panose="020B0609040504020204" pitchFamily="49" charset="0"/>
              </a:rPr>
              <a:t>(</a:t>
            </a:r>
            <a:r>
              <a:rPr lang="en-US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ajf.pc</a:t>
            </a:r>
            <a:r>
              <a:rPr lang="en-US" dirty="0">
                <a:solidFill>
                  <a:srgbClr val="FFFF00"/>
                </a:solidFill>
                <a:latin typeface="Lucida Console" panose="020B0609040504020204" pitchFamily="49" charset="0"/>
              </a:rPr>
              <a:t>)</a:t>
            </a:r>
          </a:p>
          <a:p>
            <a:r>
              <a:rPr lang="en-US" dirty="0">
                <a:solidFill>
                  <a:srgbClr val="FFFF00"/>
                </a:solidFill>
                <a:latin typeface="Lucida Console" panose="020B0609040504020204" pitchFamily="49" charset="0"/>
              </a:rPr>
              <a:t>            </a:t>
            </a:r>
            <a:r>
              <a:rPr lang="en-US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JF.pc</a:t>
            </a:r>
            <a:r>
              <a:rPr lang="en-US" dirty="0">
                <a:solidFill>
                  <a:srgbClr val="FFFF00"/>
                </a:solidFill>
                <a:latin typeface="Lucida Console" panose="020B0609040504020204" pitchFamily="49" charset="0"/>
              </a:rPr>
              <a:t>    </a:t>
            </a:r>
            <a:r>
              <a:rPr lang="en-US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AAL.pc</a:t>
            </a:r>
            <a:r>
              <a:rPr lang="en-US" dirty="0">
                <a:solidFill>
                  <a:srgbClr val="FFFF00"/>
                </a:solidFill>
                <a:latin typeface="Lucida Console" panose="020B0609040504020204" pitchFamily="49" charset="0"/>
              </a:rPr>
              <a:t>     </a:t>
            </a:r>
            <a:r>
              <a:rPr lang="en-US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DAL.pc</a:t>
            </a:r>
            <a:r>
              <a:rPr lang="en-US" dirty="0">
                <a:solidFill>
                  <a:srgbClr val="FFFF00"/>
                </a:solidFill>
                <a:latin typeface="Lucida Console" panose="020B0609040504020204" pitchFamily="49" charset="0"/>
              </a:rPr>
              <a:t>     </a:t>
            </a:r>
            <a:r>
              <a:rPr lang="en-US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UAL.pc</a:t>
            </a:r>
            <a:endParaRPr lang="en-US" dirty="0">
              <a:solidFill>
                <a:srgbClr val="FFFF00"/>
              </a:solidFill>
              <a:latin typeface="Lucida Console" panose="020B0609040504020204" pitchFamily="49" charset="0"/>
            </a:endParaRPr>
          </a:p>
          <a:p>
            <a:r>
              <a:rPr lang="en-US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JF.pc</a:t>
            </a:r>
            <a:r>
              <a:rPr lang="en-US" dirty="0">
                <a:solidFill>
                  <a:srgbClr val="FFFF00"/>
                </a:solidFill>
                <a:latin typeface="Lucida Console" panose="020B0609040504020204" pitchFamily="49" charset="0"/>
              </a:rPr>
              <a:t>  1.00000000 0.1201270 0.05804114 0.04254011</a:t>
            </a:r>
          </a:p>
          <a:p>
            <a:r>
              <a:rPr lang="en-US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AAL.pc</a:t>
            </a:r>
            <a:r>
              <a:rPr lang="en-US" dirty="0">
                <a:solidFill>
                  <a:srgbClr val="FFFF00"/>
                </a:solidFill>
                <a:latin typeface="Lucida Console" panose="020B0609040504020204" pitchFamily="49" charset="0"/>
              </a:rPr>
              <a:t> 0.12012703 1.0000000 0.77258796 0.81218130</a:t>
            </a:r>
          </a:p>
          <a:p>
            <a:r>
              <a:rPr lang="en-US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DAL.pc</a:t>
            </a:r>
            <a:r>
              <a:rPr lang="en-US" dirty="0">
                <a:solidFill>
                  <a:srgbClr val="FFFF00"/>
                </a:solidFill>
                <a:latin typeface="Lucida Console" panose="020B0609040504020204" pitchFamily="49" charset="0"/>
              </a:rPr>
              <a:t> 0.05804114 0.7725880 1.00000000 0.77072476</a:t>
            </a:r>
          </a:p>
          <a:p>
            <a:r>
              <a:rPr lang="en-US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UAL.pc</a:t>
            </a:r>
            <a:r>
              <a:rPr lang="en-US" dirty="0">
                <a:solidFill>
                  <a:srgbClr val="FFFF00"/>
                </a:solidFill>
                <a:latin typeface="Lucida Console" panose="020B0609040504020204" pitchFamily="49" charset="0"/>
              </a:rPr>
              <a:t> 0.04254011 0.8121813 0.77072476 1.00000000</a:t>
            </a:r>
          </a:p>
        </p:txBody>
      </p:sp>
    </p:spTree>
    <p:extLst>
      <p:ext uri="{BB962C8B-B14F-4D97-AF65-F5344CB8AC3E}">
        <p14:creationId xmlns:p14="http://schemas.microsoft.com/office/powerpoint/2010/main" val="4949524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86BFC2-8878-4D4E-A4C7-1A6953BD50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3843" y="213686"/>
            <a:ext cx="7485909" cy="6430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D365D2-F7D0-93A7-1455-E71F8B7C0F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166" y="6180351"/>
            <a:ext cx="2581275" cy="24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5438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6073CCE-BB35-07C6-C518-1A28E11792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119" y="340002"/>
            <a:ext cx="9443842" cy="28096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1D69628-558D-BC9E-CB37-0AA34E70CA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4566" y="3429000"/>
            <a:ext cx="6898605" cy="3213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8448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4F3F78-21DC-3054-5EA6-B42A55CD1E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534" y="366712"/>
            <a:ext cx="10162095" cy="612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1862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273178-8CC5-436D-BA8C-8CD066381E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390" y="257615"/>
            <a:ext cx="11836020" cy="5935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258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CA748FB-4AAA-46BE-8060-DA09631084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021" y="502760"/>
            <a:ext cx="10401300" cy="5852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7441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C3080-DD4C-4A5E-B171-58E579050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621" y="365125"/>
            <a:ext cx="11246177" cy="898067"/>
          </a:xfrm>
        </p:spPr>
        <p:txBody>
          <a:bodyPr>
            <a:normAutofit/>
          </a:bodyPr>
          <a:lstStyle/>
          <a:p>
            <a:r>
              <a:rPr lang="en-US" dirty="0"/>
              <a:t>Prediction Markets – WNBA Projected Team Game Scores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0450BA-47DE-4C11-AD81-AAC5EDA235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1155"/>
            <a:ext cx="10515600" cy="2799760"/>
          </a:xfrm>
        </p:spPr>
        <p:txBody>
          <a:bodyPr/>
          <a:lstStyle/>
          <a:p>
            <a:r>
              <a:rPr lang="en-US" dirty="0"/>
              <a:t>Point Spread (Prior to Game Being Played): Number of Points home team is “laying” – Negative values imply home team is favored (often changed in sign for ease of analysis): S</a:t>
            </a:r>
            <a:r>
              <a:rPr lang="en-US" baseline="-25000" dirty="0"/>
              <a:t>i</a:t>
            </a:r>
            <a:endParaRPr lang="en-US" dirty="0"/>
          </a:p>
          <a:p>
            <a:r>
              <a:rPr lang="en-US" dirty="0"/>
              <a:t>Over/Under (Prior to Game Being Played): Number of Points predicted for combined points for the two teams: O</a:t>
            </a:r>
            <a:r>
              <a:rPr lang="en-US" baseline="-25000" dirty="0"/>
              <a:t>i</a:t>
            </a:r>
            <a:endParaRPr lang="en-US" dirty="0"/>
          </a:p>
          <a:p>
            <a:r>
              <a:rPr lang="en-US" dirty="0"/>
              <a:t>Predicted Number of Points for the two teams (Home and Away):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2579CD4D-7002-4746-BB71-EA08BD92E18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9429632"/>
              </p:ext>
            </p:extLst>
          </p:nvPr>
        </p:nvGraphicFramePr>
        <p:xfrm>
          <a:off x="1630968" y="4399959"/>
          <a:ext cx="9208320" cy="20102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803240" imgH="393480" progId="Equation.DSMT4">
                  <p:embed/>
                </p:oleObj>
              </mc:Choice>
              <mc:Fallback>
                <p:oleObj name="Equation" r:id="rId2" imgW="180324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630968" y="4399959"/>
                        <a:ext cx="9208320" cy="20102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586829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C8A7686-9AB9-46B8-9192-31A0E1255A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787" y="1394460"/>
            <a:ext cx="11782425" cy="4423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7102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hart, scatter chart&#10;&#10;Description automatically generated">
            <a:extLst>
              <a:ext uri="{FF2B5EF4-FFF2-40B4-BE49-F238E27FC236}">
                <a16:creationId xmlns:a16="http://schemas.microsoft.com/office/drawing/2014/main" id="{77FD6328-D72A-47A4-AE93-7B2E788040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28" y="414797"/>
            <a:ext cx="12031744" cy="6028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9937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1B331-8B7F-48C5-B8ED-020E7412D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9531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FFFF00"/>
                </a:solidFill>
              </a:rPr>
              <a:t>Regression Results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6C39D1-15AD-4E60-8292-EA21170A8FF7}"/>
              </a:ext>
            </a:extLst>
          </p:cNvPr>
          <p:cNvSpPr txBox="1"/>
          <p:nvPr/>
        </p:nvSpPr>
        <p:spPr>
          <a:xfrm>
            <a:off x="838200" y="1229896"/>
            <a:ext cx="1024772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FF00"/>
                </a:solidFill>
                <a:latin typeface="Lucida Console" panose="020B0609040504020204" pitchFamily="49" charset="0"/>
              </a:rPr>
              <a:t>&gt; </a:t>
            </a:r>
            <a:r>
              <a:rPr lang="en-US" sz="1600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wnba.OU</a:t>
            </a:r>
            <a:r>
              <a:rPr lang="en-US" sz="1600" dirty="0">
                <a:solidFill>
                  <a:srgbClr val="FFFF00"/>
                </a:solidFill>
                <a:latin typeface="Lucida Console" panose="020B0609040504020204" pitchFamily="49" charset="0"/>
              </a:rPr>
              <a:t> &lt;- </a:t>
            </a:r>
            <a:r>
              <a:rPr lang="en-US" sz="1600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lm</a:t>
            </a:r>
            <a:r>
              <a:rPr lang="en-US" sz="1600" dirty="0">
                <a:solidFill>
                  <a:srgbClr val="FFFF00"/>
                </a:solidFill>
                <a:latin typeface="Lucida Console" panose="020B0609040504020204" pitchFamily="49" charset="0"/>
              </a:rPr>
              <a:t>(</a:t>
            </a:r>
            <a:r>
              <a:rPr lang="en-US" sz="1600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teamPts</a:t>
            </a:r>
            <a:r>
              <a:rPr lang="en-US" sz="1600" dirty="0">
                <a:solidFill>
                  <a:srgbClr val="FFFF00"/>
                </a:solidFill>
                <a:latin typeface="Lucida Console" panose="020B0609040504020204" pitchFamily="49" charset="0"/>
              </a:rPr>
              <a:t> ~ </a:t>
            </a:r>
            <a:r>
              <a:rPr lang="en-US" sz="1600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teamPred</a:t>
            </a:r>
            <a:r>
              <a:rPr lang="en-US" sz="1600" dirty="0">
                <a:solidFill>
                  <a:srgbClr val="FFFF00"/>
                </a:solidFill>
                <a:latin typeface="Lucida Console" panose="020B0609040504020204" pitchFamily="49" charset="0"/>
              </a:rPr>
              <a:t>)</a:t>
            </a:r>
          </a:p>
          <a:p>
            <a:r>
              <a:rPr lang="en-US" sz="1600" dirty="0">
                <a:solidFill>
                  <a:srgbClr val="FFFF00"/>
                </a:solidFill>
                <a:latin typeface="Lucida Console" panose="020B0609040504020204" pitchFamily="49" charset="0"/>
              </a:rPr>
              <a:t>&gt; summary(</a:t>
            </a:r>
            <a:r>
              <a:rPr lang="en-US" sz="1600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wnba.OU</a:t>
            </a:r>
            <a:r>
              <a:rPr lang="en-US" sz="1600" dirty="0">
                <a:solidFill>
                  <a:srgbClr val="FFFF00"/>
                </a:solidFill>
                <a:latin typeface="Lucida Console" panose="020B0609040504020204" pitchFamily="49" charset="0"/>
              </a:rPr>
              <a:t>)</a:t>
            </a:r>
          </a:p>
          <a:p>
            <a:r>
              <a:rPr lang="en-US" sz="1600" dirty="0">
                <a:solidFill>
                  <a:srgbClr val="FFFF00"/>
                </a:solidFill>
                <a:latin typeface="Lucida Console" panose="020B0609040504020204" pitchFamily="49" charset="0"/>
              </a:rPr>
              <a:t>Residuals:</a:t>
            </a:r>
          </a:p>
          <a:p>
            <a:r>
              <a:rPr lang="en-US" sz="1600" dirty="0">
                <a:solidFill>
                  <a:srgbClr val="FFFF00"/>
                </a:solidFill>
                <a:latin typeface="Lucida Console" panose="020B0609040504020204" pitchFamily="49" charset="0"/>
              </a:rPr>
              <a:t>    Min      1Q  Median      3Q     Max </a:t>
            </a:r>
          </a:p>
          <a:p>
            <a:r>
              <a:rPr lang="en-US" sz="1600" dirty="0">
                <a:solidFill>
                  <a:srgbClr val="FFFF00"/>
                </a:solidFill>
                <a:latin typeface="Lucida Console" panose="020B0609040504020204" pitchFamily="49" charset="0"/>
              </a:rPr>
              <a:t>-33.237  -6.910  -0.032   6.749  35.5837 </a:t>
            </a:r>
          </a:p>
          <a:p>
            <a:endParaRPr lang="en-US" sz="1600" dirty="0">
              <a:solidFill>
                <a:srgbClr val="FFFF00"/>
              </a:solidFill>
              <a:latin typeface="Lucida Console" panose="020B0609040504020204" pitchFamily="49" charset="0"/>
            </a:endParaRPr>
          </a:p>
          <a:p>
            <a:r>
              <a:rPr lang="en-US" sz="1600" dirty="0">
                <a:solidFill>
                  <a:srgbClr val="FFFF00"/>
                </a:solidFill>
                <a:latin typeface="Lucida Console" panose="020B0609040504020204" pitchFamily="49" charset="0"/>
              </a:rPr>
              <a:t>Coefficients:</a:t>
            </a:r>
          </a:p>
          <a:p>
            <a:r>
              <a:rPr lang="en-US" sz="1600" dirty="0">
                <a:solidFill>
                  <a:srgbClr val="FFFF00"/>
                </a:solidFill>
                <a:latin typeface="Lucida Console" panose="020B0609040504020204" pitchFamily="49" charset="0"/>
              </a:rPr>
              <a:t>            Estimate Std. Error t value </a:t>
            </a:r>
            <a:r>
              <a:rPr lang="en-US" sz="1600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Pr</a:t>
            </a:r>
            <a:r>
              <a:rPr lang="en-US" sz="1600" dirty="0">
                <a:solidFill>
                  <a:srgbClr val="FFFF00"/>
                </a:solidFill>
                <a:latin typeface="Lucida Console" panose="020B0609040504020204" pitchFamily="49" charset="0"/>
              </a:rPr>
              <a:t>(&gt;|t|)    </a:t>
            </a:r>
          </a:p>
          <a:p>
            <a:r>
              <a:rPr lang="en-US" sz="1600" dirty="0">
                <a:solidFill>
                  <a:srgbClr val="FFFF00"/>
                </a:solidFill>
                <a:latin typeface="Lucida Console" panose="020B0609040504020204" pitchFamily="49" charset="0"/>
              </a:rPr>
              <a:t>(Intercept)  2.88413    2.13351   1.352    0.177    </a:t>
            </a:r>
          </a:p>
          <a:p>
            <a:r>
              <a:rPr lang="en-US" sz="1600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teamPred</a:t>
            </a:r>
            <a:r>
              <a:rPr lang="en-US" sz="1600" dirty="0">
                <a:solidFill>
                  <a:srgbClr val="FFFF00"/>
                </a:solidFill>
                <a:latin typeface="Lucida Console" panose="020B0609040504020204" pitchFamily="49" charset="0"/>
              </a:rPr>
              <a:t>     0.96404    0.02702  35.675   &lt;2e-16 ***</a:t>
            </a:r>
          </a:p>
          <a:p>
            <a:endParaRPr lang="en-US" sz="1600" dirty="0">
              <a:solidFill>
                <a:srgbClr val="FFFF00"/>
              </a:solidFill>
              <a:latin typeface="Lucida Console" panose="020B0609040504020204" pitchFamily="49" charset="0"/>
            </a:endParaRPr>
          </a:p>
          <a:p>
            <a:r>
              <a:rPr lang="en-US" sz="1600" dirty="0">
                <a:solidFill>
                  <a:srgbClr val="FFFF00"/>
                </a:solidFill>
                <a:latin typeface="Lucida Console" panose="020B0609040504020204" pitchFamily="49" charset="0"/>
              </a:rPr>
              <a:t>Residual standard error: 10.11 on 4076 degrees of freedom</a:t>
            </a:r>
          </a:p>
          <a:p>
            <a:r>
              <a:rPr lang="en-US" sz="1600" dirty="0">
                <a:solidFill>
                  <a:srgbClr val="FFFF00"/>
                </a:solidFill>
                <a:latin typeface="Lucida Console" panose="020B0609040504020204" pitchFamily="49" charset="0"/>
              </a:rPr>
              <a:t>Multiple R-squared:  0.2379,    Adjusted R-squared:  0.2378 </a:t>
            </a:r>
          </a:p>
          <a:p>
            <a:r>
              <a:rPr lang="en-US" sz="1600" dirty="0">
                <a:solidFill>
                  <a:srgbClr val="FFFF00"/>
                </a:solidFill>
                <a:latin typeface="Lucida Console" panose="020B0609040504020204" pitchFamily="49" charset="0"/>
              </a:rPr>
              <a:t>F-statistic:  1273 on 1 and 4076 DF,  p-value: &lt; 2.2e-16</a:t>
            </a:r>
          </a:p>
          <a:p>
            <a:endParaRPr lang="en-US" sz="1600" dirty="0">
              <a:solidFill>
                <a:srgbClr val="FFFF00"/>
              </a:solidFill>
              <a:latin typeface="Lucida Console" panose="020B0609040504020204" pitchFamily="49" charset="0"/>
            </a:endParaRPr>
          </a:p>
          <a:p>
            <a:r>
              <a:rPr lang="en-US" sz="1600" dirty="0">
                <a:solidFill>
                  <a:srgbClr val="FFFF00"/>
                </a:solidFill>
                <a:latin typeface="Lucida Console" panose="020B0609040504020204" pitchFamily="49" charset="0"/>
              </a:rPr>
              <a:t>&gt; </a:t>
            </a:r>
            <a:r>
              <a:rPr lang="en-US" sz="1600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anova</a:t>
            </a:r>
            <a:r>
              <a:rPr lang="en-US" sz="1600" dirty="0">
                <a:solidFill>
                  <a:srgbClr val="FFFF00"/>
                </a:solidFill>
                <a:latin typeface="Lucida Console" panose="020B0609040504020204" pitchFamily="49" charset="0"/>
              </a:rPr>
              <a:t>(</a:t>
            </a:r>
            <a:r>
              <a:rPr lang="en-US" sz="1600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wnba.OU</a:t>
            </a:r>
            <a:r>
              <a:rPr lang="en-US" sz="1600" dirty="0">
                <a:solidFill>
                  <a:srgbClr val="FFFF00"/>
                </a:solidFill>
                <a:latin typeface="Lucida Console" panose="020B0609040504020204" pitchFamily="49" charset="0"/>
              </a:rPr>
              <a:t>)</a:t>
            </a:r>
          </a:p>
          <a:p>
            <a:r>
              <a:rPr lang="en-US" sz="1600" dirty="0">
                <a:solidFill>
                  <a:srgbClr val="FFFF00"/>
                </a:solidFill>
                <a:latin typeface="Lucida Console" panose="020B0609040504020204" pitchFamily="49" charset="0"/>
              </a:rPr>
              <a:t>Analysis of Variance Table</a:t>
            </a:r>
          </a:p>
          <a:p>
            <a:r>
              <a:rPr lang="en-US" sz="1600" dirty="0">
                <a:solidFill>
                  <a:srgbClr val="FFFF00"/>
                </a:solidFill>
                <a:latin typeface="Lucida Console" panose="020B0609040504020204" pitchFamily="49" charset="0"/>
              </a:rPr>
              <a:t>Response: </a:t>
            </a:r>
            <a:r>
              <a:rPr lang="en-US" sz="1600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teamPts</a:t>
            </a:r>
            <a:endParaRPr lang="en-US" sz="1600" dirty="0">
              <a:solidFill>
                <a:srgbClr val="FFFF00"/>
              </a:solidFill>
              <a:latin typeface="Lucida Console" panose="020B0609040504020204" pitchFamily="49" charset="0"/>
            </a:endParaRPr>
          </a:p>
          <a:p>
            <a:r>
              <a:rPr lang="en-US" sz="1600" dirty="0">
                <a:solidFill>
                  <a:srgbClr val="FFFF00"/>
                </a:solidFill>
                <a:latin typeface="Lucida Console" panose="020B0609040504020204" pitchFamily="49" charset="0"/>
              </a:rPr>
              <a:t>            Df Sum Sq Mean Sq F value    </a:t>
            </a:r>
            <a:r>
              <a:rPr lang="en-US" sz="1600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Pr</a:t>
            </a:r>
            <a:r>
              <a:rPr lang="en-US" sz="1600" dirty="0">
                <a:solidFill>
                  <a:srgbClr val="FFFF00"/>
                </a:solidFill>
                <a:latin typeface="Lucida Console" panose="020B0609040504020204" pitchFamily="49" charset="0"/>
              </a:rPr>
              <a:t>(&gt;F)    </a:t>
            </a:r>
          </a:p>
          <a:p>
            <a:r>
              <a:rPr lang="en-US" sz="1600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teamPred</a:t>
            </a:r>
            <a:r>
              <a:rPr lang="en-US" sz="1600" dirty="0">
                <a:solidFill>
                  <a:srgbClr val="FFFF00"/>
                </a:solidFill>
                <a:latin typeface="Lucida Console" panose="020B0609040504020204" pitchFamily="49" charset="0"/>
              </a:rPr>
              <a:t>     1 129965  129965  1272.7 &lt; 2.2e-16 ***</a:t>
            </a:r>
          </a:p>
          <a:p>
            <a:r>
              <a:rPr lang="en-US" sz="1600" dirty="0">
                <a:solidFill>
                  <a:srgbClr val="FFFF00"/>
                </a:solidFill>
                <a:latin typeface="Lucida Console" panose="020B0609040504020204" pitchFamily="49" charset="0"/>
              </a:rPr>
              <a:t>Residuals 4076 416225     102</a:t>
            </a:r>
          </a:p>
        </p:txBody>
      </p:sp>
    </p:spTree>
    <p:extLst>
      <p:ext uri="{BB962C8B-B14F-4D97-AF65-F5344CB8AC3E}">
        <p14:creationId xmlns:p14="http://schemas.microsoft.com/office/powerpoint/2010/main" val="14983939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CE193-0BA8-40CE-94E2-4B279B6FF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2642"/>
          </a:xfrm>
        </p:spPr>
        <p:txBody>
          <a:bodyPr/>
          <a:lstStyle/>
          <a:p>
            <a:r>
              <a:rPr lang="en-US" dirty="0"/>
              <a:t>Trends in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10FF1D-5B51-4936-A180-551191AB98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1276" y="1166269"/>
            <a:ext cx="10515600" cy="2045370"/>
          </a:xfrm>
        </p:spPr>
        <p:txBody>
          <a:bodyPr/>
          <a:lstStyle/>
          <a:p>
            <a:r>
              <a:rPr lang="en-US" dirty="0"/>
              <a:t>Often when data are being observed in time, goal is to describe relation of pattern in time</a:t>
            </a:r>
          </a:p>
          <a:p>
            <a:r>
              <a:rPr lang="en-US" dirty="0"/>
              <a:t>Trend can show linear or exponential “growth”</a:t>
            </a:r>
          </a:p>
          <a:p>
            <a:r>
              <a:rPr lang="en-US" dirty="0"/>
              <a:t>Can also demonstrate seasonality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2EC3DEFD-7711-4BDE-9075-67C5B137EF9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1751739"/>
              </p:ext>
            </p:extLst>
          </p:nvPr>
        </p:nvGraphicFramePr>
        <p:xfrm>
          <a:off x="771276" y="3360140"/>
          <a:ext cx="9854386" cy="31327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076640" imgH="1295280" progId="Equation.DSMT4">
                  <p:embed/>
                </p:oleObj>
              </mc:Choice>
              <mc:Fallback>
                <p:oleObj name="Equation" r:id="rId2" imgW="4076640" imgH="12952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71276" y="3360140"/>
                        <a:ext cx="9854386" cy="31327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469699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CCB93-A813-4BAE-B287-4597EA27E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6739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FFFF00"/>
                </a:solidFill>
              </a:rPr>
              <a:t>US Annual Average Temperature 1960-2020 – 6 Cities</a:t>
            </a:r>
          </a:p>
        </p:txBody>
      </p:sp>
      <p:pic>
        <p:nvPicPr>
          <p:cNvPr id="5" name="Picture 4" descr="Chart, scatter chart&#10;&#10;Description automatically generated">
            <a:extLst>
              <a:ext uri="{FF2B5EF4-FFF2-40B4-BE49-F238E27FC236}">
                <a16:creationId xmlns:a16="http://schemas.microsoft.com/office/drawing/2014/main" id="{294390BB-28A7-45D5-A2C1-7036F72A7E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913" y="1082819"/>
            <a:ext cx="11079637" cy="5551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4045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99765-D5F1-45D3-9938-9C7518A44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6496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FFFF00"/>
                </a:solidFill>
              </a:rPr>
              <a:t>US Census Population 1880-2020</a:t>
            </a:r>
          </a:p>
        </p:txBody>
      </p:sp>
      <p:pic>
        <p:nvPicPr>
          <p:cNvPr id="4" name="Picture 3" descr="Chart, scatter chart&#10;&#10;Description automatically generated">
            <a:extLst>
              <a:ext uri="{FF2B5EF4-FFF2-40B4-BE49-F238E27FC236}">
                <a16:creationId xmlns:a16="http://schemas.microsoft.com/office/drawing/2014/main" id="{C69FF868-C39B-4F3A-BE15-617833EEA7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53" y="1149022"/>
            <a:ext cx="10872247" cy="5447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1117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370</Words>
  <Application>Microsoft Office PowerPoint</Application>
  <PresentationFormat>Widescreen</PresentationFormat>
  <Paragraphs>44</Paragraphs>
  <Slides>18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Lucida Console</vt:lpstr>
      <vt:lpstr>Office Theme</vt:lpstr>
      <vt:lpstr>Equation</vt:lpstr>
      <vt:lpstr>Regression Examples</vt:lpstr>
      <vt:lpstr>PowerPoint Presentation</vt:lpstr>
      <vt:lpstr>PowerPoint Presentation</vt:lpstr>
      <vt:lpstr>PowerPoint Presentation</vt:lpstr>
      <vt:lpstr>Monthly Airline Stock Returns and Adjusted Jet Fuel Prices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Prediction Markets – WNBA Projected Team Game Scores</vt:lpstr>
      <vt:lpstr>PowerPoint Presentation</vt:lpstr>
      <vt:lpstr>PowerPoint Presentation</vt:lpstr>
      <vt:lpstr>Regression Results</vt:lpstr>
      <vt:lpstr>Trends in Time</vt:lpstr>
      <vt:lpstr>US Annual Average Temperature 1960-2020 – 6 Cities</vt:lpstr>
      <vt:lpstr>US Census Population 1880-2020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Regression Examples</dc:title>
  <dc:creator>Winner,Lawrence Herman</dc:creator>
  <cp:lastModifiedBy>Winner,Lawrence Herman</cp:lastModifiedBy>
  <cp:revision>25</cp:revision>
  <dcterms:created xsi:type="dcterms:W3CDTF">2022-08-24T10:53:37Z</dcterms:created>
  <dcterms:modified xsi:type="dcterms:W3CDTF">2023-08-22T18:57:37Z</dcterms:modified>
</cp:coreProperties>
</file>