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185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3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3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Book3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Book3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Mean Score versus - Essay Quality - Additive Model</a:t>
            </a:r>
          </a:p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Sheet1!$H$1</c:f>
              <c:strCache>
                <c:ptCount val="1"/>
                <c:pt idx="0">
                  <c:v>j=1</c:v>
                </c:pt>
              </c:strCache>
            </c:strRef>
          </c:tx>
          <c:xVal>
            <c:numRef>
              <c:f>Sheet1!$G$2:$G$3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xVal>
          <c:yVal>
            <c:numRef>
              <c:f>Sheet1!$H$2:$H$3</c:f>
              <c:numCache>
                <c:formatCode>General</c:formatCode>
                <c:ptCount val="2"/>
                <c:pt idx="0">
                  <c:v>25</c:v>
                </c:pt>
                <c:pt idx="1">
                  <c:v>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658-429A-8F00-6F7FD3D49A82}"/>
            </c:ext>
          </c:extLst>
        </c:ser>
        <c:ser>
          <c:idx val="1"/>
          <c:order val="1"/>
          <c:tx>
            <c:strRef>
              <c:f>Sheet1!$I$1</c:f>
              <c:strCache>
                <c:ptCount val="1"/>
                <c:pt idx="0">
                  <c:v>j=2</c:v>
                </c:pt>
              </c:strCache>
            </c:strRef>
          </c:tx>
          <c:xVal>
            <c:numRef>
              <c:f>Sheet1!$G$2:$G$3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xVal>
          <c:yVal>
            <c:numRef>
              <c:f>Sheet1!$I$2:$I$3</c:f>
              <c:numCache>
                <c:formatCode>General</c:formatCode>
                <c:ptCount val="2"/>
                <c:pt idx="0">
                  <c:v>18</c:v>
                </c:pt>
                <c:pt idx="1">
                  <c:v>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658-429A-8F00-6F7FD3D49A82}"/>
            </c:ext>
          </c:extLst>
        </c:ser>
        <c:ser>
          <c:idx val="2"/>
          <c:order val="2"/>
          <c:tx>
            <c:strRef>
              <c:f>Sheet1!$J$1</c:f>
              <c:strCache>
                <c:ptCount val="1"/>
                <c:pt idx="0">
                  <c:v>j=3</c:v>
                </c:pt>
              </c:strCache>
            </c:strRef>
          </c:tx>
          <c:xVal>
            <c:numRef>
              <c:f>Sheet1!$G$2:$G$3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xVal>
          <c:yVal>
            <c:numRef>
              <c:f>Sheet1!$J$2:$J$3</c:f>
              <c:numCache>
                <c:formatCode>General</c:formatCode>
                <c:ptCount val="2"/>
                <c:pt idx="0">
                  <c:v>20</c:v>
                </c:pt>
                <c:pt idx="1">
                  <c:v>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658-429A-8F00-6F7FD3D49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3973760"/>
        <c:axId val="163975936"/>
      </c:scatterChart>
      <c:valAx>
        <c:axId val="163973760"/>
        <c:scaling>
          <c:orientation val="minMax"/>
          <c:max val="2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rgbClr val="FFFF00"/>
                    </a:solidFill>
                  </a:defRPr>
                </a:pPr>
                <a:r>
                  <a:rPr lang="en-US">
                    <a:solidFill>
                      <a:srgbClr val="FFFF00"/>
                    </a:solidFill>
                  </a:rPr>
                  <a:t>Essay (1=Good, 2=Poor)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en-US"/>
          </a:p>
        </c:txPr>
        <c:crossAx val="163975936"/>
        <c:crosses val="autoZero"/>
        <c:crossBetween val="midCat"/>
        <c:majorUnit val="1"/>
      </c:valAx>
      <c:valAx>
        <c:axId val="16397593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solidFill>
                      <a:srgbClr val="FFFF00"/>
                    </a:solidFill>
                  </a:defRPr>
                </a:pPr>
                <a:r>
                  <a:rPr lang="en-US">
                    <a:solidFill>
                      <a:srgbClr val="FFFF00"/>
                    </a:solidFill>
                  </a:rPr>
                  <a:t>Mean Score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en-US"/>
          </a:p>
        </c:txPr>
        <c:crossAx val="163973760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>
              <a:solidFill>
                <a:srgbClr val="FFFF00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rgbClr val="FFFF00"/>
                </a:solidFill>
              </a:defRPr>
            </a:pPr>
            <a:r>
              <a:rPr lang="en-US">
                <a:solidFill>
                  <a:srgbClr val="FFFF00"/>
                </a:solidFill>
              </a:rPr>
              <a:t>Mean Score versus Picture - Additive Model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Sheet1!$H$6</c:f>
              <c:strCache>
                <c:ptCount val="1"/>
                <c:pt idx="0">
                  <c:v>i=1</c:v>
                </c:pt>
              </c:strCache>
            </c:strRef>
          </c:tx>
          <c:xVal>
            <c:numRef>
              <c:f>Sheet1!$G$7:$G$9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Sheet1!$H$7:$H$9</c:f>
              <c:numCache>
                <c:formatCode>General</c:formatCode>
                <c:ptCount val="3"/>
                <c:pt idx="0">
                  <c:v>25</c:v>
                </c:pt>
                <c:pt idx="1">
                  <c:v>18</c:v>
                </c:pt>
                <c:pt idx="2">
                  <c:v>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709-4773-8539-D9A978767826}"/>
            </c:ext>
          </c:extLst>
        </c:ser>
        <c:ser>
          <c:idx val="1"/>
          <c:order val="1"/>
          <c:tx>
            <c:strRef>
              <c:f>Sheet1!$I$6</c:f>
              <c:strCache>
                <c:ptCount val="1"/>
                <c:pt idx="0">
                  <c:v>i=2</c:v>
                </c:pt>
              </c:strCache>
            </c:strRef>
          </c:tx>
          <c:xVal>
            <c:numRef>
              <c:f>Sheet1!$G$7:$G$9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Sheet1!$I$7:$I$9</c:f>
              <c:numCache>
                <c:formatCode>General</c:formatCode>
                <c:ptCount val="3"/>
                <c:pt idx="0">
                  <c:v>17</c:v>
                </c:pt>
                <c:pt idx="1">
                  <c:v>10</c:v>
                </c:pt>
                <c:pt idx="2">
                  <c:v>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709-4773-8539-D9A978767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4026240"/>
        <c:axId val="164028416"/>
      </c:scatterChart>
      <c:valAx>
        <c:axId val="164026240"/>
        <c:scaling>
          <c:orientation val="minMax"/>
          <c:max val="3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rgbClr val="FFFF00"/>
                    </a:solidFill>
                  </a:defRPr>
                </a:pPr>
                <a:r>
                  <a:rPr lang="en-US">
                    <a:solidFill>
                      <a:srgbClr val="FFFF00"/>
                    </a:solidFill>
                  </a:rPr>
                  <a:t>Picure (1=Attractive, 2=Unattractive, 3=None)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en-US"/>
          </a:p>
        </c:txPr>
        <c:crossAx val="164028416"/>
        <c:crosses val="autoZero"/>
        <c:crossBetween val="midCat"/>
        <c:majorUnit val="1"/>
      </c:valAx>
      <c:valAx>
        <c:axId val="16402841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solidFill>
                      <a:srgbClr val="FFFF00"/>
                    </a:solidFill>
                  </a:defRPr>
                </a:pPr>
                <a:r>
                  <a:rPr lang="en-US">
                    <a:solidFill>
                      <a:srgbClr val="FFFF00"/>
                    </a:solidFill>
                  </a:rPr>
                  <a:t>Mean Score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en-US"/>
          </a:p>
        </c:txPr>
        <c:crossAx val="164026240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>
              <a:solidFill>
                <a:srgbClr val="FFFF00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rgbClr val="FFFF00"/>
                </a:solidFill>
              </a:defRPr>
            </a:pPr>
            <a:r>
              <a:rPr lang="en-US">
                <a:solidFill>
                  <a:srgbClr val="FFFF00"/>
                </a:solidFill>
              </a:rPr>
              <a:t>Mean Score versus Essay Quality</a:t>
            </a:r>
            <a:r>
              <a:rPr lang="en-US" baseline="0">
                <a:solidFill>
                  <a:srgbClr val="FFFF00"/>
                </a:solidFill>
              </a:rPr>
              <a:t> (A) by Picture - Interaction Model</a:t>
            </a:r>
          </a:p>
          <a:p>
            <a:pPr>
              <a:defRPr>
                <a:solidFill>
                  <a:srgbClr val="FFFF00"/>
                </a:solidFill>
              </a:defRPr>
            </a:pPr>
            <a:endParaRPr lang="en-US">
              <a:solidFill>
                <a:srgbClr val="FFFF00"/>
              </a:solidFill>
            </a:endParaRP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j=1</c:v>
                </c:pt>
              </c:strCache>
            </c:strRef>
          </c:tx>
          <c:xVal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xVal>
          <c:y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431-43DF-9C77-A6B23A0D2A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j=2</c:v>
                </c:pt>
              </c:strCache>
            </c:strRef>
          </c:tx>
          <c:xVal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xVal>
          <c:yVal>
            <c:numRef>
              <c:f>Sheet1!$C$2:$C$3</c:f>
              <c:numCache>
                <c:formatCode>General</c:formatCode>
                <c:ptCount val="2"/>
                <c:pt idx="0">
                  <c:v>20</c:v>
                </c:pt>
                <c:pt idx="1">
                  <c:v>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431-43DF-9C77-A6B23A0D2A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j=3</c:v>
                </c:pt>
              </c:strCache>
            </c:strRef>
          </c:tx>
          <c:xVal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xVal>
          <c:yVal>
            <c:numRef>
              <c:f>Sheet1!$D$2:$D$3</c:f>
              <c:numCache>
                <c:formatCode>General</c:formatCode>
                <c:ptCount val="2"/>
                <c:pt idx="0">
                  <c:v>20</c:v>
                </c:pt>
                <c:pt idx="1">
                  <c:v>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431-43DF-9C77-A6B23A0D2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4015104"/>
        <c:axId val="164037760"/>
      </c:scatterChart>
      <c:valAx>
        <c:axId val="164015104"/>
        <c:scaling>
          <c:orientation val="minMax"/>
          <c:max val="2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rgbClr val="FFFF00"/>
                    </a:solidFill>
                  </a:defRPr>
                </a:pPr>
                <a:r>
                  <a:rPr lang="en-US">
                    <a:solidFill>
                      <a:srgbClr val="FFFF00"/>
                    </a:solidFill>
                  </a:rPr>
                  <a:t>Essay (1=Good, 2=Poor)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en-US"/>
          </a:p>
        </c:txPr>
        <c:crossAx val="164037760"/>
        <c:crosses val="autoZero"/>
        <c:crossBetween val="midCat"/>
        <c:majorUnit val="1"/>
      </c:valAx>
      <c:valAx>
        <c:axId val="16403776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solidFill>
                      <a:srgbClr val="FFFF00"/>
                    </a:solidFill>
                  </a:defRPr>
                </a:pPr>
                <a:r>
                  <a:rPr lang="en-US">
                    <a:solidFill>
                      <a:srgbClr val="FFFF00"/>
                    </a:solidFill>
                  </a:rPr>
                  <a:t>Mean Score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en-US"/>
          </a:p>
        </c:txPr>
        <c:crossAx val="164015104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>
              <a:solidFill>
                <a:srgbClr val="FFFF00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rgbClr val="FFFF00"/>
                </a:solidFill>
              </a:defRPr>
            </a:pPr>
            <a:r>
              <a:rPr lang="en-US">
                <a:solidFill>
                  <a:srgbClr val="FFFF00"/>
                </a:solidFill>
              </a:rPr>
              <a:t>Mean Score versus Picture (B) by Essay Quality - Interaction Model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Sheet1!$B$6</c:f>
              <c:strCache>
                <c:ptCount val="1"/>
                <c:pt idx="0">
                  <c:v>i=1</c:v>
                </c:pt>
              </c:strCache>
            </c:strRef>
          </c:tx>
          <c:xVal>
            <c:numRef>
              <c:f>Sheet1!$A$7:$A$9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Sheet1!$B$7:$B$9</c:f>
              <c:numCache>
                <c:formatCode>General</c:formatCode>
                <c:ptCount val="3"/>
                <c:pt idx="0">
                  <c:v>23</c:v>
                </c:pt>
                <c:pt idx="1">
                  <c:v>20</c:v>
                </c:pt>
                <c:pt idx="2">
                  <c:v>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E0D-4F41-8717-668D22F77DB7}"/>
            </c:ext>
          </c:extLst>
        </c:ser>
        <c:ser>
          <c:idx val="1"/>
          <c:order val="1"/>
          <c:tx>
            <c:strRef>
              <c:f>Sheet1!$C$6</c:f>
              <c:strCache>
                <c:ptCount val="1"/>
                <c:pt idx="0">
                  <c:v>i=2</c:v>
                </c:pt>
              </c:strCache>
            </c:strRef>
          </c:tx>
          <c:xVal>
            <c:numRef>
              <c:f>Sheet1!$A$7:$A$9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Sheet1!$C$7:$C$9</c:f>
              <c:numCache>
                <c:formatCode>General</c:formatCode>
                <c:ptCount val="3"/>
                <c:pt idx="0">
                  <c:v>19</c:v>
                </c:pt>
                <c:pt idx="1">
                  <c:v>8</c:v>
                </c:pt>
                <c:pt idx="2">
                  <c:v>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E0D-4F41-8717-668D22F77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4055296"/>
        <c:axId val="164082048"/>
      </c:scatterChart>
      <c:valAx>
        <c:axId val="164055296"/>
        <c:scaling>
          <c:orientation val="minMax"/>
          <c:max val="3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rgbClr val="FFFF00"/>
                    </a:solidFill>
                  </a:defRPr>
                </a:pPr>
                <a:r>
                  <a:rPr lang="en-US">
                    <a:solidFill>
                      <a:srgbClr val="FFFF00"/>
                    </a:solidFill>
                  </a:rPr>
                  <a:t>Picture (1=Attractive, 2=Unattractive, 3=None)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en-US"/>
          </a:p>
        </c:txPr>
        <c:crossAx val="164082048"/>
        <c:crosses val="autoZero"/>
        <c:crossBetween val="midCat"/>
        <c:majorUnit val="1"/>
      </c:valAx>
      <c:valAx>
        <c:axId val="16408204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solidFill>
                      <a:srgbClr val="FFFF00"/>
                    </a:solidFill>
                  </a:defRPr>
                </a:pPr>
                <a:r>
                  <a:rPr lang="en-US">
                    <a:solidFill>
                      <a:srgbClr val="FFFF00"/>
                    </a:solidFill>
                  </a:rPr>
                  <a:t>Mean Score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en-US"/>
          </a:p>
        </c:txPr>
        <c:crossAx val="164055296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>
              <a:solidFill>
                <a:srgbClr val="FFFF00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D433B-9A8E-4BFA-B7D9-DE8FDB2A602C}" type="datetimeFigureOut">
              <a:rPr lang="en-US"/>
              <a:pPr>
                <a:defRPr/>
              </a:pPr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0ADEB-3EF9-43EF-8FBC-2A0EAAC0AB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635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600" baseline="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800" baseline="0">
                <a:solidFill>
                  <a:srgbClr val="FFFF00"/>
                </a:solidFill>
              </a:defRPr>
            </a:lvl1pPr>
            <a:lvl2pPr marL="742950" indent="-285750">
              <a:buFont typeface="Wingdings" pitchFamily="2" charset="2"/>
              <a:buChar char="§"/>
              <a:defRPr sz="2400">
                <a:solidFill>
                  <a:srgbClr val="FFFF0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F08B6-E92F-4CA8-B0D8-A51EFE3FD62F}" type="datetimeFigureOut">
              <a:rPr lang="en-US"/>
              <a:pPr>
                <a:defRPr/>
              </a:pPr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D7F3D-1A26-4C83-AB48-04DF812863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810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26459-9653-4483-BE23-3FFC06DFE40A}" type="datetimeFigureOut">
              <a:rPr lang="en-US"/>
              <a:pPr>
                <a:defRPr/>
              </a:pPr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E401C-E77F-492B-AFAA-F5FB8E10D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052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1ECA5-3273-4C0C-AA23-85513FE542E0}" type="datetimeFigureOut">
              <a:rPr lang="en-US"/>
              <a:pPr>
                <a:defRPr/>
              </a:pPr>
              <a:t>9/19/2023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D6C2-1EFE-49D3-9D71-B35771BC3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9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509A4-33C1-45FD-8D50-623946BB887A}" type="datetimeFigureOut">
              <a:rPr lang="en-US"/>
              <a:pPr>
                <a:defRPr/>
              </a:pPr>
              <a:t>9/19/2023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1ADF3-514D-4486-82F5-DACE6B431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04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>
            <a:lvl1pPr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C3A74-C5F8-4C1D-913C-202D630E1261}" type="datetimeFigureOut">
              <a:rPr lang="en-US"/>
              <a:pPr>
                <a:defRPr/>
              </a:pPr>
              <a:t>9/19/2023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24DEA-F68D-4F47-BE18-E9EB158DE9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78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A3762-23AB-492D-9A51-F79C14EF0D63}" type="datetimeFigureOut">
              <a:rPr lang="en-US"/>
              <a:pPr>
                <a:defRPr/>
              </a:pPr>
              <a:t>9/19/2023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92BDE-D32D-4F9F-8592-75FEBD9E8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472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18198-D627-40E8-987E-5C045CC82BDD}" type="datetimeFigureOut">
              <a:rPr lang="en-US"/>
              <a:pPr>
                <a:defRPr/>
              </a:pPr>
              <a:t>9/19/2023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94DBB-AE19-47BB-8756-E3F2EF9343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B4485-4447-4ED1-987B-F9A71D867C58}" type="datetimeFigureOut">
              <a:rPr lang="en-US"/>
              <a:pPr>
                <a:defRPr/>
              </a:pPr>
              <a:t>9/19/2023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AB938-E76A-49C0-A8FB-F08CC8117D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90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E1FA9-3A0E-433D-876E-4D521FBED9D6}" type="datetimeFigureOut">
              <a:rPr lang="en-US"/>
              <a:pPr>
                <a:defRPr/>
              </a:pPr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AB7B0-BE18-49D6-93DF-8C2652D87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585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56746-88A9-4D31-813F-E9148FC4AE28}" type="datetimeFigureOut">
              <a:rPr lang="en-US"/>
              <a:pPr>
                <a:defRPr/>
              </a:pPr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0B7BF-4977-401D-B310-2872361CD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6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62A4C5-E6F3-4B7F-B5E4-D470E7001761}" type="datetimeFigureOut">
              <a:rPr lang="en-US"/>
              <a:pPr>
                <a:defRPr/>
              </a:pPr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CD24AC-7A9F-42E4-BD2D-E14B0AD380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Two-Factor Studies with Equal Replication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KNNL – Chapter 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Two Factor Studies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15400" cy="5715000"/>
          </a:xfrm>
        </p:spPr>
        <p:txBody>
          <a:bodyPr/>
          <a:lstStyle/>
          <a:p>
            <a:pPr eaLnBrk="1" hangingPunct="1"/>
            <a:r>
              <a:rPr lang="en-US" altLang="en-US"/>
              <a:t>Factor </a:t>
            </a:r>
            <a:r>
              <a:rPr lang="en-US" altLang="en-US" i="1"/>
              <a:t>A</a:t>
            </a:r>
            <a:r>
              <a:rPr lang="en-US" altLang="en-US"/>
              <a:t> @ </a:t>
            </a:r>
            <a:r>
              <a:rPr lang="en-US" altLang="en-US" i="1"/>
              <a:t>a</a:t>
            </a:r>
            <a:r>
              <a:rPr lang="en-US" altLang="en-US"/>
              <a:t> levels       Factor </a:t>
            </a:r>
            <a:r>
              <a:rPr lang="en-US" altLang="en-US" i="1"/>
              <a:t>B</a:t>
            </a:r>
            <a:r>
              <a:rPr lang="en-US" altLang="en-US"/>
              <a:t> @ </a:t>
            </a:r>
            <a:r>
              <a:rPr lang="en-US" altLang="en-US" i="1"/>
              <a:t>b</a:t>
            </a:r>
            <a:r>
              <a:rPr lang="en-US" altLang="en-US"/>
              <a:t> levels                               </a:t>
            </a:r>
            <a:r>
              <a:rPr lang="en-US" altLang="en-US">
                <a:sym typeface="Symbol" pitchFamily="18" charset="2"/>
              </a:rPr>
              <a:t> </a:t>
            </a:r>
            <a:r>
              <a:rPr lang="en-US" altLang="en-US" i="1">
                <a:sym typeface="Symbol" pitchFamily="18" charset="2"/>
              </a:rPr>
              <a:t>ab</a:t>
            </a:r>
            <a:r>
              <a:rPr lang="en-US" altLang="en-US"/>
              <a:t> ≡ # treatments   with </a:t>
            </a:r>
            <a:r>
              <a:rPr lang="en-US" altLang="en-US" i="1"/>
              <a:t>n</a:t>
            </a:r>
            <a:r>
              <a:rPr lang="en-US" altLang="en-US"/>
              <a:t> replicates per treatment</a:t>
            </a:r>
          </a:p>
          <a:p>
            <a:pPr eaLnBrk="1" hangingPunct="1"/>
            <a:r>
              <a:rPr lang="en-US" altLang="en-US"/>
              <a:t>Controlled Experiments (CRD) – Randomize </a:t>
            </a:r>
            <a:r>
              <a:rPr lang="en-US" altLang="en-US" i="1"/>
              <a:t>abn </a:t>
            </a:r>
            <a:r>
              <a:rPr lang="en-US" altLang="en-US"/>
              <a:t>experimental units to the </a:t>
            </a:r>
            <a:r>
              <a:rPr lang="en-US" altLang="en-US" i="1"/>
              <a:t>ab</a:t>
            </a:r>
            <a:r>
              <a:rPr lang="en-US" altLang="en-US"/>
              <a:t> treatments (</a:t>
            </a:r>
            <a:r>
              <a:rPr lang="en-US" altLang="en-US" i="1"/>
              <a:t>n</a:t>
            </a:r>
            <a:r>
              <a:rPr lang="en-US" altLang="en-US"/>
              <a:t> units per trt)</a:t>
            </a:r>
          </a:p>
          <a:p>
            <a:pPr eaLnBrk="1" hangingPunct="1"/>
            <a:r>
              <a:rPr lang="en-US" altLang="en-US"/>
              <a:t>Observational Studies</a:t>
            </a:r>
            <a:r>
              <a:rPr lang="en-US" altLang="en-US" i="1"/>
              <a:t> – </a:t>
            </a:r>
            <a:r>
              <a:rPr lang="en-US" altLang="en-US"/>
              <a:t>Take random samples of n units from each population/sub-population</a:t>
            </a:r>
          </a:p>
          <a:p>
            <a:pPr eaLnBrk="1" hangingPunct="1"/>
            <a:r>
              <a:rPr lang="en-US" altLang="en-US"/>
              <a:t>One-Factor-at-a-Time Method – Choose 1 level of one factor (say </a:t>
            </a:r>
            <a:r>
              <a:rPr lang="en-US" altLang="en-US" i="1"/>
              <a:t>A</a:t>
            </a:r>
            <a:r>
              <a:rPr lang="en-US" altLang="en-US"/>
              <a:t>), and compare levels of other factor (</a:t>
            </a:r>
            <a:r>
              <a:rPr lang="en-US" altLang="en-US" i="1"/>
              <a:t>B</a:t>
            </a:r>
            <a:r>
              <a:rPr lang="en-US" altLang="en-US"/>
              <a:t>). Choose best level factor </a:t>
            </a:r>
            <a:r>
              <a:rPr lang="en-US" altLang="en-US" i="1"/>
              <a:t>B</a:t>
            </a:r>
            <a:r>
              <a:rPr lang="en-US" altLang="en-US"/>
              <a:t> levels, hold that constant and compare levels of factor </a:t>
            </a:r>
            <a:r>
              <a:rPr lang="en-US" altLang="en-US" i="1"/>
              <a:t>A</a:t>
            </a:r>
          </a:p>
          <a:p>
            <a:pPr lvl="1" eaLnBrk="1" hangingPunct="1"/>
            <a:r>
              <a:rPr lang="en-US" altLang="en-US"/>
              <a:t>Not effective – Poor randomization, logistics, no interaction tests</a:t>
            </a:r>
          </a:p>
          <a:p>
            <a:pPr lvl="1" eaLnBrk="1" hangingPunct="1"/>
            <a:r>
              <a:rPr lang="en-US" altLang="en-US"/>
              <a:t>Better Method – Observe all combinations of factor levels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ANOVA Model Notation – Additive Model</a:t>
            </a:r>
          </a:p>
        </p:txBody>
      </p:sp>
      <p:sp>
        <p:nvSpPr>
          <p:cNvPr id="4099" name="TextBox 3"/>
          <p:cNvSpPr txBox="1">
            <a:spLocks noChangeArrowheads="1"/>
          </p:cNvSpPr>
          <p:nvPr/>
        </p:nvSpPr>
        <p:spPr bwMode="auto">
          <a:xfrm>
            <a:off x="76200" y="1143000"/>
            <a:ext cx="883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Halo Effect Study: Factor A: Essay Quality(</a:t>
            </a:r>
            <a:r>
              <a:rPr lang="en-US" altLang="en-US" sz="1800" dirty="0" err="1">
                <a:solidFill>
                  <a:srgbClr val="FFFF00"/>
                </a:solidFill>
              </a:rPr>
              <a:t>Good,Poor</a:t>
            </a:r>
            <a:r>
              <a:rPr lang="en-US" altLang="en-US" sz="1800" dirty="0">
                <a:solidFill>
                  <a:srgbClr val="FFFF00"/>
                </a:solidFill>
              </a:rPr>
              <a:t>) Factor B: Photo: (</a:t>
            </a:r>
            <a:r>
              <a:rPr lang="en-US" altLang="en-US" sz="1800" dirty="0" err="1">
                <a:solidFill>
                  <a:srgbClr val="FFFF00"/>
                </a:solidFill>
              </a:rPr>
              <a:t>Attract,Unatt,None</a:t>
            </a:r>
            <a:r>
              <a:rPr lang="en-US" altLang="en-US" sz="1800" dirty="0">
                <a:solidFill>
                  <a:srgbClr val="FFFF00"/>
                </a:solidFill>
              </a:rPr>
              <a:t>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0500" y="1676400"/>
          <a:ext cx="8610600" cy="1482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r>
                        <a:rPr lang="en-US" sz="1800" dirty="0"/>
                        <a:t>A=EQ\B=Pic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j=1: Attract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j=2: </a:t>
                      </a:r>
                      <a:r>
                        <a:rPr lang="en-US" sz="1800" dirty="0" err="1"/>
                        <a:t>Unatt</a:t>
                      </a:r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j=3: None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Row Average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US" sz="1800" dirty="0" err="1"/>
                        <a:t>i</a:t>
                      </a:r>
                      <a:r>
                        <a:rPr lang="en-US" sz="1800" dirty="0"/>
                        <a:t>=1: Good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11</a:t>
                      </a:r>
                      <a:r>
                        <a:rPr lang="en-US" sz="1800" baseline="0" dirty="0">
                          <a:latin typeface="+mn-lt"/>
                        </a:rPr>
                        <a:t> = 25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12</a:t>
                      </a:r>
                      <a:r>
                        <a:rPr lang="en-US" sz="1800" baseline="0" dirty="0">
                          <a:latin typeface="+mn-lt"/>
                        </a:rPr>
                        <a:t> = 18 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13</a:t>
                      </a:r>
                      <a:r>
                        <a:rPr lang="en-US" sz="1800" baseline="0" dirty="0">
                          <a:latin typeface="+mn-lt"/>
                        </a:rPr>
                        <a:t> = 20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1●</a:t>
                      </a:r>
                      <a:r>
                        <a:rPr lang="en-US" sz="1800" baseline="0" dirty="0">
                          <a:latin typeface="+mn-lt"/>
                        </a:rPr>
                        <a:t> = 21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US" sz="1800" dirty="0" err="1"/>
                        <a:t>i</a:t>
                      </a:r>
                      <a:r>
                        <a:rPr lang="en-US" sz="1800" dirty="0"/>
                        <a:t>=2: Poor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21</a:t>
                      </a:r>
                      <a:r>
                        <a:rPr lang="en-US" sz="1800" baseline="0" dirty="0">
                          <a:latin typeface="+mn-lt"/>
                        </a:rPr>
                        <a:t> = 17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22</a:t>
                      </a:r>
                      <a:r>
                        <a:rPr lang="en-US" sz="1800" baseline="0" dirty="0">
                          <a:latin typeface="+mn-lt"/>
                        </a:rPr>
                        <a:t> = 10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23</a:t>
                      </a:r>
                      <a:r>
                        <a:rPr lang="en-US" sz="1800" baseline="0" dirty="0">
                          <a:latin typeface="+mn-lt"/>
                        </a:rPr>
                        <a:t> = 12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2●</a:t>
                      </a:r>
                      <a:r>
                        <a:rPr lang="en-US" sz="1800" baseline="0" dirty="0">
                          <a:latin typeface="+mn-lt"/>
                        </a:rPr>
                        <a:t> = 13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US" sz="1800" dirty="0"/>
                        <a:t>Column Average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●1</a:t>
                      </a:r>
                      <a:r>
                        <a:rPr lang="en-US" sz="1800" baseline="0" dirty="0">
                          <a:latin typeface="+mn-lt"/>
                        </a:rPr>
                        <a:t> = 21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●2</a:t>
                      </a:r>
                      <a:r>
                        <a:rPr lang="en-US" sz="1800" baseline="0" dirty="0">
                          <a:latin typeface="+mn-lt"/>
                        </a:rPr>
                        <a:t> = 14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●3</a:t>
                      </a:r>
                      <a:r>
                        <a:rPr lang="en-US" sz="1800" baseline="0" dirty="0">
                          <a:latin typeface="+mn-lt"/>
                        </a:rPr>
                        <a:t> = 16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●●</a:t>
                      </a:r>
                      <a:r>
                        <a:rPr lang="en-US" sz="1800" baseline="0" dirty="0">
                          <a:latin typeface="+mn-lt"/>
                        </a:rPr>
                        <a:t> = 17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3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737075"/>
              </p:ext>
            </p:extLst>
          </p:nvPr>
        </p:nvGraphicFramePr>
        <p:xfrm>
          <a:off x="306388" y="3429000"/>
          <a:ext cx="8377237" cy="303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816520" imgH="2108160" progId="Equation.DSMT4">
                  <p:embed/>
                </p:oleObj>
              </mc:Choice>
              <mc:Fallback>
                <p:oleObj name="Equation" r:id="rId2" imgW="5816520" imgH="21081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3429000"/>
                        <a:ext cx="8377237" cy="303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733604"/>
              </p:ext>
            </p:extLst>
          </p:nvPr>
        </p:nvGraphicFramePr>
        <p:xfrm>
          <a:off x="237782" y="283694"/>
          <a:ext cx="8668435" cy="2611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300568"/>
              </p:ext>
            </p:extLst>
          </p:nvPr>
        </p:nvGraphicFramePr>
        <p:xfrm>
          <a:off x="237782" y="3200400"/>
          <a:ext cx="8668435" cy="3373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ANOVA Model Notation – Interaction Model</a:t>
            </a:r>
          </a:p>
        </p:txBody>
      </p:sp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76200" y="1143000"/>
            <a:ext cx="883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Halo Effect Study: Factor A: Essay Quality(</a:t>
            </a:r>
            <a:r>
              <a:rPr lang="en-US" altLang="en-US" sz="1800" dirty="0" err="1">
                <a:solidFill>
                  <a:srgbClr val="FFFF00"/>
                </a:solidFill>
              </a:rPr>
              <a:t>Good,Poor</a:t>
            </a:r>
            <a:r>
              <a:rPr lang="en-US" altLang="en-US" sz="1800" dirty="0">
                <a:solidFill>
                  <a:srgbClr val="FFFF00"/>
                </a:solidFill>
              </a:rPr>
              <a:t>) Factor B: Photo: (</a:t>
            </a:r>
            <a:r>
              <a:rPr lang="en-US" altLang="en-US" sz="1800" dirty="0" err="1">
                <a:solidFill>
                  <a:srgbClr val="FFFF00"/>
                </a:solidFill>
              </a:rPr>
              <a:t>Attract,Unatt,None</a:t>
            </a:r>
            <a:r>
              <a:rPr lang="en-US" altLang="en-US" sz="1800" dirty="0">
                <a:solidFill>
                  <a:srgbClr val="FFFF00"/>
                </a:solidFill>
              </a:rPr>
              <a:t>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0500" y="1676400"/>
          <a:ext cx="8610600" cy="1482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r>
                        <a:rPr lang="en-US" sz="1800" dirty="0"/>
                        <a:t>A=EQ\B=Pic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j=1: Attract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j=2: </a:t>
                      </a:r>
                      <a:r>
                        <a:rPr lang="en-US" sz="1800" dirty="0" err="1"/>
                        <a:t>Unatt</a:t>
                      </a:r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j=3: None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Row Average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US" sz="1800" dirty="0" err="1"/>
                        <a:t>i</a:t>
                      </a:r>
                      <a:r>
                        <a:rPr lang="en-US" sz="1800" dirty="0"/>
                        <a:t>=1: Good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11</a:t>
                      </a:r>
                      <a:r>
                        <a:rPr lang="en-US" sz="1800" baseline="0" dirty="0">
                          <a:latin typeface="+mn-lt"/>
                        </a:rPr>
                        <a:t> = 23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12</a:t>
                      </a:r>
                      <a:r>
                        <a:rPr lang="en-US" sz="1800" baseline="0" dirty="0">
                          <a:latin typeface="+mn-lt"/>
                        </a:rPr>
                        <a:t> = 20 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13</a:t>
                      </a:r>
                      <a:r>
                        <a:rPr lang="en-US" sz="1800" baseline="0" dirty="0">
                          <a:latin typeface="+mn-lt"/>
                        </a:rPr>
                        <a:t> = 20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1●</a:t>
                      </a:r>
                      <a:r>
                        <a:rPr lang="en-US" sz="1800" baseline="0" dirty="0">
                          <a:latin typeface="+mn-lt"/>
                        </a:rPr>
                        <a:t> = 21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US" sz="1800" dirty="0" err="1"/>
                        <a:t>i</a:t>
                      </a:r>
                      <a:r>
                        <a:rPr lang="en-US" sz="1800" dirty="0"/>
                        <a:t>=2: Poor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21</a:t>
                      </a:r>
                      <a:r>
                        <a:rPr lang="en-US" sz="1800" baseline="0" dirty="0">
                          <a:latin typeface="+mn-lt"/>
                        </a:rPr>
                        <a:t> = 19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22</a:t>
                      </a:r>
                      <a:r>
                        <a:rPr lang="en-US" sz="1800" baseline="0" dirty="0">
                          <a:latin typeface="+mn-lt"/>
                        </a:rPr>
                        <a:t> = 8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23</a:t>
                      </a:r>
                      <a:r>
                        <a:rPr lang="en-US" sz="1800" baseline="0" dirty="0">
                          <a:latin typeface="+mn-lt"/>
                        </a:rPr>
                        <a:t> = 12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2●</a:t>
                      </a:r>
                      <a:r>
                        <a:rPr lang="en-US" sz="1800" baseline="0" dirty="0">
                          <a:latin typeface="+mn-lt"/>
                        </a:rPr>
                        <a:t> = 13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US" sz="1800" dirty="0"/>
                        <a:t>Column Average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●1</a:t>
                      </a:r>
                      <a:r>
                        <a:rPr lang="en-US" sz="1800" baseline="0" dirty="0">
                          <a:latin typeface="+mn-lt"/>
                        </a:rPr>
                        <a:t> = 21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●2</a:t>
                      </a:r>
                      <a:r>
                        <a:rPr lang="en-US" sz="1800" baseline="0" dirty="0">
                          <a:latin typeface="+mn-lt"/>
                        </a:rPr>
                        <a:t> = 14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●3</a:t>
                      </a:r>
                      <a:r>
                        <a:rPr lang="en-US" sz="1800" baseline="0" dirty="0">
                          <a:latin typeface="+mn-lt"/>
                        </a:rPr>
                        <a:t> = 16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mbol" pitchFamily="18" charset="2"/>
                        </a:rPr>
                        <a:t>m</a:t>
                      </a:r>
                      <a:r>
                        <a:rPr lang="en-US" sz="1800" baseline="-25000" dirty="0">
                          <a:latin typeface="+mn-lt"/>
                        </a:rPr>
                        <a:t>●●</a:t>
                      </a:r>
                      <a:r>
                        <a:rPr lang="en-US" sz="1800" baseline="0" dirty="0">
                          <a:latin typeface="+mn-lt"/>
                        </a:rPr>
                        <a:t> = 17</a:t>
                      </a:r>
                      <a:endParaRPr lang="en-US" sz="1800" dirty="0">
                        <a:latin typeface="Symbol" pitchFamily="18" charset="2"/>
                      </a:endParaRP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18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2540332"/>
              </p:ext>
            </p:extLst>
          </p:nvPr>
        </p:nvGraphicFramePr>
        <p:xfrm>
          <a:off x="133350" y="3849688"/>
          <a:ext cx="8723313" cy="219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57720" imgH="1523880" progId="Equation.DSMT4">
                  <p:embed/>
                </p:oleObj>
              </mc:Choice>
              <mc:Fallback>
                <p:oleObj name="Equation" r:id="rId2" imgW="6057720" imgH="15238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" y="3849688"/>
                        <a:ext cx="8723313" cy="219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616004"/>
              </p:ext>
            </p:extLst>
          </p:nvPr>
        </p:nvGraphicFramePr>
        <p:xfrm>
          <a:off x="237318" y="280907"/>
          <a:ext cx="8669364" cy="2767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474220"/>
              </p:ext>
            </p:extLst>
          </p:nvPr>
        </p:nvGraphicFramePr>
        <p:xfrm>
          <a:off x="237782" y="3352800"/>
          <a:ext cx="8668435" cy="3221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Comments on Interactions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/>
          <a:lstStyle/>
          <a:p>
            <a:pPr eaLnBrk="1" hangingPunct="1"/>
            <a:r>
              <a:rPr lang="en-US" altLang="en-US"/>
              <a:t>Some interactions, while present, can be ignored and analysis of main effects can be conducted. Plots with “almost” parallel means will be present.</a:t>
            </a:r>
          </a:p>
          <a:p>
            <a:pPr eaLnBrk="1" hangingPunct="1"/>
            <a:r>
              <a:rPr lang="en-US" altLang="en-US"/>
              <a:t>In some cases, a transformation can be made to remove an interaction. Typically: logarithmic, square root, square or reciprocal transformations may work</a:t>
            </a:r>
          </a:p>
          <a:p>
            <a:pPr eaLnBrk="1" hangingPunct="1"/>
            <a:r>
              <a:rPr lang="en-US" altLang="en-US"/>
              <a:t>In many settings, particular interactions may be hypothesized, or observed interactions can have interesting theoretical interpretations</a:t>
            </a:r>
          </a:p>
          <a:p>
            <a:pPr eaLnBrk="1" hangingPunct="1"/>
            <a:r>
              <a:rPr lang="en-US" altLang="en-US"/>
              <a:t>When factors have ordinal factor levels, we may observe antagonistic or synergistic interactions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Two Factor ANOVA – Fixed Effects – Cell Means</a:t>
            </a:r>
          </a:p>
        </p:txBody>
      </p:sp>
      <p:graphicFrame>
        <p:nvGraphicFramePr>
          <p:cNvPr id="92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155901"/>
              </p:ext>
            </p:extLst>
          </p:nvPr>
        </p:nvGraphicFramePr>
        <p:xfrm>
          <a:off x="214313" y="1143000"/>
          <a:ext cx="8723312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70400" imgH="3377880" progId="Equation.DSMT4">
                  <p:embed/>
                </p:oleObj>
              </mc:Choice>
              <mc:Fallback>
                <p:oleObj name="Equation" r:id="rId2" imgW="5270400" imgH="337788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3" y="1143000"/>
                        <a:ext cx="8723312" cy="548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6397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Two Factor ANOVA – Fixed Effects – Factor Effects</a:t>
            </a:r>
          </a:p>
        </p:txBody>
      </p:sp>
      <p:graphicFrame>
        <p:nvGraphicFramePr>
          <p:cNvPr id="1024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370038"/>
              </p:ext>
            </p:extLst>
          </p:nvPr>
        </p:nvGraphicFramePr>
        <p:xfrm>
          <a:off x="152400" y="914400"/>
          <a:ext cx="8851900" cy="563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130720" imgH="3327120" progId="Equation.DSMT4">
                  <p:embed/>
                </p:oleObj>
              </mc:Choice>
              <mc:Fallback>
                <p:oleObj name="Equation" r:id="rId2" imgW="5130720" imgH="332712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914400"/>
                        <a:ext cx="8851900" cy="563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6397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Analysis of Variance – Least Squares/ML Estimators</a:t>
            </a:r>
          </a:p>
        </p:txBody>
      </p:sp>
      <p:graphicFrame>
        <p:nvGraphicFramePr>
          <p:cNvPr id="1126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233074"/>
              </p:ext>
            </p:extLst>
          </p:nvPr>
        </p:nvGraphicFramePr>
        <p:xfrm>
          <a:off x="457200" y="1143000"/>
          <a:ext cx="8077200" cy="546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06680" imgH="4343400" progId="Equation.DSMT4">
                  <p:embed/>
                </p:oleObj>
              </mc:Choice>
              <mc:Fallback>
                <p:oleObj name="Equation" r:id="rId2" imgW="5206680" imgH="43434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143000"/>
                        <a:ext cx="8077200" cy="546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6397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Analysis of Variance – Sums of Squares</a:t>
            </a:r>
          </a:p>
        </p:txBody>
      </p:sp>
      <p:graphicFrame>
        <p:nvGraphicFramePr>
          <p:cNvPr id="1229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189648"/>
              </p:ext>
            </p:extLst>
          </p:nvPr>
        </p:nvGraphicFramePr>
        <p:xfrm>
          <a:off x="228600" y="1196975"/>
          <a:ext cx="8458200" cy="537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73520" imgH="3657600" progId="Equation.DSMT4">
                  <p:embed/>
                </p:oleObj>
              </mc:Choice>
              <mc:Fallback>
                <p:oleObj name="Equation" r:id="rId2" imgW="4673520" imgH="3657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196975"/>
                        <a:ext cx="8458200" cy="537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6397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Analysis of Variance – Expected Mean Squares</a:t>
            </a:r>
          </a:p>
        </p:txBody>
      </p:sp>
      <p:graphicFrame>
        <p:nvGraphicFramePr>
          <p:cNvPr id="133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012937"/>
              </p:ext>
            </p:extLst>
          </p:nvPr>
        </p:nvGraphicFramePr>
        <p:xfrm>
          <a:off x="228600" y="976313"/>
          <a:ext cx="8229600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52880" imgH="4825800" progId="Equation.DSMT4">
                  <p:embed/>
                </p:oleObj>
              </mc:Choice>
              <mc:Fallback>
                <p:oleObj name="Equation" r:id="rId2" imgW="4952880" imgH="4825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976313"/>
                        <a:ext cx="8229600" cy="561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ANOVA Table – F-Tests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1000" y="990600"/>
          <a:ext cx="8229601" cy="2225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17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4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50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Source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df</a:t>
                      </a:r>
                      <a:endParaRPr lang="en-US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SS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MS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F*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Factor A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a-1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SSA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MSA=SSA/(a-1)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</a:t>
                      </a:r>
                      <a:r>
                        <a:rPr lang="en-US" sz="1800" baseline="-25000" dirty="0"/>
                        <a:t>A</a:t>
                      </a:r>
                      <a:r>
                        <a:rPr lang="en-US" sz="1800" baseline="0" dirty="0"/>
                        <a:t>*=MSA/MSE</a:t>
                      </a:r>
                      <a:endParaRPr lang="en-US" sz="1800" dirty="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Factor B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b-1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SSB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MSB=SSB/(b-1)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</a:t>
                      </a:r>
                      <a:r>
                        <a:rPr lang="en-US" sz="1800" baseline="-25000" dirty="0"/>
                        <a:t>B</a:t>
                      </a:r>
                      <a:r>
                        <a:rPr lang="en-US" sz="1800" baseline="0" dirty="0"/>
                        <a:t>*=MSB/MSE</a:t>
                      </a:r>
                      <a:endParaRPr lang="en-US" sz="1800" dirty="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AB Interaction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(a-1)(b-1)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SSAB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MSAB=SSAB/[(a-1)(b-1)]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</a:t>
                      </a:r>
                      <a:r>
                        <a:rPr lang="en-US" sz="1800" baseline="-25000" dirty="0"/>
                        <a:t>AB</a:t>
                      </a:r>
                      <a:r>
                        <a:rPr lang="en-US" sz="1800" baseline="30000" dirty="0"/>
                        <a:t>*</a:t>
                      </a:r>
                      <a:r>
                        <a:rPr lang="en-US" sz="1800" baseline="0" dirty="0"/>
                        <a:t>=MSAB/MSE</a:t>
                      </a:r>
                      <a:endParaRPr lang="en-US" sz="1800" dirty="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Error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ab</a:t>
                      </a:r>
                      <a:r>
                        <a:rPr lang="en-US" sz="1800" dirty="0"/>
                        <a:t>(n-1)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SSE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MSE=SSE/[</a:t>
                      </a:r>
                      <a:r>
                        <a:rPr lang="en-US" sz="1800" dirty="0" err="1"/>
                        <a:t>ab</a:t>
                      </a:r>
                      <a:r>
                        <a:rPr lang="en-US" sz="1800" dirty="0"/>
                        <a:t>(n-1)]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abn-1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SSTO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43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062796"/>
              </p:ext>
            </p:extLst>
          </p:nvPr>
        </p:nvGraphicFramePr>
        <p:xfrm>
          <a:off x="42863" y="3733800"/>
          <a:ext cx="8897937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569000" imgH="2463480" progId="Equation.DSMT4">
                  <p:embed/>
                </p:oleObj>
              </mc:Choice>
              <mc:Fallback>
                <p:oleObj name="Equation" r:id="rId2" imgW="7569000" imgH="2463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3" y="3733800"/>
                        <a:ext cx="8897937" cy="289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Testing/Modeling Strategy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410200"/>
          </a:xfrm>
        </p:spPr>
        <p:txBody>
          <a:bodyPr/>
          <a:lstStyle/>
          <a:p>
            <a:r>
              <a:rPr lang="en-US" altLang="en-US"/>
              <a:t>Test for Interactions – Determine whether they are significant or important – If they are:</a:t>
            </a:r>
          </a:p>
          <a:p>
            <a:pPr lvl="1"/>
            <a:r>
              <a:rPr lang="en-US" altLang="en-US"/>
              <a:t>If the primary interest is the interactions (as is often the case in behavioral research), describe the interaction in terms of cell means</a:t>
            </a:r>
          </a:p>
          <a:p>
            <a:pPr lvl="1"/>
            <a:r>
              <a:rPr lang="en-US" altLang="en-US"/>
              <a:t>If goal is for simplicity of model, attempt simple transformations on data (log, square, square root, reciprocal)</a:t>
            </a:r>
          </a:p>
          <a:p>
            <a:r>
              <a:rPr lang="en-US" altLang="en-US"/>
              <a:t>If they are not significant or important:</a:t>
            </a:r>
          </a:p>
          <a:p>
            <a:pPr lvl="1"/>
            <a:r>
              <a:rPr lang="en-US" altLang="en-US"/>
              <a:t>Test for significant Main Effects for Factors </a:t>
            </a:r>
            <a:r>
              <a:rPr lang="en-US" altLang="en-US" i="1"/>
              <a:t>A</a:t>
            </a:r>
            <a:r>
              <a:rPr lang="en-US" altLang="en-US"/>
              <a:t> and </a:t>
            </a:r>
            <a:r>
              <a:rPr lang="en-US" altLang="en-US" i="1"/>
              <a:t>B</a:t>
            </a:r>
          </a:p>
          <a:p>
            <a:pPr lvl="1"/>
            <a:r>
              <a:rPr lang="en-US" altLang="en-US"/>
              <a:t>Make post-hoc comparisons among levels of Factors </a:t>
            </a:r>
            <a:r>
              <a:rPr lang="en-US" altLang="en-US" i="1"/>
              <a:t>A</a:t>
            </a:r>
            <a:r>
              <a:rPr lang="en-US" altLang="en-US"/>
              <a:t> and </a:t>
            </a:r>
            <a:r>
              <a:rPr lang="en-US" altLang="en-US" i="1"/>
              <a:t>B</a:t>
            </a:r>
            <a:r>
              <a:rPr lang="en-US" altLang="en-US"/>
              <a:t>, noting that the marginal means of levels of </a:t>
            </a:r>
            <a:r>
              <a:rPr lang="en-US" altLang="en-US" i="1"/>
              <a:t>A</a:t>
            </a:r>
            <a:r>
              <a:rPr lang="en-US" altLang="en-US"/>
              <a:t> are based on </a:t>
            </a:r>
            <a:r>
              <a:rPr lang="en-US" altLang="en-US" i="1"/>
              <a:t>bn</a:t>
            </a:r>
            <a:r>
              <a:rPr lang="en-US" altLang="en-US"/>
              <a:t> cases and marginal means of levels of </a:t>
            </a:r>
            <a:r>
              <a:rPr lang="en-US" altLang="en-US" i="1"/>
              <a:t>B</a:t>
            </a:r>
            <a:r>
              <a:rPr lang="en-US" altLang="en-US"/>
              <a:t> are based on </a:t>
            </a:r>
            <a:r>
              <a:rPr lang="en-US" altLang="en-US" i="1"/>
              <a:t>an</a:t>
            </a:r>
            <a:r>
              <a:rPr lang="en-US" altLang="en-US"/>
              <a:t> cases</a:t>
            </a:r>
            <a:endParaRPr lang="en-US" altLang="en-US" i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Factor Effect Contrasts when No Interaction</a:t>
            </a:r>
          </a:p>
        </p:txBody>
      </p:sp>
      <p:graphicFrame>
        <p:nvGraphicFramePr>
          <p:cNvPr id="1638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3381526"/>
              </p:ext>
            </p:extLst>
          </p:nvPr>
        </p:nvGraphicFramePr>
        <p:xfrm>
          <a:off x="381000" y="1066800"/>
          <a:ext cx="8572500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486400" imgH="3657600" progId="Equation.DSMT4">
                  <p:embed/>
                </p:oleObj>
              </mc:Choice>
              <mc:Fallback>
                <p:oleObj name="Equation" r:id="rId2" imgW="5486400" imgH="3657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066800"/>
                        <a:ext cx="8572500" cy="571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Factor Effect Contrasts when Interaction Present</a:t>
            </a:r>
          </a:p>
        </p:txBody>
      </p:sp>
      <p:graphicFrame>
        <p:nvGraphicFramePr>
          <p:cNvPr id="174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414434"/>
              </p:ext>
            </p:extLst>
          </p:nvPr>
        </p:nvGraphicFramePr>
        <p:xfrm>
          <a:off x="152400" y="1447800"/>
          <a:ext cx="8810625" cy="424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638680" imgH="2717640" progId="Equation.DSMT4">
                  <p:embed/>
                </p:oleObj>
              </mc:Choice>
              <mc:Fallback>
                <p:oleObj name="Equation" r:id="rId2" imgW="5638680" imgH="27176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447800"/>
                        <a:ext cx="8810625" cy="424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793</Words>
  <Application>Microsoft Office PowerPoint</Application>
  <PresentationFormat>On-screen Show (4:3)</PresentationFormat>
  <Paragraphs>112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Symbol</vt:lpstr>
      <vt:lpstr>Wingdings</vt:lpstr>
      <vt:lpstr>Office Theme</vt:lpstr>
      <vt:lpstr>Equation</vt:lpstr>
      <vt:lpstr>MathType 7.0 Equation</vt:lpstr>
      <vt:lpstr>Two-Factor Studies with Equal Replication</vt:lpstr>
      <vt:lpstr>Two Factor Studies</vt:lpstr>
      <vt:lpstr>ANOVA Model Notation – Additive Model</vt:lpstr>
      <vt:lpstr>PowerPoint Presentation</vt:lpstr>
      <vt:lpstr>ANOVA Model Notation – Interaction Model</vt:lpstr>
      <vt:lpstr>PowerPoint Presentation</vt:lpstr>
      <vt:lpstr>Comments on Interactions</vt:lpstr>
      <vt:lpstr>Two Factor ANOVA – Fixed Effects – Cell Means</vt:lpstr>
      <vt:lpstr>Two Factor ANOVA – Fixed Effects – Factor Effects</vt:lpstr>
      <vt:lpstr>Analysis of Variance – Least Squares/ML Estimators</vt:lpstr>
      <vt:lpstr>Analysis of Variance – Sums of Squares</vt:lpstr>
      <vt:lpstr>Analysis of Variance – Expected Mean Squares</vt:lpstr>
      <vt:lpstr>ANOVA Table – F-Tests</vt:lpstr>
      <vt:lpstr>Testing/Modeling Strategy</vt:lpstr>
      <vt:lpstr>Factor Effect Contrasts when No Interaction</vt:lpstr>
      <vt:lpstr>Factor Effect Contrasts when Interaction Present</vt:lpstr>
    </vt:vector>
  </TitlesOfParts>
  <Company>UF College of Liberal Arts &amp; Sciences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Two-Factor Studies with Equal Replication</dc:title>
  <dc:creator>Winner,Lawrence Herman</dc:creator>
  <cp:lastModifiedBy>Winner,Lawrence Herman</cp:lastModifiedBy>
  <cp:revision>60</cp:revision>
  <dcterms:created xsi:type="dcterms:W3CDTF">2013-01-24T18:07:44Z</dcterms:created>
  <dcterms:modified xsi:type="dcterms:W3CDTF">2023-09-19T18:27:22Z</dcterms:modified>
</cp:coreProperties>
</file>