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77" r:id="rId3"/>
    <p:sldId id="276" r:id="rId4"/>
    <p:sldId id="274" r:id="rId5"/>
    <p:sldId id="280" r:id="rId6"/>
    <p:sldId id="273" r:id="rId7"/>
    <p:sldId id="293" r:id="rId8"/>
    <p:sldId id="294" r:id="rId9"/>
    <p:sldId id="286" r:id="rId10"/>
    <p:sldId id="292" r:id="rId11"/>
    <p:sldId id="287" r:id="rId12"/>
    <p:sldId id="271" r:id="rId13"/>
    <p:sldId id="270" r:id="rId14"/>
    <p:sldId id="269" r:id="rId15"/>
    <p:sldId id="268" r:id="rId16"/>
    <p:sldId id="272" r:id="rId17"/>
    <p:sldId id="288" r:id="rId18"/>
    <p:sldId id="267" r:id="rId19"/>
    <p:sldId id="266" r:id="rId20"/>
    <p:sldId id="282" r:id="rId21"/>
    <p:sldId id="265" r:id="rId22"/>
    <p:sldId id="264" r:id="rId23"/>
    <p:sldId id="263" r:id="rId24"/>
    <p:sldId id="289" r:id="rId25"/>
    <p:sldId id="260" r:id="rId26"/>
    <p:sldId id="257" r:id="rId27"/>
    <p:sldId id="290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013BB-5A06-45F4-A522-772D1E88CE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444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71246-B86B-4E1A-B6C3-C9A240CC78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13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AD29B-B77F-48E1-B9D7-9B67415233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21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D7518-DD1C-4FD6-B958-F1DC93CF2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56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8135D-37CA-4265-BC3F-080FE9232D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378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44A7D-8A17-4830-876D-C9079FC700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49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892D8-09A6-4A5D-826F-06FE2D9792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75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C7351-EE23-495C-841F-C4AB9185F8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13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4411E-A51A-46C7-93B0-0E785F271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05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FA052-AD7C-476E-A13C-EA51982C39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16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6141-A210-46F4-9EFB-1A2F2FAE5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57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516673-C790-49FE-9A21-15EA54E0D09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.xls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19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2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28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2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en-US" sz="4400" dirty="0"/>
              <a:t>Section 3.1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3200" dirty="0"/>
              <a:t>Simple Linear Regression and Correlation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altLang="en-US" sz="3600"/>
              <a:t>Linear Regression and Correlation</a:t>
            </a:r>
          </a:p>
        </p:txBody>
      </p:sp>
      <p:sp>
        <p:nvSpPr>
          <p:cNvPr id="23555" name="Rectangle 3" descr="Description of Simple linear regression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2438400"/>
          </a:xfrm>
        </p:spPr>
        <p:txBody>
          <a:bodyPr/>
          <a:lstStyle/>
          <a:p>
            <a:r>
              <a:rPr lang="en-US" altLang="en-US" sz="2800" dirty="0"/>
              <a:t>Explanatory and Response Variables are Numeric</a:t>
            </a:r>
          </a:p>
          <a:p>
            <a:r>
              <a:rPr lang="en-US" altLang="en-US" sz="2800" dirty="0"/>
              <a:t>Relationship between the </a:t>
            </a:r>
            <a:r>
              <a:rPr lang="en-US" altLang="en-US" sz="2800" b="1" dirty="0"/>
              <a:t>mean</a:t>
            </a:r>
            <a:r>
              <a:rPr lang="en-US" altLang="en-US" sz="2800" dirty="0"/>
              <a:t> of the response variable and the level of the explanatory variable assumed to be approximately linear (straight line)</a:t>
            </a:r>
          </a:p>
          <a:p>
            <a:r>
              <a:rPr lang="en-US" altLang="en-US" sz="2800" dirty="0"/>
              <a:t>Model (where </a:t>
            </a:r>
            <a:r>
              <a:rPr lang="en-US" altLang="en-US" sz="2800" i="1" dirty="0">
                <a:latin typeface="Symbol" panose="05050102010706020507" pitchFamily="18" charset="2"/>
              </a:rPr>
              <a:t>e</a:t>
            </a:r>
            <a:r>
              <a:rPr lang="en-US" altLang="en-US" sz="2800" dirty="0"/>
              <a:t> represents “irreducible error”):</a:t>
            </a:r>
          </a:p>
        </p:txBody>
      </p:sp>
      <p:graphicFrame>
        <p:nvGraphicFramePr>
          <p:cNvPr id="23556" name="Object 4" descr="Simple linear regression model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716037"/>
              </p:ext>
            </p:extLst>
          </p:nvPr>
        </p:nvGraphicFramePr>
        <p:xfrm>
          <a:off x="1112838" y="3852863"/>
          <a:ext cx="5853112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600" imgH="253800" progId="Equation.DSMT4">
                  <p:embed/>
                </p:oleObj>
              </mc:Choice>
              <mc:Fallback>
                <p:oleObj name="Equation" r:id="rId2" imgW="20826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3852863"/>
                        <a:ext cx="5853112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 descr="Interpretation of regression slope coefficient and association"/>
          <p:cNvSpPr txBox="1">
            <a:spLocks noChangeArrowheads="1"/>
          </p:cNvSpPr>
          <p:nvPr/>
        </p:nvSpPr>
        <p:spPr bwMode="auto">
          <a:xfrm>
            <a:off x="914400" y="4800600"/>
            <a:ext cx="6858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&gt; 0  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 Positive Association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&lt; 0  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 Negative Association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= 0  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 No Association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 altLang="en-US" sz="3600"/>
              <a:t>Least Squares Estimation of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0</a:t>
            </a:r>
            <a:r>
              <a:rPr lang="en-US" altLang="en-US" sz="3600"/>
              <a:t>,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endParaRPr lang="en-US" altLang="en-US" sz="3600"/>
          </a:p>
        </p:txBody>
      </p:sp>
      <p:sp>
        <p:nvSpPr>
          <p:cNvPr id="22531" name="Rectangle 3" descr="Description of simple linear regression model and parameters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4343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 Mean response when</a:t>
            </a:r>
            <a:r>
              <a:rPr lang="en-US" altLang="en-US" sz="2800" i="1" dirty="0">
                <a:sym typeface="Symbol" panose="05050102010706020507" pitchFamily="18" charset="2"/>
              </a:rPr>
              <a:t> x</a:t>
            </a:r>
            <a:r>
              <a:rPr lang="en-US" altLang="en-US" sz="2800" dirty="0">
                <a:sym typeface="Symbol" panose="05050102010706020507" pitchFamily="18" charset="2"/>
              </a:rPr>
              <a:t>=0 (</a:t>
            </a:r>
            <a:r>
              <a:rPr lang="en-US" altLang="en-US" sz="2800" i="1" dirty="0">
                <a:sym typeface="Symbol" panose="05050102010706020507" pitchFamily="18" charset="2"/>
              </a:rPr>
              <a:t>y</a:t>
            </a:r>
            <a:r>
              <a:rPr lang="en-US" altLang="en-US" sz="2800" dirty="0">
                <a:sym typeface="Symbol" panose="05050102010706020507" pitchFamily="18" charset="2"/>
              </a:rPr>
              <a:t>-intercept)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 Change in mean response when </a:t>
            </a:r>
            <a:r>
              <a:rPr lang="en-US" altLang="en-US" sz="2800" i="1" dirty="0">
                <a:sym typeface="Symbol" panose="05050102010706020507" pitchFamily="18" charset="2"/>
              </a:rPr>
              <a:t>X</a:t>
            </a:r>
            <a:r>
              <a:rPr lang="en-US" altLang="en-US" sz="2800" dirty="0">
                <a:sym typeface="Symbol" panose="05050102010706020507" pitchFamily="18" charset="2"/>
              </a:rPr>
              <a:t> increases by 1 unit (slope)</a:t>
            </a:r>
          </a:p>
          <a:p>
            <a:r>
              <a:rPr lang="en-US" altLang="en-US" sz="2800" dirty="0">
                <a:sym typeface="Symbol" panose="05050102010706020507" pitchFamily="18" charset="2"/>
              </a:rPr>
              <a:t> 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,</a:t>
            </a:r>
            <a:r>
              <a:rPr lang="en-US" altLang="en-US" sz="2800" baseline="-25000" dirty="0"/>
              <a:t> 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1 </a:t>
            </a:r>
            <a:r>
              <a:rPr lang="en-US" altLang="en-US" sz="2800" dirty="0"/>
              <a:t> are unknown parameters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+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1</a:t>
            </a:r>
            <a:r>
              <a:rPr lang="en-US" altLang="en-US" sz="2800" i="1" dirty="0"/>
              <a:t>X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Symbol" panose="05050102010706020507" pitchFamily="18" charset="2"/>
              </a:rPr>
              <a:t> Mean response when explanatory variable takes on the value </a:t>
            </a:r>
            <a:r>
              <a:rPr lang="en-US" altLang="en-US" sz="2800" i="1" dirty="0">
                <a:sym typeface="Symbol" panose="05050102010706020507" pitchFamily="18" charset="2"/>
              </a:rPr>
              <a:t>X</a:t>
            </a:r>
            <a:endParaRPr lang="en-US" altLang="en-US" sz="2800" dirty="0"/>
          </a:p>
          <a:p>
            <a:r>
              <a:rPr lang="en-US" altLang="en-US" sz="2800" dirty="0"/>
              <a:t>Goal: Choose values (estimates) that minimize the sum of squared errors (</a:t>
            </a:r>
            <a:r>
              <a:rPr lang="en-US" altLang="en-US" sz="2800" i="1" dirty="0"/>
              <a:t>SSE</a:t>
            </a:r>
            <a:r>
              <a:rPr lang="en-US" altLang="en-US" sz="2800" dirty="0"/>
              <a:t>) of observed values to the straight-line (where (</a:t>
            </a:r>
            <a:r>
              <a:rPr lang="en-US" altLang="en-US" sz="2800" i="1" dirty="0"/>
              <a:t>x</a:t>
            </a:r>
            <a:r>
              <a:rPr lang="en-US" altLang="en-US" sz="2800" i="1" baseline="-25000" dirty="0"/>
              <a:t>i</a:t>
            </a:r>
            <a:r>
              <a:rPr lang="en-US" altLang="en-US" sz="2800" dirty="0"/>
              <a:t> , </a:t>
            </a:r>
            <a:r>
              <a:rPr lang="en-US" altLang="en-US" sz="2800" i="1" dirty="0" err="1"/>
              <a:t>y</a:t>
            </a:r>
            <a:r>
              <a:rPr lang="en-US" altLang="en-US" sz="2800" i="1" baseline="-25000" dirty="0" err="1"/>
              <a:t>i</a:t>
            </a:r>
            <a:r>
              <a:rPr lang="en-US" altLang="en-US" sz="2800" dirty="0"/>
              <a:t>) are sample values: </a:t>
            </a:r>
          </a:p>
        </p:txBody>
      </p:sp>
      <p:graphicFrame>
        <p:nvGraphicFramePr>
          <p:cNvPr id="22532" name="Object 4" descr="Least squares fitted equation and residual sum of square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10486"/>
              </p:ext>
            </p:extLst>
          </p:nvPr>
        </p:nvGraphicFramePr>
        <p:xfrm>
          <a:off x="368300" y="5334000"/>
          <a:ext cx="8559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89240" imgH="482400" progId="Equation.DSMT4">
                  <p:embed/>
                </p:oleObj>
              </mc:Choice>
              <mc:Fallback>
                <p:oleObj name="Equation" r:id="rId2" imgW="408924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5334000"/>
                        <a:ext cx="85598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r>
              <a:rPr lang="en-US" altLang="en-US" sz="3600"/>
              <a:t>Least Squares Computations</a:t>
            </a: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665227"/>
              </p:ext>
            </p:extLst>
          </p:nvPr>
        </p:nvGraphicFramePr>
        <p:xfrm>
          <a:off x="439738" y="1362075"/>
          <a:ext cx="8258175" cy="491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3243" imgH="2868891" progId="Equation.DSMT4">
                  <p:embed/>
                </p:oleObj>
              </mc:Choice>
              <mc:Fallback>
                <p:oleObj name="Equation" r:id="rId2" imgW="4823243" imgH="2868891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1362075"/>
                        <a:ext cx="8258175" cy="491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438400" y="752475"/>
            <a:ext cx="381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FF00"/>
                </a:solidFill>
              </a:rPr>
              <a:t>Parameter Estimates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05800" cy="762000"/>
          </a:xfrm>
        </p:spPr>
        <p:txBody>
          <a:bodyPr/>
          <a:lstStyle/>
          <a:p>
            <a:r>
              <a:rPr lang="en-US" altLang="en-US" sz="3600" dirty="0"/>
              <a:t>Example - Pharmacodynamics of LSD - I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85800" y="1225794"/>
            <a:ext cx="8458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Response (</a:t>
            </a:r>
            <a:r>
              <a:rPr lang="en-US" altLang="en-US" i="1" dirty="0">
                <a:solidFill>
                  <a:srgbClr val="FFFF00"/>
                </a:solidFill>
              </a:rPr>
              <a:t>Y</a:t>
            </a:r>
            <a:r>
              <a:rPr lang="en-US" altLang="en-US" dirty="0">
                <a:solidFill>
                  <a:srgbClr val="FFFF00"/>
                </a:solidFill>
              </a:rPr>
              <a:t>) - Math score (mean among 5 volunteers)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Predictor (</a:t>
            </a:r>
            <a:r>
              <a:rPr lang="en-US" altLang="en-US" i="1" dirty="0">
                <a:solidFill>
                  <a:srgbClr val="FFFF00"/>
                </a:solidFill>
              </a:rPr>
              <a:t>X</a:t>
            </a:r>
            <a:r>
              <a:rPr lang="en-US" altLang="en-US" dirty="0">
                <a:solidFill>
                  <a:srgbClr val="FFFF00"/>
                </a:solidFill>
              </a:rPr>
              <a:t>) - LSD tissue concentration (mean of 5 volunteers)</a:t>
            </a:r>
          </a:p>
        </p:txBody>
      </p:sp>
      <p:graphicFrame>
        <p:nvGraphicFramePr>
          <p:cNvPr id="2" name="Table 1" descr="Table of LSD concentration and Math score">
            <a:extLst>
              <a:ext uri="{FF2B5EF4-FFF2-40B4-BE49-F238E27FC236}">
                <a16:creationId xmlns:a16="http://schemas.microsoft.com/office/drawing/2014/main" id="{EEAD8577-6BB3-33F7-9ADF-126273BDA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928523"/>
              </p:ext>
            </p:extLst>
          </p:nvPr>
        </p:nvGraphicFramePr>
        <p:xfrm>
          <a:off x="396240" y="2519544"/>
          <a:ext cx="1508760" cy="1671456"/>
        </p:xfrm>
        <a:graphic>
          <a:graphicData uri="http://schemas.openxmlformats.org/drawingml/2006/table">
            <a:tbl>
              <a:tblPr firstRow="1"/>
              <a:tblGrid>
                <a:gridCol w="754380">
                  <a:extLst>
                    <a:ext uri="{9D8B030D-6E8A-4147-A177-3AD203B41FA5}">
                      <a16:colId xmlns:a16="http://schemas.microsoft.com/office/drawing/2014/main" val="668551872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1993661322"/>
                    </a:ext>
                  </a:extLst>
                </a:gridCol>
              </a:tblGrid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lsdConc(x)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Score (y)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05066"/>
                  </a:ext>
                </a:extLst>
              </a:tr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79.376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257854"/>
                  </a:ext>
                </a:extLst>
              </a:tr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2.807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58.146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075027"/>
                  </a:ext>
                </a:extLst>
              </a:tr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67.608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128666"/>
                  </a:ext>
                </a:extLst>
              </a:tr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4.538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37.764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558637"/>
                  </a:ext>
                </a:extLst>
              </a:tr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45.043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686207"/>
                  </a:ext>
                </a:extLst>
              </a:tr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32.548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749872"/>
                  </a:ext>
                </a:extLst>
              </a:tr>
              <a:tr h="2089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6.222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29.272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727088"/>
                  </a:ext>
                </a:extLst>
              </a:tr>
            </a:tbl>
          </a:graphicData>
        </a:graphic>
      </p:graphicFrame>
      <p:pic>
        <p:nvPicPr>
          <p:cNvPr id="6" name="Picture 5" descr="Plot of Math score versus LSD concentration">
            <a:extLst>
              <a:ext uri="{FF2B5EF4-FFF2-40B4-BE49-F238E27FC236}">
                <a16:creationId xmlns:a16="http://schemas.microsoft.com/office/drawing/2014/main" id="{62E386BE-71A2-6D72-83AF-95718F0565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595891"/>
            <a:ext cx="6858000" cy="3407569"/>
          </a:xfrm>
          <a:prstGeom prst="rect">
            <a:avLst/>
          </a:prstGeom>
        </p:spPr>
      </p:pic>
      <p:sp>
        <p:nvSpPr>
          <p:cNvPr id="21510" name="Text Box 6" descr="Citation of reference for Math Score/LSD concentration data"/>
          <p:cNvSpPr txBox="1">
            <a:spLocks noChangeArrowheads="1"/>
          </p:cNvSpPr>
          <p:nvPr/>
        </p:nvSpPr>
        <p:spPr bwMode="auto">
          <a:xfrm>
            <a:off x="396240" y="6249219"/>
            <a:ext cx="8610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n-US" altLang="en-US" sz="1000" dirty="0">
                <a:solidFill>
                  <a:srgbClr val="FFFF00"/>
                </a:solidFill>
                <a:latin typeface="Arial Unicode MS"/>
              </a:rPr>
              <a:t>Source: Wagner, </a:t>
            </a:r>
            <a:r>
              <a:rPr lang="en-US" altLang="en-US" sz="1000" dirty="0" err="1">
                <a:solidFill>
                  <a:srgbClr val="FFFF00"/>
                </a:solidFill>
                <a:latin typeface="Arial Unicode MS"/>
              </a:rPr>
              <a:t>Agahajanian</a:t>
            </a:r>
            <a:r>
              <a:rPr lang="en-US" altLang="en-US" sz="1000" dirty="0">
                <a:solidFill>
                  <a:srgbClr val="FFFF00"/>
                </a:solidFill>
                <a:latin typeface="Arial Unicode MS"/>
              </a:rPr>
              <a:t>, and Bing (1968). Correlation of Performance Test Scores with Tissue Concentration of Lysergic Acid Diethylamide in Human Subjects. Clinical Pharmacology and Therapeutics, Vol.9 pp635-638.</a:t>
            </a:r>
            <a:r>
              <a:rPr lang="en-US" altLang="en-US" sz="800" dirty="0">
                <a:solidFill>
                  <a:srgbClr val="FFFF00"/>
                </a:solidFill>
              </a:rPr>
              <a:t> </a:t>
            </a:r>
            <a:endParaRPr lang="en-US" altLang="en-US" sz="1800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17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6550" y="228600"/>
            <a:ext cx="8218488" cy="457200"/>
          </a:xfrm>
        </p:spPr>
        <p:txBody>
          <a:bodyPr/>
          <a:lstStyle/>
          <a:p>
            <a:r>
              <a:rPr lang="en-US" altLang="en-US" sz="3600" dirty="0"/>
              <a:t>Example - Pharmacodynamics of LSD - II</a:t>
            </a:r>
          </a:p>
        </p:txBody>
      </p:sp>
      <p:graphicFrame>
        <p:nvGraphicFramePr>
          <p:cNvPr id="19459" name="Object 3" descr="Calculations for least squares estimates of regression coefficient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199512"/>
              </p:ext>
            </p:extLst>
          </p:nvPr>
        </p:nvGraphicFramePr>
        <p:xfrm>
          <a:off x="509588" y="4184650"/>
          <a:ext cx="804545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76560" imgH="1218960" progId="Equation.DSMT4">
                  <p:embed/>
                </p:oleObj>
              </mc:Choice>
              <mc:Fallback>
                <p:oleObj name="Equation" r:id="rId2" imgW="4876560" imgH="1218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4184650"/>
                        <a:ext cx="8045450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09600" y="35814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FF00"/>
                </a:solidFill>
              </a:rPr>
              <a:t>(Column means and totals given in bottom rows of table)</a:t>
            </a:r>
          </a:p>
        </p:txBody>
      </p:sp>
      <p:graphicFrame>
        <p:nvGraphicFramePr>
          <p:cNvPr id="3" name="Object 2" descr="Table showing computations for obtaining estimated regression coefficients">
            <a:extLst>
              <a:ext uri="{FF2B5EF4-FFF2-40B4-BE49-F238E27FC236}">
                <a16:creationId xmlns:a16="http://schemas.microsoft.com/office/drawing/2014/main" id="{B17DB439-EBF9-5E39-2031-C23D0C5A26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67502"/>
              </p:ext>
            </p:extLst>
          </p:nvPr>
        </p:nvGraphicFramePr>
        <p:xfrm>
          <a:off x="609600" y="990600"/>
          <a:ext cx="6705600" cy="236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19772" imgH="1914564" progId="Excel.Sheet.12">
                  <p:embed/>
                </p:oleObj>
              </mc:Choice>
              <mc:Fallback>
                <p:oleObj name="Worksheet" r:id="rId4" imgW="5419772" imgH="191456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" y="990600"/>
                        <a:ext cx="6705600" cy="2368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A68B4-ED07-0FA1-CFDF-096F4F24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sz="3200" dirty="0"/>
              <a:t>R Code / Output</a:t>
            </a:r>
          </a:p>
        </p:txBody>
      </p:sp>
      <p:sp>
        <p:nvSpPr>
          <p:cNvPr id="3" name="TextBox 2" descr="R program code and output for simple linear regression of math score versus LSD concentration">
            <a:extLst>
              <a:ext uri="{FF2B5EF4-FFF2-40B4-BE49-F238E27FC236}">
                <a16:creationId xmlns:a16="http://schemas.microsoft.com/office/drawing/2014/main" id="{23755F33-1A43-689C-AE21-226BD2F1F4C1}"/>
              </a:ext>
            </a:extLst>
          </p:cNvPr>
          <p:cNvSpPr txBox="1"/>
          <p:nvPr/>
        </p:nvSpPr>
        <p:spPr>
          <a:xfrm>
            <a:off x="457200" y="1295400"/>
            <a:ext cx="83058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lsd.slr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&lt;-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lm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mathScore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~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lsdConc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summary(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lsd.slr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plot(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mathScore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~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lsdConc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,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pch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=16,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cex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=1.5, col="red3",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xlab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="LSD Concentration (x)",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ylab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="Math Score (y)",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main="Regression of Math Score (Y) on LSD Tissue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Concntration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(X)")</a:t>
            </a:r>
          </a:p>
          <a:p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abline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lsd.slr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, col="darkorchid4",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lwd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=2)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&gt;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lsd.slr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&lt;-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lm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mathScore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~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lsdConc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&gt; summary(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lsd.slr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Coefficients: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Estimate Std. Error t value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(&gt;|t|)   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(Intercept)   89.481      6.926  12.919 4.95e-05 ***</a:t>
            </a:r>
          </a:p>
          <a:p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lsdConc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-9.487      1.535  -6.181  0.00162 **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---</a:t>
            </a:r>
          </a:p>
          <a:p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Signif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. codes:  0 ‘***’ 0.001 ‘**’ 0.01 ‘*’ 0.05 ‘.’ 0.1 ‘ ’ 1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Residual standard error: 7.051 on 5 degrees of freedom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Multiple R-squared:  0.8843,    Adjusted R-squared:  0.8611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F-statistic:  38.2 on 1 and 5 DF,  p-value: 0.001616</a:t>
            </a:r>
          </a:p>
        </p:txBody>
      </p:sp>
    </p:spTree>
    <p:extLst>
      <p:ext uri="{BB962C8B-B14F-4D97-AF65-F5344CB8AC3E}">
        <p14:creationId xmlns:p14="http://schemas.microsoft.com/office/powerpoint/2010/main" val="1023559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FE862D-7989-6645-0BEE-D933CB6D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sz="3200" dirty="0"/>
              <a:t>Data and Fitted Regression Equation</a:t>
            </a:r>
          </a:p>
        </p:txBody>
      </p:sp>
      <p:pic>
        <p:nvPicPr>
          <p:cNvPr id="3" name="Picture 2" descr="Plot of data points and simple linear regression line for math score versus LSD concentration">
            <a:extLst>
              <a:ext uri="{FF2B5EF4-FFF2-40B4-BE49-F238E27FC236}">
                <a16:creationId xmlns:a16="http://schemas.microsoft.com/office/drawing/2014/main" id="{607F5BB6-3E8D-5ACB-F557-98E9F58A2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1" y="1981200"/>
            <a:ext cx="8712678" cy="432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81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3ECA3-9AEA-4FA1-936A-3EAA21B08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69" y="266700"/>
            <a:ext cx="8686800" cy="495300"/>
          </a:xfrm>
        </p:spPr>
        <p:txBody>
          <a:bodyPr/>
          <a:lstStyle/>
          <a:p>
            <a:r>
              <a:rPr lang="en-US" sz="3200" dirty="0"/>
              <a:t>Example – Berry Chewiness and Sugar Content - I</a:t>
            </a:r>
          </a:p>
        </p:txBody>
      </p:sp>
      <p:sp>
        <p:nvSpPr>
          <p:cNvPr id="3" name="Content Placeholder 2" descr="Description of berry chewiness/sugar content experiment">
            <a:extLst>
              <a:ext uri="{FF2B5EF4-FFF2-40B4-BE49-F238E27FC236}">
                <a16:creationId xmlns:a16="http://schemas.microsoft.com/office/drawing/2014/main" id="{3FB527E0-BD4E-4375-AC6F-44A1A6BCF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80" y="990600"/>
            <a:ext cx="8534400" cy="2133600"/>
          </a:xfrm>
        </p:spPr>
        <p:txBody>
          <a:bodyPr/>
          <a:lstStyle/>
          <a:p>
            <a:r>
              <a:rPr lang="en-US" sz="2800" dirty="0"/>
              <a:t>Response Variable (Y) – Berry Chewiness (</a:t>
            </a:r>
            <a:r>
              <a:rPr lang="en-US" sz="2800" dirty="0" err="1"/>
              <a:t>mJ</a:t>
            </a:r>
            <a:r>
              <a:rPr lang="en-US" sz="2800" dirty="0"/>
              <a:t>)</a:t>
            </a:r>
          </a:p>
          <a:p>
            <a:r>
              <a:rPr lang="en-US" sz="2800" dirty="0"/>
              <a:t>Predictor Variable (X) – Sugar Content (grams/liter)</a:t>
            </a:r>
          </a:p>
          <a:p>
            <a:r>
              <a:rPr lang="en-US" sz="2800" dirty="0"/>
              <a:t>Sugar levels:  176.5 192.6 209.3 225.0 242.1 258.5</a:t>
            </a:r>
          </a:p>
          <a:p>
            <a:r>
              <a:rPr lang="en-US" sz="2800" dirty="0" err="1"/>
              <a:t>n</a:t>
            </a:r>
            <a:r>
              <a:rPr lang="en-US" sz="2800" baseline="-25000" dirty="0" err="1"/>
              <a:t>i</a:t>
            </a:r>
            <a:r>
              <a:rPr lang="en-US" sz="2800" dirty="0"/>
              <a:t> = 15 replicates per sugar level:  n = 6(15) = 90</a:t>
            </a:r>
            <a:r>
              <a:rPr lang="en-US" sz="2800" baseline="-25000" dirty="0"/>
              <a:t> </a:t>
            </a:r>
            <a:endParaRPr lang="en-US" sz="2800" dirty="0"/>
          </a:p>
        </p:txBody>
      </p:sp>
      <p:graphicFrame>
        <p:nvGraphicFramePr>
          <p:cNvPr id="4" name="Object 3" descr="Table containing berry chewiness and sugar contents">
            <a:extLst>
              <a:ext uri="{FF2B5EF4-FFF2-40B4-BE49-F238E27FC236}">
                <a16:creationId xmlns:a16="http://schemas.microsoft.com/office/drawing/2014/main" id="{45039B8E-6268-4AF4-974E-624BF7D3D7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806539"/>
              </p:ext>
            </p:extLst>
          </p:nvPr>
        </p:nvGraphicFramePr>
        <p:xfrm>
          <a:off x="533400" y="3099752"/>
          <a:ext cx="7779467" cy="1268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238970" imgH="1342871" progId="Excel.Sheet.12">
                  <p:embed/>
                </p:oleObj>
              </mc:Choice>
              <mc:Fallback>
                <p:oleObj name="Worksheet" r:id="rId2" imgW="8238970" imgH="134287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3400" y="3099752"/>
                        <a:ext cx="7779467" cy="1268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 descr="Calculations for the fitting the regression equation">
            <a:extLst>
              <a:ext uri="{FF2B5EF4-FFF2-40B4-BE49-F238E27FC236}">
                <a16:creationId xmlns:a16="http://schemas.microsoft.com/office/drawing/2014/main" id="{34F6EF7E-8F52-4EFD-A7EF-2A02829E19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628460"/>
              </p:ext>
            </p:extLst>
          </p:nvPr>
        </p:nvGraphicFramePr>
        <p:xfrm>
          <a:off x="125413" y="4405313"/>
          <a:ext cx="8853487" cy="195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57800" imgH="1091880" progId="Equation.DSMT4">
                  <p:embed/>
                </p:oleObj>
              </mc:Choice>
              <mc:Fallback>
                <p:oleObj name="Equation" r:id="rId4" imgW="5257800" imgH="1091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413" y="4405313"/>
                        <a:ext cx="8853487" cy="195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 descr="Citation for Berry chewiness/sugar content data source">
            <a:extLst>
              <a:ext uri="{FF2B5EF4-FFF2-40B4-BE49-F238E27FC236}">
                <a16:creationId xmlns:a16="http://schemas.microsoft.com/office/drawing/2014/main" id="{B542F30A-B540-4F09-BE77-09E7A5B99DB1}"/>
              </a:ext>
            </a:extLst>
          </p:cNvPr>
          <p:cNvSpPr txBox="1"/>
          <p:nvPr/>
        </p:nvSpPr>
        <p:spPr>
          <a:xfrm>
            <a:off x="228600" y="6365823"/>
            <a:ext cx="86457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Source: I. </a:t>
            </a:r>
            <a:r>
              <a:rPr lang="en-US" sz="1000" dirty="0" err="1">
                <a:solidFill>
                  <a:srgbClr val="FFFF00"/>
                </a:solidFill>
              </a:rPr>
              <a:t>Zouid</a:t>
            </a:r>
            <a:r>
              <a:rPr lang="en-US" sz="1000" dirty="0">
                <a:solidFill>
                  <a:srgbClr val="FFFF00"/>
                </a:solidFill>
              </a:rPr>
              <a:t>, R. Siret, F. </a:t>
            </a:r>
            <a:r>
              <a:rPr lang="en-US" sz="1000" dirty="0" err="1">
                <a:solidFill>
                  <a:srgbClr val="FFFF00"/>
                </a:solidFill>
              </a:rPr>
              <a:t>Jourjion</a:t>
            </a:r>
            <a:r>
              <a:rPr lang="en-US" sz="1000" dirty="0">
                <a:solidFill>
                  <a:srgbClr val="FFFF00"/>
                </a:solidFill>
              </a:rPr>
              <a:t>, E. </a:t>
            </a:r>
            <a:r>
              <a:rPr lang="en-US" sz="1000" dirty="0" err="1">
                <a:solidFill>
                  <a:srgbClr val="FFFF00"/>
                </a:solidFill>
              </a:rPr>
              <a:t>Mehinagic</a:t>
            </a:r>
            <a:r>
              <a:rPr lang="en-US" sz="1000" dirty="0">
                <a:solidFill>
                  <a:srgbClr val="FFFF00"/>
                </a:solidFill>
              </a:rPr>
              <a:t>, L. Rolle (2013)."Impact of Grapes Heterogeneity According to Sugar Level on Both Physical and Mechanical Berries Properties and their </a:t>
            </a:r>
            <a:r>
              <a:rPr lang="en-US" sz="1000" dirty="0" err="1">
                <a:solidFill>
                  <a:srgbClr val="FFFF00"/>
                </a:solidFill>
              </a:rPr>
              <a:t>AnthocyaninsExtractability</a:t>
            </a:r>
            <a:r>
              <a:rPr lang="en-US" sz="1000" dirty="0">
                <a:solidFill>
                  <a:srgbClr val="FFFF00"/>
                </a:solidFill>
              </a:rPr>
              <a:t> at Harvest," Journal of Texture Studies, Vol. 44, pp. 95-103.</a:t>
            </a:r>
          </a:p>
        </p:txBody>
      </p:sp>
    </p:spTree>
    <p:extLst>
      <p:ext uri="{BB962C8B-B14F-4D97-AF65-F5344CB8AC3E}">
        <p14:creationId xmlns:p14="http://schemas.microsoft.com/office/powerpoint/2010/main" val="4280108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C7955-3935-6771-2BB5-479E9C244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en-US" sz="3200" dirty="0"/>
              <a:t>R Program for Berry Data</a:t>
            </a:r>
          </a:p>
        </p:txBody>
      </p:sp>
      <p:sp>
        <p:nvSpPr>
          <p:cNvPr id="3" name="TextBox 2" descr="R program and output for regression of berry chewiness on sugar content">
            <a:extLst>
              <a:ext uri="{FF2B5EF4-FFF2-40B4-BE49-F238E27FC236}">
                <a16:creationId xmlns:a16="http://schemas.microsoft.com/office/drawing/2014/main" id="{F6756A2D-851F-1CDC-9B49-32C18FFAF007}"/>
              </a:ext>
            </a:extLst>
          </p:cNvPr>
          <p:cNvSpPr txBox="1"/>
          <p:nvPr/>
        </p:nvSpPr>
        <p:spPr>
          <a:xfrm>
            <a:off x="609600" y="780901"/>
            <a:ext cx="792480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berry.chewy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 &lt;- read.csv("http://www.stat.ufl.edu/~winner/data/berry_sugar_chewy.csv")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attach(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berry.chewy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); names(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berry.chewy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## Y = chewiness    X = sugar 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## Plot data and simple linear regression line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plot(chewiness ~ sugar,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pch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=16,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cex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=0.8, col="red",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  main="Chewiness vs Sugar Content")</a:t>
            </a:r>
          </a:p>
          <a:p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abline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lm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(chewiness ~ sugar), col="blue",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lwd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=2)</a:t>
            </a:r>
          </a:p>
          <a:p>
            <a:endParaRPr lang="en-US" sz="13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## Fit simple linear regression model, obtain estimates, t-tests, CI's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berry.mod1 &lt;- </a:t>
            </a:r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lm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(chewiness ~ sugar)</a:t>
            </a:r>
          </a:p>
          <a:p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summary(berry.mod1)</a:t>
            </a:r>
          </a:p>
          <a:p>
            <a:r>
              <a:rPr lang="en-US" sz="13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confint</a:t>
            </a:r>
            <a:r>
              <a:rPr lang="en-US" sz="1300" dirty="0">
                <a:solidFill>
                  <a:srgbClr val="FFFF00"/>
                </a:solidFill>
                <a:latin typeface="Lucida Console" panose="020B0609040504020204" pitchFamily="49" charset="0"/>
              </a:rPr>
              <a:t>(berry.mod1)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&gt; summary(berry.mod1)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Coefficients: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 Estimate Std. Error t value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Pr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(&gt;|t|)   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(Intercept)  7.662878   0.756610  10.128  &lt; 2e-16 ***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sugar       -0.022797   0.003453  -6.603 2.95e-09 ***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---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Residual standard error: 0.9178 on 88 degrees of freedom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Multiple R-squared:  0.3313,    Adjusted R-squared:  0.3237 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F-statistic: 43.59 on 1 and 88 DF,  p-value: 2.951e-09</a:t>
            </a:r>
          </a:p>
          <a:p>
            <a:endParaRPr lang="en-US" sz="1400" dirty="0">
              <a:solidFill>
                <a:srgbClr val="FFFF00"/>
              </a:solidFill>
              <a:latin typeface="Lucida Console" panose="020B060904050402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&gt; </a:t>
            </a:r>
            <a:r>
              <a:rPr lang="en-US" sz="14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confint</a:t>
            </a:r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(berry.mod1)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       2.5 %      97.5 %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(Intercept)  6.15927388  9.16648152</a:t>
            </a:r>
          </a:p>
          <a:p>
            <a:r>
              <a:rPr lang="en-US" sz="1400" dirty="0">
                <a:solidFill>
                  <a:srgbClr val="FFFF00"/>
                </a:solidFill>
                <a:latin typeface="Lucida Console" panose="020B0609040504020204" pitchFamily="49" charset="0"/>
              </a:rPr>
              <a:t>sugar       -0.02965862 -0.01593536</a:t>
            </a:r>
          </a:p>
        </p:txBody>
      </p:sp>
    </p:spTree>
    <p:extLst>
      <p:ext uri="{BB962C8B-B14F-4D97-AF65-F5344CB8AC3E}">
        <p14:creationId xmlns:p14="http://schemas.microsoft.com/office/powerpoint/2010/main" val="3925380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lot of berry chewiness versus sugar content with regression line">
            <a:extLst>
              <a:ext uri="{FF2B5EF4-FFF2-40B4-BE49-F238E27FC236}">
                <a16:creationId xmlns:a16="http://schemas.microsoft.com/office/drawing/2014/main" id="{3D6D4EBA-E482-494F-8738-75F3CAFE5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2" y="228600"/>
            <a:ext cx="8255156" cy="5486399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7874DFE-3DB7-4B33-AE41-31425E0F84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277467"/>
              </p:ext>
            </p:extLst>
          </p:nvPr>
        </p:nvGraphicFramePr>
        <p:xfrm>
          <a:off x="412750" y="5857875"/>
          <a:ext cx="83185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84600" imgH="393480" progId="Equation.DSMT4">
                  <p:embed/>
                </p:oleObj>
              </mc:Choice>
              <mc:Fallback>
                <p:oleObj name="Equation" r:id="rId3" imgW="4584600" imgH="3934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4F6EF7E-8F52-4EFD-A7EF-2A02829E19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2750" y="5857875"/>
                        <a:ext cx="8318500" cy="760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5502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sz="3600"/>
              <a:t>Inference Concerning the Slope (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r>
              <a:rPr lang="en-US" altLang="en-US" sz="3600"/>
              <a:t>)</a:t>
            </a:r>
          </a:p>
        </p:txBody>
      </p:sp>
      <p:sp>
        <p:nvSpPr>
          <p:cNvPr id="17411" name="Rectangle 3" descr="Description of inference regarding the slope of the regression line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4572000"/>
          </a:xfrm>
        </p:spPr>
        <p:txBody>
          <a:bodyPr/>
          <a:lstStyle/>
          <a:p>
            <a:r>
              <a:rPr lang="en-US" altLang="en-US" sz="2800" dirty="0"/>
              <a:t>Parameter: Slope in the population model</a:t>
            </a:r>
            <a:r>
              <a:rPr lang="en-US" altLang="en-US" dirty="0"/>
              <a:t> </a:t>
            </a:r>
            <a:r>
              <a:rPr lang="en-US" altLang="en-US" sz="2400" dirty="0"/>
              <a:t>(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)</a:t>
            </a:r>
          </a:p>
          <a:p>
            <a:r>
              <a:rPr lang="en-US" altLang="en-US" sz="2800" dirty="0"/>
              <a:t>Estimator: Least squares estimate:</a:t>
            </a:r>
          </a:p>
          <a:p>
            <a:r>
              <a:rPr lang="en-US" altLang="en-US" sz="2800" dirty="0"/>
              <a:t>Estimated standard error: </a:t>
            </a:r>
          </a:p>
          <a:p>
            <a:endParaRPr lang="en-US" altLang="en-US" sz="2800" dirty="0"/>
          </a:p>
          <a:p>
            <a:pPr marL="0" indent="0">
              <a:buNone/>
            </a:pPr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/>
              <a:t>Methods of making inference regarding population:</a:t>
            </a:r>
          </a:p>
          <a:p>
            <a:pPr lvl="1"/>
            <a:r>
              <a:rPr lang="en-US" altLang="en-US" sz="2400" dirty="0"/>
              <a:t>Hypothesis tests (2-sided or 1-sided) </a:t>
            </a:r>
          </a:p>
          <a:p>
            <a:pPr lvl="1"/>
            <a:r>
              <a:rPr lang="en-US" altLang="en-US" sz="2400" dirty="0"/>
              <a:t>Confidence Intervals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graphicFrame>
        <p:nvGraphicFramePr>
          <p:cNvPr id="17412" name="Object 4" descr="Slope paramet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567792"/>
              </p:ext>
            </p:extLst>
          </p:nvPr>
        </p:nvGraphicFramePr>
        <p:xfrm>
          <a:off x="6324600" y="2060526"/>
          <a:ext cx="381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40" imgH="317160" progId="Equation.3">
                  <p:embed/>
                </p:oleObj>
              </mc:Choice>
              <mc:Fallback>
                <p:oleObj name="Equation" r:id="rId2" imgW="190440" imgH="317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060526"/>
                        <a:ext cx="381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 descr="Estimated standard error of slope estimate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796870"/>
              </p:ext>
            </p:extLst>
          </p:nvPr>
        </p:nvGraphicFramePr>
        <p:xfrm>
          <a:off x="5024438" y="2835275"/>
          <a:ext cx="2979737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8320" imgH="685800" progId="Equation.DSMT4">
                  <p:embed/>
                </p:oleObj>
              </mc:Choice>
              <mc:Fallback>
                <p:oleObj name="Equation" r:id="rId4" imgW="1498320" imgH="685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4438" y="2835275"/>
                        <a:ext cx="2979737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838200"/>
          </a:xfrm>
        </p:spPr>
        <p:txBody>
          <a:bodyPr/>
          <a:lstStyle/>
          <a:p>
            <a:r>
              <a:rPr lang="en-US" altLang="en-US" sz="3600"/>
              <a:t>Hypothesis Test for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endParaRPr lang="en-US" altLang="en-US"/>
          </a:p>
        </p:txBody>
      </p:sp>
      <p:sp>
        <p:nvSpPr>
          <p:cNvPr id="16387" name="Rectangle 3" descr="Null and alternative hypotheses for testing whether slope parameter is zero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47800"/>
            <a:ext cx="3810000" cy="1676400"/>
          </a:xfrm>
        </p:spPr>
        <p:txBody>
          <a:bodyPr/>
          <a:lstStyle/>
          <a:p>
            <a:r>
              <a:rPr lang="en-US" altLang="en-US" sz="2800" dirty="0"/>
              <a:t>2-Sided Test</a:t>
            </a:r>
          </a:p>
          <a:p>
            <a:pPr lvl="1"/>
            <a:r>
              <a:rPr lang="en-US" altLang="en-US" sz="2400" i="1" dirty="0"/>
              <a:t>H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: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= 0</a:t>
            </a:r>
          </a:p>
          <a:p>
            <a:pPr lvl="1"/>
            <a:r>
              <a:rPr lang="en-US" altLang="en-US" sz="2400" i="1" dirty="0"/>
              <a:t>H</a:t>
            </a:r>
            <a:r>
              <a:rPr lang="en-US" altLang="en-US" sz="2400" baseline="-25000" dirty="0"/>
              <a:t>A</a:t>
            </a:r>
            <a:r>
              <a:rPr lang="en-US" altLang="en-US" sz="2400" dirty="0"/>
              <a:t>: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</a:t>
            </a:r>
            <a:r>
              <a:rPr lang="en-US" altLang="en-US" sz="2400" dirty="0">
                <a:sym typeface="Symbol" panose="05050102010706020507" pitchFamily="18" charset="2"/>
              </a:rPr>
              <a:t></a:t>
            </a:r>
            <a:r>
              <a:rPr lang="en-US" altLang="en-US" sz="2400" dirty="0"/>
              <a:t> 0</a:t>
            </a:r>
          </a:p>
        </p:txBody>
      </p:sp>
      <p:graphicFrame>
        <p:nvGraphicFramePr>
          <p:cNvPr id="16389" name="Object 5" descr="Test statistic, Rejection Region, and P-value for 2-sided tes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030979"/>
              </p:ext>
            </p:extLst>
          </p:nvPr>
        </p:nvGraphicFramePr>
        <p:xfrm>
          <a:off x="328613" y="3068638"/>
          <a:ext cx="3176587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1180800" progId="Equation.DSMT4">
                  <p:embed/>
                </p:oleObj>
              </mc:Choice>
              <mc:Fallback>
                <p:oleObj name="Equation" r:id="rId2" imgW="1434960" imgH="1180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3" y="3068638"/>
                        <a:ext cx="3176587" cy="269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Line 7" descr="Bar separating 2-sided and 1-sided tests"/>
          <p:cNvSpPr>
            <a:spLocks noChangeShapeType="1"/>
          </p:cNvSpPr>
          <p:nvPr/>
        </p:nvSpPr>
        <p:spPr bwMode="auto">
          <a:xfrm>
            <a:off x="3886200" y="1371600"/>
            <a:ext cx="0" cy="4724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4" descr="Null and alternative hypotheses for 1-sided test for slope parameter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3810000" cy="1905000"/>
          </a:xfrm>
        </p:spPr>
        <p:txBody>
          <a:bodyPr/>
          <a:lstStyle/>
          <a:p>
            <a:r>
              <a:rPr lang="en-US" altLang="en-US" sz="2800" dirty="0"/>
              <a:t>1-sided Test</a:t>
            </a:r>
          </a:p>
          <a:p>
            <a:pPr lvl="1"/>
            <a:r>
              <a:rPr lang="en-US" altLang="en-US" sz="2400" i="1" dirty="0"/>
              <a:t>H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: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= 0</a:t>
            </a:r>
          </a:p>
          <a:p>
            <a:pPr lvl="1"/>
            <a:r>
              <a:rPr lang="en-US" altLang="en-US" sz="2400" i="1" dirty="0"/>
              <a:t>H</a:t>
            </a:r>
            <a:r>
              <a:rPr lang="en-US" altLang="en-US" sz="2400" baseline="-25000" dirty="0"/>
              <a:t>A</a:t>
            </a:r>
            <a:r>
              <a:rPr lang="en-US" altLang="en-US" sz="2400" baseline="30000" dirty="0"/>
              <a:t>+</a:t>
            </a:r>
            <a:r>
              <a:rPr lang="en-US" altLang="en-US" sz="2400" dirty="0"/>
              <a:t>: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</a:t>
            </a:r>
            <a:r>
              <a:rPr lang="en-US" altLang="en-US" sz="2400" dirty="0">
                <a:sym typeface="Symbol" panose="05050102010706020507" pitchFamily="18" charset="2"/>
              </a:rPr>
              <a:t>&gt;</a:t>
            </a:r>
            <a:r>
              <a:rPr lang="en-US" altLang="en-US" sz="2400" dirty="0"/>
              <a:t> 0  or</a:t>
            </a:r>
          </a:p>
          <a:p>
            <a:pPr lvl="1"/>
            <a:r>
              <a:rPr lang="en-US" altLang="en-US" sz="2400" i="1" dirty="0"/>
              <a:t>H</a:t>
            </a:r>
            <a:r>
              <a:rPr lang="en-US" altLang="en-US" sz="2400" baseline="-25000" dirty="0"/>
              <a:t>A</a:t>
            </a:r>
            <a:r>
              <a:rPr lang="en-US" altLang="en-US" sz="2400" baseline="30000" dirty="0"/>
              <a:t>-</a:t>
            </a:r>
            <a:r>
              <a:rPr lang="en-US" altLang="en-US" sz="2400" dirty="0"/>
              <a:t>: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</a:t>
            </a:r>
            <a:r>
              <a:rPr lang="en-US" altLang="en-US" sz="2400" dirty="0">
                <a:sym typeface="Symbol" panose="05050102010706020507" pitchFamily="18" charset="2"/>
              </a:rPr>
              <a:t>&lt;</a:t>
            </a:r>
            <a:r>
              <a:rPr lang="en-US" altLang="en-US" sz="2400" dirty="0"/>
              <a:t> 0</a:t>
            </a:r>
          </a:p>
        </p:txBody>
      </p:sp>
      <p:graphicFrame>
        <p:nvGraphicFramePr>
          <p:cNvPr id="16390" name="Object 6" descr="Test Statistic, Rejection Region, and P-value for 1-sided tes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343960"/>
              </p:ext>
            </p:extLst>
          </p:nvPr>
        </p:nvGraphicFramePr>
        <p:xfrm>
          <a:off x="4343400" y="3429000"/>
          <a:ext cx="4556125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9800" imgH="1231560" progId="Equation.DSMT4">
                  <p:embed/>
                </p:oleObj>
              </mc:Choice>
              <mc:Fallback>
                <p:oleObj name="Equation" r:id="rId4" imgW="2539800" imgH="12315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429000"/>
                        <a:ext cx="4556125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r>
              <a:rPr lang="en-US" altLang="en-US" sz="3600"/>
              <a:t>(1-</a:t>
            </a:r>
            <a:r>
              <a:rPr lang="en-US" altLang="en-US" sz="3600" i="1">
                <a:latin typeface="Symbol" panose="05050102010706020507" pitchFamily="18" charset="2"/>
              </a:rPr>
              <a:t>a</a:t>
            </a:r>
            <a:r>
              <a:rPr lang="en-US" altLang="en-US" sz="3600"/>
              <a:t>)100% Confidence Interval for </a:t>
            </a:r>
            <a:r>
              <a:rPr lang="en-US" altLang="en-US" sz="3600" i="1">
                <a:latin typeface="Symbol" panose="05050102010706020507" pitchFamily="18" charset="2"/>
              </a:rPr>
              <a:t>b</a:t>
            </a:r>
            <a:r>
              <a:rPr lang="en-US" altLang="en-US" sz="3600" baseline="-25000"/>
              <a:t>1</a:t>
            </a:r>
            <a:endParaRPr lang="en-US" altLang="en-US" sz="3600"/>
          </a:p>
        </p:txBody>
      </p:sp>
      <p:graphicFrame>
        <p:nvGraphicFramePr>
          <p:cNvPr id="15363" name="Object 3" descr="Formula for Confidence Interval for slope paramet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220340"/>
              </p:ext>
            </p:extLst>
          </p:nvPr>
        </p:nvGraphicFramePr>
        <p:xfrm>
          <a:off x="2971800" y="1802606"/>
          <a:ext cx="2433637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960" imgH="431640" progId="Equation.DSMT4">
                  <p:embed/>
                </p:oleObj>
              </mc:Choice>
              <mc:Fallback>
                <p:oleObj name="Equation" r:id="rId2" imgW="100296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802606"/>
                        <a:ext cx="2433637" cy="104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81000" y="3352800"/>
            <a:ext cx="83820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Conclude positive association if entire interval above 0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 Conclude negative association if entire interval below 0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 Cannot conclude an association if interval contains 0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 Conclusion based on interval is same as 2-sided hypothesis test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3050"/>
            <a:ext cx="8153400" cy="838200"/>
          </a:xfrm>
        </p:spPr>
        <p:txBody>
          <a:bodyPr/>
          <a:lstStyle/>
          <a:p>
            <a:r>
              <a:rPr lang="en-US" altLang="en-US" sz="3600" dirty="0"/>
              <a:t>Example - Pharmacodynamics of LSD - III</a:t>
            </a:r>
          </a:p>
        </p:txBody>
      </p:sp>
      <p:graphicFrame>
        <p:nvGraphicFramePr>
          <p:cNvPr id="14339" name="Object 3" descr="Computing standard error of slope paramet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566897"/>
              </p:ext>
            </p:extLst>
          </p:nvPr>
        </p:nvGraphicFramePr>
        <p:xfrm>
          <a:off x="1195388" y="1368425"/>
          <a:ext cx="6588125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54304" imgH="858061" progId="Equation.DSMT4">
                  <p:embed/>
                </p:oleObj>
              </mc:Choice>
              <mc:Fallback>
                <p:oleObj name="Equation" r:id="rId2" imgW="3354304" imgH="85806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388" y="1368425"/>
                        <a:ext cx="6588125" cy="168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219200" y="32004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Testing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0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= 0  vs 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A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</a:t>
            </a: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</a:t>
            </a:r>
            <a:r>
              <a:rPr lang="en-US" altLang="en-US">
                <a:solidFill>
                  <a:srgbClr val="FFFF00"/>
                </a:solidFill>
              </a:rPr>
              <a:t> 0 </a:t>
            </a:r>
          </a:p>
        </p:txBody>
      </p:sp>
      <p:graphicFrame>
        <p:nvGraphicFramePr>
          <p:cNvPr id="14341" name="Object 5" descr="Test statistic and regression region for slope paramet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304701"/>
              </p:ext>
            </p:extLst>
          </p:nvPr>
        </p:nvGraphicFramePr>
        <p:xfrm>
          <a:off x="1152525" y="3886200"/>
          <a:ext cx="714057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17560" imgH="393480" progId="Equation.DSMT4">
                  <p:embed/>
                </p:oleObj>
              </mc:Choice>
              <mc:Fallback>
                <p:oleObj name="Equation" r:id="rId4" imgW="351756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3886200"/>
                        <a:ext cx="7140575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219200" y="48768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95% Confidence Interval for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:</a:t>
            </a:r>
          </a:p>
        </p:txBody>
      </p:sp>
      <p:graphicFrame>
        <p:nvGraphicFramePr>
          <p:cNvPr id="14343" name="Object 7" descr="95% Confidence Interval for slope paramet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253140"/>
              </p:ext>
            </p:extLst>
          </p:nvPr>
        </p:nvGraphicFramePr>
        <p:xfrm>
          <a:off x="129381" y="5809117"/>
          <a:ext cx="872013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70200" imgH="203040" progId="Equation.DSMT4">
                  <p:embed/>
                </p:oleObj>
              </mc:Choice>
              <mc:Fallback>
                <p:oleObj name="Equation" r:id="rId6" imgW="3670200" imgH="203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" y="5809117"/>
                        <a:ext cx="8720138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altLang="en-US" sz="3600" dirty="0"/>
              <a:t>R Output Estimates, t-tests, CI’s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225063-36A9-467D-A81A-CA51F4500B31}"/>
              </a:ext>
            </a:extLst>
          </p:cNvPr>
          <p:cNvSpPr txBox="1"/>
          <p:nvPr/>
        </p:nvSpPr>
        <p:spPr>
          <a:xfrm>
            <a:off x="304800" y="1066800"/>
            <a:ext cx="8686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mathlsd.reg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summary(mathlsd.reg)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confint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(mathlsd.reg)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summary(mathlsd.reg)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Coefficients: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  Estimate Std. Error t value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(&gt;|t|)   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(Intercept)   89.124      7.048  12.646 5.49e-05 ***</a:t>
            </a:r>
          </a:p>
          <a:p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 -9.009      1.503  -5.994  0.00185 **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 standard error: 7.126 on 5 degrees of freedom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 standard error: 7.126 on 5 degrees of freedom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Multiple R-squared:  0.8778,    Adjusted R-squared:  0.8534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F-statistic: 35.93 on 1 and 5 DF,  p-value: 0.001854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confint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(mathlsd.reg)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      2.5 %     97.5 %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(Intercept)  71.00758 107.240169</a:t>
            </a:r>
          </a:p>
          <a:p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-12.87325  -5.145685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42661"/>
            <a:ext cx="8839200" cy="838200"/>
          </a:xfrm>
        </p:spPr>
        <p:txBody>
          <a:bodyPr/>
          <a:lstStyle/>
          <a:p>
            <a:r>
              <a:rPr lang="en-US" sz="3200" dirty="0"/>
              <a:t>Example – Berry Chewiness and Sugar Content - II</a:t>
            </a:r>
            <a:endParaRPr lang="en-US" altLang="en-US" sz="3200" dirty="0"/>
          </a:p>
        </p:txBody>
      </p:sp>
      <p:graphicFrame>
        <p:nvGraphicFramePr>
          <p:cNvPr id="14339" name="Object 3" descr="Computing standard error for slope estimate - Berry chewiness/sugar conent regressio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198692"/>
              </p:ext>
            </p:extLst>
          </p:nvPr>
        </p:nvGraphicFramePr>
        <p:xfrm>
          <a:off x="931863" y="1339850"/>
          <a:ext cx="7112000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19440" imgH="888840" progId="Equation.DSMT4">
                  <p:embed/>
                </p:oleObj>
              </mc:Choice>
              <mc:Fallback>
                <p:oleObj name="Equation" r:id="rId2" imgW="3619440" imgH="888840" progId="Equation.DSMT4">
                  <p:embed/>
                  <p:pic>
                    <p:nvPicPr>
                      <p:cNvPr id="143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339850"/>
                        <a:ext cx="7112000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219200" y="32004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Testing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0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= 0  vs  </a:t>
            </a:r>
            <a:r>
              <a:rPr lang="en-US" altLang="en-US" i="1">
                <a:solidFill>
                  <a:srgbClr val="FFFF00"/>
                </a:solidFill>
              </a:rPr>
              <a:t>H</a:t>
            </a:r>
            <a:r>
              <a:rPr lang="en-US" altLang="en-US" baseline="-25000">
                <a:solidFill>
                  <a:srgbClr val="FFFF00"/>
                </a:solidFill>
              </a:rPr>
              <a:t>A</a:t>
            </a:r>
            <a:r>
              <a:rPr lang="en-US" altLang="en-US">
                <a:solidFill>
                  <a:srgbClr val="FFFF00"/>
                </a:solidFill>
              </a:rPr>
              <a:t>: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</a:t>
            </a:r>
            <a:r>
              <a:rPr lang="en-US" altLang="en-US">
                <a:solidFill>
                  <a:srgbClr val="FFFF00"/>
                </a:solidFill>
                <a:sym typeface="Symbol" panose="05050102010706020507" pitchFamily="18" charset="2"/>
              </a:rPr>
              <a:t></a:t>
            </a:r>
            <a:r>
              <a:rPr lang="en-US" altLang="en-US">
                <a:solidFill>
                  <a:srgbClr val="FFFF00"/>
                </a:solidFill>
              </a:rPr>
              <a:t> 0 </a:t>
            </a:r>
          </a:p>
        </p:txBody>
      </p:sp>
      <p:graphicFrame>
        <p:nvGraphicFramePr>
          <p:cNvPr id="14341" name="Object 5" descr="Test Statistic and Regression for testing slope parameter is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881295"/>
              </p:ext>
            </p:extLst>
          </p:nvPr>
        </p:nvGraphicFramePr>
        <p:xfrm>
          <a:off x="1036638" y="3886200"/>
          <a:ext cx="737393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32040" imgH="393480" progId="Equation.DSMT4">
                  <p:embed/>
                </p:oleObj>
              </mc:Choice>
              <mc:Fallback>
                <p:oleObj name="Equation" r:id="rId4" imgW="3632040" imgH="393480" progId="Equation.DSMT4">
                  <p:embed/>
                  <p:pic>
                    <p:nvPicPr>
                      <p:cNvPr id="14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3886200"/>
                        <a:ext cx="7373937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219200" y="48768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95% Confidence Interval for </a:t>
            </a:r>
            <a:r>
              <a:rPr lang="en-US" altLang="en-US" i="1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FF00"/>
                </a:solidFill>
              </a:rPr>
              <a:t>1</a:t>
            </a:r>
            <a:r>
              <a:rPr lang="en-US" altLang="en-US">
                <a:solidFill>
                  <a:srgbClr val="FFFF00"/>
                </a:solidFill>
              </a:rPr>
              <a:t> :</a:t>
            </a:r>
          </a:p>
        </p:txBody>
      </p:sp>
      <p:graphicFrame>
        <p:nvGraphicFramePr>
          <p:cNvPr id="14343" name="Object 7" descr="95% Confidence Interval for slope paramet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242213"/>
              </p:ext>
            </p:extLst>
          </p:nvPr>
        </p:nvGraphicFramePr>
        <p:xfrm>
          <a:off x="304800" y="5791200"/>
          <a:ext cx="85344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152600" imgH="203040" progId="Equation.DSMT4">
                  <p:embed/>
                </p:oleObj>
              </mc:Choice>
              <mc:Fallback>
                <p:oleObj name="Equation" r:id="rId6" imgW="4152600" imgH="203040" progId="Equation.DSMT4">
                  <p:embed/>
                  <p:pic>
                    <p:nvPicPr>
                      <p:cNvPr id="143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791200"/>
                        <a:ext cx="853440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3243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763000" cy="685800"/>
          </a:xfrm>
        </p:spPr>
        <p:txBody>
          <a:bodyPr/>
          <a:lstStyle/>
          <a:p>
            <a:r>
              <a:rPr lang="en-US" altLang="en-US" sz="3600" dirty="0"/>
              <a:t>Confidence Interval for Mean When </a:t>
            </a:r>
            <a:r>
              <a:rPr lang="en-US" altLang="en-US" sz="3600" i="1" dirty="0"/>
              <a:t>X</a:t>
            </a:r>
            <a:r>
              <a:rPr lang="en-US" altLang="en-US" sz="3600" dirty="0"/>
              <a:t>=</a:t>
            </a:r>
            <a:r>
              <a:rPr lang="en-US" altLang="en-US" sz="3600" i="1" dirty="0"/>
              <a:t>X</a:t>
            </a:r>
            <a:r>
              <a:rPr lang="en-US" altLang="en-US" sz="3600" dirty="0"/>
              <a:t>*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r>
              <a:rPr lang="en-US" altLang="en-US" sz="2400" dirty="0"/>
              <a:t>Mean Response at a specific level </a:t>
            </a:r>
            <a:r>
              <a:rPr lang="en-US" altLang="en-US" sz="2400" i="1" dirty="0"/>
              <a:t>X</a:t>
            </a:r>
            <a:r>
              <a:rPr lang="en-US" altLang="en-US" sz="2400" dirty="0"/>
              <a:t>* is</a:t>
            </a:r>
          </a:p>
          <a:p>
            <a:endParaRPr lang="en-US" altLang="en-US" dirty="0"/>
          </a:p>
          <a:p>
            <a:r>
              <a:rPr lang="en-US" altLang="en-US" sz="2400" dirty="0"/>
              <a:t>Estimated Mean response and standard error (replacing unknown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and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with estimates):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sz="2400" dirty="0"/>
              <a:t>Confidence Interval for Mean Response: </a:t>
            </a:r>
          </a:p>
        </p:txBody>
      </p:sp>
      <p:graphicFrame>
        <p:nvGraphicFramePr>
          <p:cNvPr id="13316" name="Object 4" descr="Expected value of Y when X=X*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549832"/>
              </p:ext>
            </p:extLst>
          </p:nvPr>
        </p:nvGraphicFramePr>
        <p:xfrm>
          <a:off x="2057400" y="1861402"/>
          <a:ext cx="42767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55520" imgH="241200" progId="Equation.DSMT4">
                  <p:embed/>
                </p:oleObj>
              </mc:Choice>
              <mc:Fallback>
                <p:oleObj name="Equation" r:id="rId2" imgW="1955520" imgH="24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861402"/>
                        <a:ext cx="4276725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 descr="Standard error of the estimate of the mea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576753"/>
              </p:ext>
            </p:extLst>
          </p:nvPr>
        </p:nvGraphicFramePr>
        <p:xfrm>
          <a:off x="2274093" y="3132297"/>
          <a:ext cx="4595813" cy="1274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38200" imgH="901440" progId="Equation.DSMT4">
                  <p:embed/>
                </p:oleObj>
              </mc:Choice>
              <mc:Fallback>
                <p:oleObj name="Equation" r:id="rId4" imgW="3238200" imgH="9014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093" y="3132297"/>
                        <a:ext cx="4595813" cy="12747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 descr="Confidence Interval for the population mea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245287"/>
              </p:ext>
            </p:extLst>
          </p:nvPr>
        </p:nvGraphicFramePr>
        <p:xfrm>
          <a:off x="953292" y="4800263"/>
          <a:ext cx="7237413" cy="182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68680" imgH="901440" progId="Equation.DSMT4">
                  <p:embed/>
                </p:oleObj>
              </mc:Choice>
              <mc:Fallback>
                <p:oleObj name="Equation" r:id="rId6" imgW="3568680" imgH="9014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292" y="4800263"/>
                        <a:ext cx="7237413" cy="182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91600" cy="685800"/>
          </a:xfrm>
        </p:spPr>
        <p:txBody>
          <a:bodyPr/>
          <a:lstStyle/>
          <a:p>
            <a:r>
              <a:rPr lang="en-US" altLang="en-US" sz="3600" dirty="0"/>
              <a:t>Prediction Interval of Future Response @ </a:t>
            </a:r>
            <a:r>
              <a:rPr lang="en-US" altLang="en-US" sz="3600" i="1" dirty="0"/>
              <a:t>X</a:t>
            </a:r>
            <a:r>
              <a:rPr lang="en-US" altLang="en-US" sz="3600" dirty="0"/>
              <a:t>=</a:t>
            </a:r>
            <a:r>
              <a:rPr lang="en-US" altLang="en-US" sz="3600" i="1" dirty="0"/>
              <a:t>X</a:t>
            </a:r>
            <a:r>
              <a:rPr lang="en-US" altLang="en-US" sz="3600" dirty="0"/>
              <a:t>*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r>
              <a:rPr lang="en-US" altLang="en-US" sz="2400" dirty="0"/>
              <a:t>Response at a specific level </a:t>
            </a:r>
            <a:r>
              <a:rPr lang="en-US" altLang="en-US" sz="2400" i="1" dirty="0"/>
              <a:t>X</a:t>
            </a:r>
            <a:r>
              <a:rPr lang="en-US" altLang="en-US" sz="2400" dirty="0"/>
              <a:t>* is</a:t>
            </a:r>
          </a:p>
          <a:p>
            <a:endParaRPr lang="en-US" altLang="en-US" sz="2400" dirty="0"/>
          </a:p>
          <a:p>
            <a:r>
              <a:rPr lang="en-US" altLang="en-US" sz="2400" dirty="0"/>
              <a:t>Estimated response and standard error (replacing unknown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and 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with estimates):</a:t>
            </a:r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Prediction Interval for Future Response: </a:t>
            </a:r>
          </a:p>
        </p:txBody>
      </p:sp>
      <p:graphicFrame>
        <p:nvGraphicFramePr>
          <p:cNvPr id="12292" name="Object 4" descr="Prediction of new observation when X=X*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650429"/>
              </p:ext>
            </p:extLst>
          </p:nvPr>
        </p:nvGraphicFramePr>
        <p:xfrm>
          <a:off x="4953000" y="1295400"/>
          <a:ext cx="3346450" cy="441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15840" imgH="241200" progId="Equation.DSMT4">
                  <p:embed/>
                </p:oleObj>
              </mc:Choice>
              <mc:Fallback>
                <p:oleObj name="Equation" r:id="rId2" imgW="1815840" imgH="24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295400"/>
                        <a:ext cx="3346450" cy="4417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 descr="Prediction and standard erro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837667"/>
              </p:ext>
            </p:extLst>
          </p:nvPr>
        </p:nvGraphicFramePr>
        <p:xfrm>
          <a:off x="1600200" y="2695575"/>
          <a:ext cx="5776913" cy="1398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08360" imgH="901440" progId="Equation.DSMT4">
                  <p:embed/>
                </p:oleObj>
              </mc:Choice>
              <mc:Fallback>
                <p:oleObj name="Equation" r:id="rId4" imgW="3708360" imgH="9014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695575"/>
                        <a:ext cx="5776913" cy="1398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 descr="Prediction interval for new observatio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841530"/>
              </p:ext>
            </p:extLst>
          </p:nvPr>
        </p:nvGraphicFramePr>
        <p:xfrm>
          <a:off x="990600" y="4979987"/>
          <a:ext cx="7766050" cy="172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51080" imgH="901440" progId="Equation.DSMT4">
                  <p:embed/>
                </p:oleObj>
              </mc:Choice>
              <mc:Fallback>
                <p:oleObj name="Equation" r:id="rId6" imgW="4051080" imgH="9014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979987"/>
                        <a:ext cx="7766050" cy="172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2EFD2-844A-4A16-B4FD-5BE15C674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8458200" cy="685800"/>
          </a:xfrm>
        </p:spPr>
        <p:txBody>
          <a:bodyPr/>
          <a:lstStyle/>
          <a:p>
            <a:r>
              <a:rPr lang="en-US" sz="3200" dirty="0"/>
              <a:t>Example – 95% CI and PI when Sugar = 215.0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3143F2-C4DE-4E89-A19A-F70F11BB9CA3}"/>
              </a:ext>
            </a:extLst>
          </p:cNvPr>
          <p:cNvSpPr txBox="1"/>
          <p:nvPr/>
        </p:nvSpPr>
        <p:spPr>
          <a:xfrm>
            <a:off x="228600" y="1524000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 command give the 95% CI’s and PI’s when X</a:t>
            </a:r>
            <a:r>
              <a:rPr lang="en-US" baseline="30000" dirty="0">
                <a:solidFill>
                  <a:srgbClr val="FFFF00"/>
                </a:solidFill>
              </a:rPr>
              <a:t>*</a:t>
            </a:r>
            <a:r>
              <a:rPr lang="en-US" dirty="0">
                <a:solidFill>
                  <a:srgbClr val="FFFF00"/>
                </a:solidFill>
              </a:rPr>
              <a:t> = 215 for berries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berry.mod1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 ~ sugar)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&lt;- 215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predict(berry.mod1, list(sugar=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int="confidence")</a:t>
            </a: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predict(berry.mod1, list(sugar=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int="prediction")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predict(berry.mod1, list(sugar=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int="confidence")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fit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lwr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upr</a:t>
            </a:r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1 2.761525 2.568601 2.954449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predict(berry.mod1, list(sugar=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Xstar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), int="prediction")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fit 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lwr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upr</a:t>
            </a:r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1 2.761525 0.9274281 4.595622</a:t>
            </a:r>
          </a:p>
        </p:txBody>
      </p:sp>
    </p:spTree>
    <p:extLst>
      <p:ext uri="{BB962C8B-B14F-4D97-AF65-F5344CB8AC3E}">
        <p14:creationId xmlns:p14="http://schemas.microsoft.com/office/powerpoint/2010/main" val="475991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/>
              <a:t>Correlation Coefficient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7772400" cy="4419600"/>
          </a:xfrm>
        </p:spPr>
        <p:txBody>
          <a:bodyPr/>
          <a:lstStyle/>
          <a:p>
            <a:r>
              <a:rPr lang="en-US" altLang="en-US" sz="2800" dirty="0"/>
              <a:t> Measures the strength of the linear association between two variables</a:t>
            </a:r>
          </a:p>
          <a:p>
            <a:r>
              <a:rPr lang="en-US" altLang="en-US" sz="2800" dirty="0"/>
              <a:t>Takes on the same sign as the slope estimate from the linear regression</a:t>
            </a:r>
          </a:p>
          <a:p>
            <a:r>
              <a:rPr lang="en-US" altLang="en-US" sz="2800" dirty="0"/>
              <a:t>Not effected by </a:t>
            </a:r>
            <a:r>
              <a:rPr lang="en-US" altLang="en-US" sz="2800" b="1" dirty="0"/>
              <a:t>linear</a:t>
            </a:r>
            <a:r>
              <a:rPr lang="en-US" altLang="en-US" sz="2800" dirty="0"/>
              <a:t> transformations of </a:t>
            </a:r>
            <a:r>
              <a:rPr lang="en-US" altLang="en-US" sz="2800" i="1" dirty="0"/>
              <a:t>Y</a:t>
            </a:r>
            <a:r>
              <a:rPr lang="en-US" altLang="en-US" sz="2800" dirty="0"/>
              <a:t> or </a:t>
            </a:r>
            <a:r>
              <a:rPr lang="en-US" altLang="en-US" sz="2800" i="1" dirty="0"/>
              <a:t>X</a:t>
            </a:r>
          </a:p>
          <a:p>
            <a:r>
              <a:rPr lang="en-US" altLang="en-US" sz="2800" dirty="0"/>
              <a:t>Does not distinguish between dependent and independent variable (e.g. height and weight)</a:t>
            </a:r>
          </a:p>
          <a:p>
            <a:r>
              <a:rPr lang="en-US" altLang="en-US" sz="2800" dirty="0"/>
              <a:t>Population Parameter: </a:t>
            </a:r>
            <a:r>
              <a:rPr lang="en-US" altLang="en-US" sz="2800" i="1" dirty="0">
                <a:latin typeface="Symbol" panose="05050102010706020507" pitchFamily="18" charset="2"/>
              </a:rPr>
              <a:t>r</a:t>
            </a:r>
            <a:endParaRPr lang="en-US" altLang="en-US" sz="2800" dirty="0">
              <a:latin typeface="Symbol" panose="05050102010706020507" pitchFamily="18" charset="2"/>
            </a:endParaRPr>
          </a:p>
          <a:p>
            <a:r>
              <a:rPr lang="en-US" altLang="en-US" sz="2800" dirty="0"/>
              <a:t>Pearson’s Correlation Coefficient: </a:t>
            </a:r>
          </a:p>
        </p:txBody>
      </p:sp>
      <p:graphicFrame>
        <p:nvGraphicFramePr>
          <p:cNvPr id="11268" name="Object 4" descr="Formula for correlation betweem X and Y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085790"/>
              </p:ext>
            </p:extLst>
          </p:nvPr>
        </p:nvGraphicFramePr>
        <p:xfrm>
          <a:off x="685800" y="5530397"/>
          <a:ext cx="7944468" cy="1006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89240" imgH="660240" progId="Equation.DSMT4">
                  <p:embed/>
                </p:oleObj>
              </mc:Choice>
              <mc:Fallback>
                <p:oleObj name="Equation" r:id="rId2" imgW="4089240" imgH="660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530397"/>
                        <a:ext cx="7944468" cy="10064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altLang="en-US" sz="3600"/>
              <a:t>Correlation Coefficient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077200" cy="4495800"/>
          </a:xfrm>
        </p:spPr>
        <p:txBody>
          <a:bodyPr/>
          <a:lstStyle/>
          <a:p>
            <a:r>
              <a:rPr lang="en-US" altLang="en-US" dirty="0"/>
              <a:t> </a:t>
            </a:r>
            <a:r>
              <a:rPr lang="en-US" altLang="en-US" sz="2800" dirty="0"/>
              <a:t>Values close to 1 in absolute value </a:t>
            </a:r>
            <a:r>
              <a:rPr lang="en-US" altLang="en-US" sz="2800" dirty="0">
                <a:sym typeface="Symbol" panose="05050102010706020507" pitchFamily="18" charset="2"/>
              </a:rPr>
              <a:t> </a:t>
            </a:r>
            <a:r>
              <a:rPr lang="en-US" altLang="en-US" sz="2800" dirty="0"/>
              <a:t>strong linear association, positive or negative from sign</a:t>
            </a:r>
          </a:p>
          <a:p>
            <a:r>
              <a:rPr lang="en-US" altLang="en-US" sz="2800" dirty="0"/>
              <a:t> Values close to 0 imply little or no association</a:t>
            </a:r>
          </a:p>
          <a:p>
            <a:r>
              <a:rPr lang="en-US" altLang="en-US" sz="2800" dirty="0"/>
              <a:t> If data contain outliers (are non-normal), Spearman’s coefficient of correlation can be computed based on the ranks of the </a:t>
            </a:r>
            <a:r>
              <a:rPr lang="en-US" altLang="en-US" sz="2800" i="1" dirty="0"/>
              <a:t>X</a:t>
            </a:r>
            <a:r>
              <a:rPr lang="en-US" altLang="en-US" sz="2800" dirty="0"/>
              <a:t> and </a:t>
            </a:r>
            <a:r>
              <a:rPr lang="en-US" altLang="en-US" sz="2800" i="1" dirty="0"/>
              <a:t>Y</a:t>
            </a:r>
            <a:r>
              <a:rPr lang="en-US" altLang="en-US" sz="2800" dirty="0"/>
              <a:t> values</a:t>
            </a:r>
          </a:p>
          <a:p>
            <a:r>
              <a:rPr lang="en-US" altLang="en-US" sz="2800" dirty="0"/>
              <a:t> Test of </a:t>
            </a:r>
            <a:r>
              <a:rPr lang="en-US" altLang="en-US" sz="2800" i="1" dirty="0"/>
              <a:t>H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:</a:t>
            </a:r>
            <a:r>
              <a:rPr lang="en-US" altLang="en-US" sz="2800" i="1" dirty="0">
                <a:latin typeface="Symbol" panose="05050102010706020507" pitchFamily="18" charset="2"/>
              </a:rPr>
              <a:t>r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/>
              <a:t>= 0 is equivalent to test of </a:t>
            </a:r>
            <a:r>
              <a:rPr lang="en-US" altLang="en-US" sz="2800" i="1" dirty="0"/>
              <a:t>H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:</a:t>
            </a:r>
            <a:r>
              <a:rPr lang="en-US" altLang="en-US" sz="2800" i="1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=0</a:t>
            </a:r>
          </a:p>
          <a:p>
            <a:r>
              <a:rPr lang="en-US" altLang="en-US" sz="2800" dirty="0"/>
              <a:t> Coefficient of Determination (</a:t>
            </a:r>
            <a:r>
              <a:rPr lang="en-US" altLang="en-US" sz="2800" i="1" dirty="0"/>
              <a:t>R</a:t>
            </a:r>
            <a:r>
              <a:rPr lang="en-US" altLang="en-US" sz="2800" baseline="30000" dirty="0"/>
              <a:t>2</a:t>
            </a:r>
            <a:r>
              <a:rPr lang="en-US" altLang="en-US" sz="2800" dirty="0"/>
              <a:t>) - Proportion of variation in </a:t>
            </a:r>
            <a:r>
              <a:rPr lang="en-US" altLang="en-US" sz="2800" i="1" dirty="0"/>
              <a:t>Y</a:t>
            </a:r>
            <a:r>
              <a:rPr lang="en-US" altLang="en-US" sz="2800" dirty="0"/>
              <a:t> “explained” by the regression on </a:t>
            </a:r>
            <a:r>
              <a:rPr lang="en-US" altLang="en-US" sz="2800" i="1" dirty="0"/>
              <a:t>X</a:t>
            </a:r>
            <a:r>
              <a:rPr lang="en-US" altLang="en-US" sz="2800" dirty="0"/>
              <a:t>: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496983"/>
              </p:ext>
            </p:extLst>
          </p:nvPr>
        </p:nvGraphicFramePr>
        <p:xfrm>
          <a:off x="989013" y="5575300"/>
          <a:ext cx="716597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41600" imgH="393480" progId="Equation.DSMT4">
                  <p:embed/>
                </p:oleObj>
              </mc:Choice>
              <mc:Fallback>
                <p:oleObj name="Equation" r:id="rId2" imgW="344160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013" y="5575300"/>
                        <a:ext cx="7165975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57200"/>
          </a:xfrm>
        </p:spPr>
        <p:txBody>
          <a:bodyPr/>
          <a:lstStyle/>
          <a:p>
            <a:r>
              <a:rPr lang="en-US" altLang="en-US" sz="3600" dirty="0"/>
              <a:t>Example - </a:t>
            </a:r>
            <a:r>
              <a:rPr lang="en-US" altLang="en-US" sz="3200" dirty="0"/>
              <a:t>Pharmacodynamics</a:t>
            </a:r>
            <a:r>
              <a:rPr lang="en-US" altLang="en-US" sz="3600" dirty="0"/>
              <a:t> of LSD</a:t>
            </a:r>
          </a:p>
        </p:txBody>
      </p:sp>
      <p:graphicFrame>
        <p:nvGraphicFramePr>
          <p:cNvPr id="9219" name="Object 3" descr="Calculations of correlation coefficient and R-square for math score/LSD concentration example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521384"/>
              </p:ext>
            </p:extLst>
          </p:nvPr>
        </p:nvGraphicFramePr>
        <p:xfrm>
          <a:off x="1143000" y="762000"/>
          <a:ext cx="6400800" cy="249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41600" imgH="1549080" progId="Equation.DSMT4">
                  <p:embed/>
                </p:oleObj>
              </mc:Choice>
              <mc:Fallback>
                <p:oleObj name="Equation" r:id="rId2" imgW="3441600" imgH="15490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762000"/>
                        <a:ext cx="6400800" cy="249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Graphs of total deviations and error deviations for math Score/LSD concentration regression model">
            <a:extLst>
              <a:ext uri="{FF2B5EF4-FFF2-40B4-BE49-F238E27FC236}">
                <a16:creationId xmlns:a16="http://schemas.microsoft.com/office/drawing/2014/main" id="{76D873D6-EFA1-D6B7-C255-D883048647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3" y="3290888"/>
            <a:ext cx="7010400" cy="348329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54CF6-1B37-47DE-AE52-39075D3C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28600"/>
            <a:ext cx="7772400" cy="609600"/>
          </a:xfrm>
        </p:spPr>
        <p:txBody>
          <a:bodyPr/>
          <a:lstStyle/>
          <a:p>
            <a:r>
              <a:rPr lang="en-US" sz="3600" dirty="0"/>
              <a:t>R Commands and Output – Berry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8C5CD0-CDF1-486C-A65D-F0F0DA50B104}"/>
              </a:ext>
            </a:extLst>
          </p:cNvPr>
          <p:cNvSpPr txBox="1"/>
          <p:nvPr/>
        </p:nvSpPr>
        <p:spPr>
          <a:xfrm>
            <a:off x="381000" y="990600"/>
            <a:ext cx="8458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## Pearson product moment coefficient of correlation and test of H0: rho=0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cor.test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[1] -0.5755643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cor.test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(chewiness, sugar)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Pearson's product-moment correlation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data:  chewiness and sugar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t = -6.6025,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df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= 88, p-value = 2.951e-09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alternative hypothesis: true correlation is not equal to 0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95 percent confidence interval: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-0.6993026 -0.4183365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sample estimates: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cor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-0.5755643</a:t>
            </a:r>
          </a:p>
        </p:txBody>
      </p:sp>
    </p:spTree>
    <p:extLst>
      <p:ext uri="{BB962C8B-B14F-4D97-AF65-F5344CB8AC3E}">
        <p14:creationId xmlns:p14="http://schemas.microsoft.com/office/powerpoint/2010/main" val="3099063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3600" dirty="0"/>
              <a:t>F-Test for Regression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066800" y="1447800"/>
            <a:ext cx="6781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>
                <a:solidFill>
                  <a:srgbClr val="FFFF00"/>
                </a:solidFill>
              </a:rPr>
              <a:t>Analysis of Variance - </a:t>
            </a:r>
            <a:r>
              <a:rPr lang="en-US" altLang="en-US" i="1" dirty="0">
                <a:solidFill>
                  <a:srgbClr val="FFFF00"/>
                </a:solidFill>
              </a:rPr>
              <a:t>F</a:t>
            </a:r>
            <a:r>
              <a:rPr lang="en-US" altLang="en-US" dirty="0">
                <a:solidFill>
                  <a:srgbClr val="FFFF00"/>
                </a:solidFill>
              </a:rPr>
              <a:t>-test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i="1" dirty="0">
                <a:solidFill>
                  <a:srgbClr val="FFFF00"/>
                </a:solidFill>
              </a:rPr>
              <a:t>H</a:t>
            </a:r>
            <a:r>
              <a:rPr lang="en-US" altLang="en-US" baseline="-25000" dirty="0">
                <a:solidFill>
                  <a:srgbClr val="FFFF00"/>
                </a:solidFill>
              </a:rPr>
              <a:t>0</a:t>
            </a:r>
            <a:r>
              <a:rPr lang="en-US" altLang="en-US" dirty="0">
                <a:solidFill>
                  <a:srgbClr val="FFFF00"/>
                </a:solidFill>
              </a:rPr>
              <a:t>: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= 0           </a:t>
            </a:r>
            <a:r>
              <a:rPr lang="en-US" altLang="en-US" i="1" dirty="0">
                <a:solidFill>
                  <a:srgbClr val="FFFF00"/>
                </a:solidFill>
              </a:rPr>
              <a:t>H</a:t>
            </a:r>
            <a:r>
              <a:rPr lang="en-US" altLang="en-US" baseline="-25000" dirty="0">
                <a:solidFill>
                  <a:srgbClr val="FFFF00"/>
                </a:solidFill>
              </a:rPr>
              <a:t>A</a:t>
            </a:r>
            <a:r>
              <a:rPr lang="en-US" altLang="en-US" dirty="0">
                <a:solidFill>
                  <a:srgbClr val="FFFF00"/>
                </a:solidFill>
              </a:rPr>
              <a:t>: </a:t>
            </a:r>
            <a:r>
              <a:rPr lang="en-US" altLang="en-US" i="1" dirty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FF00"/>
                </a:solidFill>
              </a:rPr>
              <a:t>1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>
                <a:solidFill>
                  <a:srgbClr val="FFFF00"/>
                </a:solidFill>
                <a:sym typeface="Symbol" panose="05050102010706020507" pitchFamily="18" charset="2"/>
              </a:rPr>
              <a:t></a:t>
            </a:r>
            <a:r>
              <a:rPr lang="en-US" altLang="en-US" dirty="0">
                <a:solidFill>
                  <a:srgbClr val="FFFF00"/>
                </a:solidFill>
              </a:rPr>
              <a:t> 0 </a:t>
            </a:r>
          </a:p>
        </p:txBody>
      </p:sp>
      <p:graphicFrame>
        <p:nvGraphicFramePr>
          <p:cNvPr id="2" name="Object 1" descr="Description of the F-test for testing whether slope parameter is 0">
            <a:extLst>
              <a:ext uri="{FF2B5EF4-FFF2-40B4-BE49-F238E27FC236}">
                <a16:creationId xmlns:a16="http://schemas.microsoft.com/office/drawing/2014/main" id="{1FE6F414-9E9A-DC0D-06C9-56012E266B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352894"/>
              </p:ext>
            </p:extLst>
          </p:nvPr>
        </p:nvGraphicFramePr>
        <p:xfrm>
          <a:off x="533400" y="2971800"/>
          <a:ext cx="839051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60760" imgH="2501640" progId="Equation.DSMT4">
                  <p:embed/>
                </p:oleObj>
              </mc:Choice>
              <mc:Fallback>
                <p:oleObj name="Equation" r:id="rId2" imgW="6260760" imgH="250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3400" y="2971800"/>
                        <a:ext cx="839051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3600" dirty="0"/>
              <a:t>Example - R Output – LSD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5A3813-5AE0-46A9-BB51-53D1A3077EFB}"/>
              </a:ext>
            </a:extLst>
          </p:cNvPr>
          <p:cNvSpPr txBox="1"/>
          <p:nvPr/>
        </p:nvSpPr>
        <p:spPr>
          <a:xfrm>
            <a:off x="685800" y="1752600"/>
            <a:ext cx="7772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lsd.slr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mathScore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~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lsdConc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lsd.slr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lsd.slr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Analysis of Variance Table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Response: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mathScore</a:t>
            </a:r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Df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Sum Sq Mean Sq F value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   </a:t>
            </a:r>
          </a:p>
          <a:p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lsdConc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1 1899.28 1899.28  38.203 0.001616 **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Residuals  5  248.58   49.72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3600" dirty="0"/>
              <a:t>Example - R Output – Berry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5A3813-5AE0-46A9-BB51-53D1A3077EFB}"/>
              </a:ext>
            </a:extLst>
          </p:cNvPr>
          <p:cNvSpPr txBox="1"/>
          <p:nvPr/>
        </p:nvSpPr>
        <p:spPr>
          <a:xfrm>
            <a:off x="685800" y="1752600"/>
            <a:ext cx="7772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## Analysis of Variance and F-test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berry.mod1 &lt;- </a:t>
            </a:r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 ~ sugar)</a:t>
            </a:r>
          </a:p>
          <a:p>
            <a:r>
              <a:rPr lang="en-US" sz="1800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(berry.mod1)</a:t>
            </a: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endParaRPr lang="en-US" sz="1800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berry.mod1 &lt;-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lm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(chewiness ~ sugar)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&gt;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anova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(berry.mod1)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Analysis of Variance Table</a:t>
            </a:r>
          </a:p>
          <a:p>
            <a:endParaRPr lang="en-US" sz="1800" b="1" dirty="0">
              <a:solidFill>
                <a:srgbClr val="FFFF00"/>
              </a:solidFill>
              <a:latin typeface="Lucida Sans Typewriter" panose="020B0509030504030204" pitchFamily="49" charset="0"/>
            </a:endParaRP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Response: chewiness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     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Df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 Sum Sq Mean Sq F value    </a:t>
            </a:r>
            <a:r>
              <a:rPr lang="en-US" sz="1800" b="1" dirty="0" err="1">
                <a:solidFill>
                  <a:srgbClr val="FFFF00"/>
                </a:solidFill>
                <a:latin typeface="Lucida Sans Typewriter" panose="020B0509030504030204" pitchFamily="49" charset="0"/>
              </a:rPr>
              <a:t>Pr</a:t>
            </a:r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(&gt;F)    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sugar      1 36.721  36.721  43.594 2.951e-09 ***</a:t>
            </a:r>
          </a:p>
          <a:p>
            <a:r>
              <a:rPr lang="en-US" sz="1800" b="1" dirty="0">
                <a:solidFill>
                  <a:srgbClr val="FFFF00"/>
                </a:solidFill>
                <a:latin typeface="Lucida Sans Typewriter" panose="020B0509030504030204" pitchFamily="49" charset="0"/>
              </a:rPr>
              <a:t>Residuals 88 74.126   0.842</a:t>
            </a:r>
          </a:p>
        </p:txBody>
      </p:sp>
    </p:spTree>
    <p:extLst>
      <p:ext uri="{BB962C8B-B14F-4D97-AF65-F5344CB8AC3E}">
        <p14:creationId xmlns:p14="http://schemas.microsoft.com/office/powerpoint/2010/main" val="117946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1736</Words>
  <Application>Microsoft Office PowerPoint</Application>
  <PresentationFormat>On-screen Show (4:3)</PresentationFormat>
  <Paragraphs>241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Aptos Narrow</vt:lpstr>
      <vt:lpstr>Arial</vt:lpstr>
      <vt:lpstr>Arial Unicode MS</vt:lpstr>
      <vt:lpstr>Lucida Console</vt:lpstr>
      <vt:lpstr>Lucida Sans Typewriter</vt:lpstr>
      <vt:lpstr>Symbol</vt:lpstr>
      <vt:lpstr>Times New Roman</vt:lpstr>
      <vt:lpstr>Office Theme</vt:lpstr>
      <vt:lpstr>Equation</vt:lpstr>
      <vt:lpstr>Worksheet</vt:lpstr>
      <vt:lpstr>Section 3.1</vt:lpstr>
      <vt:lpstr>Linear Regression and Correlation</vt:lpstr>
      <vt:lpstr>Least Squares Estimation of b0, b1</vt:lpstr>
      <vt:lpstr>Least Squares Computations</vt:lpstr>
      <vt:lpstr>Example - Pharmacodynamics of LSD - I</vt:lpstr>
      <vt:lpstr>Example - Pharmacodynamics of LSD - II</vt:lpstr>
      <vt:lpstr>R Code / Output</vt:lpstr>
      <vt:lpstr>Data and Fitted Regression Equation</vt:lpstr>
      <vt:lpstr>Example – Berry Chewiness and Sugar Content - I</vt:lpstr>
      <vt:lpstr>R Program for Berry Data</vt:lpstr>
      <vt:lpstr>PowerPoint Presentation</vt:lpstr>
      <vt:lpstr>Inference Concerning the Slope (b1)</vt:lpstr>
      <vt:lpstr>Hypothesis Test for b1</vt:lpstr>
      <vt:lpstr>(1-a)100% Confidence Interval for b1</vt:lpstr>
      <vt:lpstr>Example - Pharmacodynamics of LSD - III</vt:lpstr>
      <vt:lpstr>R Output Estimates, t-tests, CI’s </vt:lpstr>
      <vt:lpstr>Example – Berry Chewiness and Sugar Content - II</vt:lpstr>
      <vt:lpstr>Confidence Interval for Mean When X=X*</vt:lpstr>
      <vt:lpstr>Prediction Interval of Future Response @ X=X*</vt:lpstr>
      <vt:lpstr>Example – 95% CI and PI when Sugar = 215.0</vt:lpstr>
      <vt:lpstr>Correlation Coefficient</vt:lpstr>
      <vt:lpstr>Correlation Coefficient</vt:lpstr>
      <vt:lpstr>Example - Pharmacodynamics of LSD</vt:lpstr>
      <vt:lpstr>R Commands and Output – Berry Data</vt:lpstr>
      <vt:lpstr>F-Test for Regression</vt:lpstr>
      <vt:lpstr>Example - R Output – LSD Data</vt:lpstr>
      <vt:lpstr>Example - R Output – Berry Data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</dc:title>
  <dc:creator>Larry Winner</dc:creator>
  <cp:lastModifiedBy>Winner,Lawrence Herman</cp:lastModifiedBy>
  <cp:revision>94</cp:revision>
  <dcterms:created xsi:type="dcterms:W3CDTF">2006-07-27T17:43:31Z</dcterms:created>
  <dcterms:modified xsi:type="dcterms:W3CDTF">2025-12-11T13:46:24Z</dcterms:modified>
</cp:coreProperties>
</file>