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77" r:id="rId3"/>
    <p:sldId id="276" r:id="rId4"/>
    <p:sldId id="274" r:id="rId5"/>
    <p:sldId id="280" r:id="rId6"/>
    <p:sldId id="273" r:id="rId7"/>
    <p:sldId id="286" r:id="rId8"/>
    <p:sldId id="292" r:id="rId9"/>
    <p:sldId id="287" r:id="rId10"/>
    <p:sldId id="271" r:id="rId11"/>
    <p:sldId id="270" r:id="rId12"/>
    <p:sldId id="269" r:id="rId13"/>
    <p:sldId id="268" r:id="rId14"/>
    <p:sldId id="272" r:id="rId15"/>
    <p:sldId id="281" r:id="rId16"/>
    <p:sldId id="288" r:id="rId17"/>
    <p:sldId id="267" r:id="rId18"/>
    <p:sldId id="266" r:id="rId19"/>
    <p:sldId id="282" r:id="rId20"/>
    <p:sldId id="265" r:id="rId21"/>
    <p:sldId id="264" r:id="rId22"/>
    <p:sldId id="263" r:id="rId23"/>
    <p:sldId id="289" r:id="rId24"/>
    <p:sldId id="260" r:id="rId25"/>
    <p:sldId id="257" r:id="rId26"/>
    <p:sldId id="290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013BB-5A06-45F4-A522-772D1E88CE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444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71246-B86B-4E1A-B6C3-C9A240CC78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13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AD29B-B77F-48E1-B9D7-9B67415233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21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D7518-DD1C-4FD6-B958-F1DC93CF2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56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8135D-37CA-4265-BC3F-080FE9232D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378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44A7D-8A17-4830-876D-C9079FC700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49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892D8-09A6-4A5D-826F-06FE2D9792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75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C7351-EE23-495C-841F-C4AB9185F8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13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4411E-A51A-46C7-93B0-0E785F271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05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FA052-AD7C-476E-A13C-EA51982C39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16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6141-A210-46F4-9EFB-1A2F2FAE5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57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516673-C790-49FE-9A21-15EA54E0D09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en-US" sz="4400" dirty="0"/>
              <a:t>Section 3.1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3200" dirty="0"/>
              <a:t>Simple Linear Regression and Correlation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altLang="en-US" sz="3600"/>
              <a:t>Linear Regression and Correlation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2438400"/>
          </a:xfrm>
        </p:spPr>
        <p:txBody>
          <a:bodyPr/>
          <a:lstStyle/>
          <a:p>
            <a:r>
              <a:rPr lang="en-US" altLang="en-US" sz="2800"/>
              <a:t>Explanatory and Response Variables are Numeric</a:t>
            </a:r>
          </a:p>
          <a:p>
            <a:r>
              <a:rPr lang="en-US" altLang="en-US" sz="2800"/>
              <a:t>Relationship between the mean of the response variable and the level of the explanatory variable assumed to be approximately linear (straight line)</a:t>
            </a:r>
          </a:p>
          <a:p>
            <a:r>
              <a:rPr lang="en-US" altLang="en-US" sz="2800"/>
              <a:t>Model: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136751"/>
              </p:ext>
            </p:extLst>
          </p:nvPr>
        </p:nvGraphicFramePr>
        <p:xfrm>
          <a:off x="1112838" y="3852863"/>
          <a:ext cx="5853112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600" imgH="253800" progId="Equation.DSMT4">
                  <p:embed/>
                </p:oleObj>
              </mc:Choice>
              <mc:Fallback>
                <p:oleObj name="Equation" r:id="rId2" imgW="20826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3852863"/>
                        <a:ext cx="5853112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914400" y="4800600"/>
            <a:ext cx="6858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&gt; 0  </a:t>
            </a: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 Positive Association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&lt; 0  </a:t>
            </a: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 Negative Association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= 0  </a:t>
            </a: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 No Association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 altLang="en-US" sz="3600"/>
              <a:t>Least Squares Estimation of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0</a:t>
            </a:r>
            <a:r>
              <a:rPr lang="en-US" altLang="en-US" sz="3600"/>
              <a:t>,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endParaRPr lang="en-US" altLang="en-US" sz="36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4343400"/>
          </a:xfrm>
        </p:spPr>
        <p:txBody>
          <a:bodyPr/>
          <a:lstStyle/>
          <a:p>
            <a:r>
              <a:rPr lang="en-US" altLang="en-US" sz="2800" i="1" dirty="0">
                <a:latin typeface="Symbol" panose="05050102010706020507" pitchFamily="18" charset="2"/>
              </a:rPr>
              <a:t> b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 Mean response when</a:t>
            </a:r>
            <a:r>
              <a:rPr lang="en-US" altLang="en-US" sz="2800" i="1" dirty="0">
                <a:sym typeface="Symbol" panose="05050102010706020507" pitchFamily="18" charset="2"/>
              </a:rPr>
              <a:t> x</a:t>
            </a:r>
            <a:r>
              <a:rPr lang="en-US" altLang="en-US" sz="2800" dirty="0">
                <a:sym typeface="Symbol" panose="05050102010706020507" pitchFamily="18" charset="2"/>
              </a:rPr>
              <a:t>=0 (</a:t>
            </a:r>
            <a:r>
              <a:rPr lang="en-US" altLang="en-US" sz="2800" i="1" dirty="0">
                <a:sym typeface="Symbol" panose="05050102010706020507" pitchFamily="18" charset="2"/>
              </a:rPr>
              <a:t>y</a:t>
            </a:r>
            <a:r>
              <a:rPr lang="en-US" altLang="en-US" sz="2800" dirty="0">
                <a:sym typeface="Symbol" panose="05050102010706020507" pitchFamily="18" charset="2"/>
              </a:rPr>
              <a:t>-intercept)</a:t>
            </a:r>
          </a:p>
          <a:p>
            <a:r>
              <a:rPr lang="en-US" altLang="en-US" sz="2800" i="1" dirty="0">
                <a:latin typeface="Symbol" panose="05050102010706020507" pitchFamily="18" charset="2"/>
              </a:rPr>
              <a:t> b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 Change in mean response when </a:t>
            </a:r>
            <a:r>
              <a:rPr lang="en-US" altLang="en-US" sz="2800" i="1" dirty="0">
                <a:sym typeface="Symbol" panose="05050102010706020507" pitchFamily="18" charset="2"/>
              </a:rPr>
              <a:t>X</a:t>
            </a:r>
            <a:r>
              <a:rPr lang="en-US" altLang="en-US" sz="2800" dirty="0">
                <a:sym typeface="Symbol" panose="05050102010706020507" pitchFamily="18" charset="2"/>
              </a:rPr>
              <a:t> increases by 1 unit (slope)</a:t>
            </a:r>
          </a:p>
          <a:p>
            <a:r>
              <a:rPr lang="en-US" altLang="en-US" sz="2800" dirty="0">
                <a:sym typeface="Symbol" panose="05050102010706020507" pitchFamily="18" charset="2"/>
              </a:rPr>
              <a:t> 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,</a:t>
            </a:r>
            <a:r>
              <a:rPr lang="en-US" altLang="en-US" sz="2800" baseline="-25000" dirty="0"/>
              <a:t> 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1 </a:t>
            </a:r>
            <a:r>
              <a:rPr lang="en-US" altLang="en-US" sz="2800" dirty="0"/>
              <a:t> are unknown parameters (like </a:t>
            </a:r>
            <a:r>
              <a:rPr lang="en-US" altLang="en-US" sz="2800" i="1" dirty="0">
                <a:latin typeface="Symbol" panose="05050102010706020507" pitchFamily="18" charset="2"/>
              </a:rPr>
              <a:t>m</a:t>
            </a:r>
            <a:r>
              <a:rPr lang="en-US" altLang="en-US" sz="2800" dirty="0"/>
              <a:t>)</a:t>
            </a:r>
          </a:p>
          <a:p>
            <a:r>
              <a:rPr lang="en-US" altLang="en-US" sz="2800" dirty="0"/>
              <a:t> 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+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1</a:t>
            </a:r>
            <a:r>
              <a:rPr lang="en-US" altLang="en-US" sz="2800" i="1" dirty="0"/>
              <a:t>X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 Mean response when explanatory variable takes on the value </a:t>
            </a:r>
            <a:r>
              <a:rPr lang="en-US" altLang="en-US" sz="2800" i="1" dirty="0">
                <a:sym typeface="Symbol" panose="05050102010706020507" pitchFamily="18" charset="2"/>
              </a:rPr>
              <a:t>X</a:t>
            </a:r>
            <a:endParaRPr lang="en-US" altLang="en-US" sz="2800" dirty="0"/>
          </a:p>
          <a:p>
            <a:r>
              <a:rPr lang="en-US" altLang="en-US" sz="2800" dirty="0"/>
              <a:t>Goal: Choose values (estimates) that minimize the sum of squared errors (</a:t>
            </a:r>
            <a:r>
              <a:rPr lang="en-US" altLang="en-US" sz="2800" i="1" dirty="0"/>
              <a:t>SSE</a:t>
            </a:r>
            <a:r>
              <a:rPr lang="en-US" altLang="en-US" sz="2800" dirty="0"/>
              <a:t>) of observed values to the straight-line (where (</a:t>
            </a:r>
            <a:r>
              <a:rPr lang="en-US" altLang="en-US" sz="2800" i="1" dirty="0"/>
              <a:t>x</a:t>
            </a:r>
            <a:r>
              <a:rPr lang="en-US" altLang="en-US" sz="2800" i="1" baseline="-25000" dirty="0"/>
              <a:t>i</a:t>
            </a:r>
            <a:r>
              <a:rPr lang="en-US" altLang="en-US" sz="2800" dirty="0"/>
              <a:t> , </a:t>
            </a:r>
            <a:r>
              <a:rPr lang="en-US" altLang="en-US" sz="2800" i="1" dirty="0" err="1"/>
              <a:t>y</a:t>
            </a:r>
            <a:r>
              <a:rPr lang="en-US" altLang="en-US" sz="2800" i="1" baseline="-25000" dirty="0" err="1"/>
              <a:t>i</a:t>
            </a:r>
            <a:r>
              <a:rPr lang="en-US" altLang="en-US" sz="2800" dirty="0"/>
              <a:t>) are sample values: </a:t>
            </a: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49233"/>
              </p:ext>
            </p:extLst>
          </p:nvPr>
        </p:nvGraphicFramePr>
        <p:xfrm>
          <a:off x="368300" y="5334000"/>
          <a:ext cx="8559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89240" imgH="482400" progId="Equation.DSMT4">
                  <p:embed/>
                </p:oleObj>
              </mc:Choice>
              <mc:Fallback>
                <p:oleObj name="Equation" r:id="rId2" imgW="408924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5334000"/>
                        <a:ext cx="85598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r>
              <a:rPr lang="en-US" altLang="en-US" sz="3600"/>
              <a:t>Least Squares Computations</a:t>
            </a: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538834"/>
              </p:ext>
            </p:extLst>
          </p:nvPr>
        </p:nvGraphicFramePr>
        <p:xfrm>
          <a:off x="284163" y="1209675"/>
          <a:ext cx="8569325" cy="521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03640" imgH="3047760" progId="Equation.DSMT4">
                  <p:embed/>
                </p:oleObj>
              </mc:Choice>
              <mc:Fallback>
                <p:oleObj name="Equation" r:id="rId2" imgW="5003640" imgH="3047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1209675"/>
                        <a:ext cx="8569325" cy="521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438400" y="752475"/>
            <a:ext cx="381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FF00"/>
                </a:solidFill>
              </a:rPr>
              <a:t>Parameter Estimates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altLang="en-US" sz="3600"/>
              <a:t>Example - Pharmacodynamics of LSD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52400" y="2482056"/>
          <a:ext cx="2171321" cy="1480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14861" imgH="1305086" progId="Excel.Sheet.8">
                  <p:embed/>
                </p:oleObj>
              </mc:Choice>
              <mc:Fallback>
                <p:oleObj name="Worksheet" r:id="rId2" imgW="1914861" imgH="1305086" progId="Excel.Sheet.8">
                  <p:embed/>
                  <p:pic>
                    <p:nvPicPr>
                      <p:cNvPr id="215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482056"/>
                        <a:ext cx="2171321" cy="148034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85800" y="1225794"/>
            <a:ext cx="8458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Response (</a:t>
            </a:r>
            <a:r>
              <a:rPr lang="en-US" altLang="en-US" i="1" dirty="0">
                <a:solidFill>
                  <a:srgbClr val="FFFF00"/>
                </a:solidFill>
              </a:rPr>
              <a:t>Y</a:t>
            </a:r>
            <a:r>
              <a:rPr lang="en-US" altLang="en-US" dirty="0">
                <a:solidFill>
                  <a:srgbClr val="FFFF00"/>
                </a:solidFill>
              </a:rPr>
              <a:t>) - Math score (mean among 5 volunteers)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Predictor (</a:t>
            </a:r>
            <a:r>
              <a:rPr lang="en-US" altLang="en-US" i="1" dirty="0">
                <a:solidFill>
                  <a:srgbClr val="FFFF00"/>
                </a:solidFill>
              </a:rPr>
              <a:t>X</a:t>
            </a:r>
            <a:r>
              <a:rPr lang="en-US" altLang="en-US" dirty="0">
                <a:solidFill>
                  <a:srgbClr val="FFFF00"/>
                </a:solidFill>
              </a:rPr>
              <a:t>) - LSD tissue concentration (mean of 5 volunteers)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96240" y="6249219"/>
            <a:ext cx="8610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n-US" altLang="en-US" sz="1000" dirty="0">
                <a:solidFill>
                  <a:srgbClr val="FFFF00"/>
                </a:solidFill>
                <a:latin typeface="Arial Unicode MS"/>
              </a:rPr>
              <a:t>Source: Wagner, </a:t>
            </a:r>
            <a:r>
              <a:rPr lang="en-US" altLang="en-US" sz="1000" dirty="0" err="1">
                <a:solidFill>
                  <a:srgbClr val="FFFF00"/>
                </a:solidFill>
                <a:latin typeface="Arial Unicode MS"/>
              </a:rPr>
              <a:t>Agahajanian</a:t>
            </a:r>
            <a:r>
              <a:rPr lang="en-US" altLang="en-US" sz="1000" dirty="0">
                <a:solidFill>
                  <a:srgbClr val="FFFF00"/>
                </a:solidFill>
                <a:latin typeface="Arial Unicode MS"/>
              </a:rPr>
              <a:t>, and Bing (1968). Correlation of Performance Test Scores with Tissue Concentration of Lysergic Acid Diethylamide in Human Subjects. Clinical Pharmacology and Therapeutics, Vol.9 pp635-638.</a:t>
            </a:r>
            <a:r>
              <a:rPr lang="en-US" altLang="en-US" sz="800" dirty="0">
                <a:solidFill>
                  <a:srgbClr val="FFFF00"/>
                </a:solidFill>
              </a:rPr>
              <a:t> </a:t>
            </a:r>
            <a:endParaRPr lang="en-US" altLang="en-US" sz="1800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 descr="A picture containing different, boat&#10;&#10;Description automatically generated">
            <a:extLst>
              <a:ext uri="{FF2B5EF4-FFF2-40B4-BE49-F238E27FC236}">
                <a16:creationId xmlns:a16="http://schemas.microsoft.com/office/drawing/2014/main" id="{137C3DFE-9758-42DF-9611-6D0367D74E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093" y="2484401"/>
            <a:ext cx="6553199" cy="311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17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57200"/>
          </a:xfrm>
        </p:spPr>
        <p:txBody>
          <a:bodyPr/>
          <a:lstStyle/>
          <a:p>
            <a:r>
              <a:rPr lang="en-US" altLang="en-US" sz="3600"/>
              <a:t>Example - Pharmacodynamics of LSD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295819"/>
              </p:ext>
            </p:extLst>
          </p:nvPr>
        </p:nvGraphicFramePr>
        <p:xfrm>
          <a:off x="792163" y="4184650"/>
          <a:ext cx="74803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33840" imgH="1218960" progId="Equation.DSMT4">
                  <p:embed/>
                </p:oleObj>
              </mc:Choice>
              <mc:Fallback>
                <p:oleObj name="Equation" r:id="rId2" imgW="4533840" imgH="1218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4184650"/>
                        <a:ext cx="7480300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62000" y="990600"/>
          <a:ext cx="7848600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972359" imgH="1467104" progId="Excel.Sheet.8">
                  <p:embed/>
                </p:oleObj>
              </mc:Choice>
              <mc:Fallback>
                <p:oleObj name="Worksheet" r:id="rId4" imgW="5972359" imgH="1467104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990600"/>
                        <a:ext cx="7848600" cy="24098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09600" y="35814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FF00"/>
                </a:solidFill>
              </a:rPr>
              <a:t>(Column totals given in bottom row of table)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3ECA3-9AEA-4FA1-936A-3EAA21B08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69" y="266700"/>
            <a:ext cx="8686800" cy="495300"/>
          </a:xfrm>
        </p:spPr>
        <p:txBody>
          <a:bodyPr/>
          <a:lstStyle/>
          <a:p>
            <a:r>
              <a:rPr lang="en-US" sz="3200" dirty="0"/>
              <a:t>Example – Berry Chewiness and Sugar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527E0-BD4E-4375-AC6F-44A1A6BCF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80" y="990600"/>
            <a:ext cx="8534400" cy="2133600"/>
          </a:xfrm>
        </p:spPr>
        <p:txBody>
          <a:bodyPr/>
          <a:lstStyle/>
          <a:p>
            <a:r>
              <a:rPr lang="en-US" sz="2800" dirty="0"/>
              <a:t>Response Variable (Y) – Berry Chewiness (</a:t>
            </a:r>
            <a:r>
              <a:rPr lang="en-US" sz="2800" dirty="0" err="1"/>
              <a:t>mJ</a:t>
            </a:r>
            <a:r>
              <a:rPr lang="en-US" sz="2800" dirty="0"/>
              <a:t>)</a:t>
            </a:r>
          </a:p>
          <a:p>
            <a:r>
              <a:rPr lang="en-US" sz="2800" dirty="0"/>
              <a:t>Predictor Variable (X) – Sugar Content (grams/liter)</a:t>
            </a:r>
          </a:p>
          <a:p>
            <a:r>
              <a:rPr lang="en-US" sz="2800" dirty="0"/>
              <a:t>Sugar levels:  176.5 192.6 209.3 225.0 242.1 258.5</a:t>
            </a:r>
          </a:p>
          <a:p>
            <a:r>
              <a:rPr lang="en-US" sz="2800" dirty="0" err="1"/>
              <a:t>n</a:t>
            </a:r>
            <a:r>
              <a:rPr lang="en-US" sz="2800" baseline="-25000" dirty="0" err="1"/>
              <a:t>i</a:t>
            </a:r>
            <a:r>
              <a:rPr lang="en-US" sz="2800" dirty="0"/>
              <a:t> = 15 replicates per sugar level:  n = 6(15) = 90</a:t>
            </a:r>
            <a:r>
              <a:rPr lang="en-US" sz="2800" baseline="-25000" dirty="0"/>
              <a:t> </a:t>
            </a:r>
            <a:endParaRPr lang="en-US" sz="28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5039B8E-6268-4AF4-974E-624BF7D3D7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084945"/>
              </p:ext>
            </p:extLst>
          </p:nvPr>
        </p:nvGraphicFramePr>
        <p:xfrm>
          <a:off x="533400" y="3099752"/>
          <a:ext cx="7779467" cy="1268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238970" imgH="1342871" progId="Excel.Sheet.12">
                  <p:embed/>
                </p:oleObj>
              </mc:Choice>
              <mc:Fallback>
                <p:oleObj name="Worksheet" r:id="rId2" imgW="8238970" imgH="134287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3400" y="3099752"/>
                        <a:ext cx="7779467" cy="1268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4F6EF7E-8F52-4EFD-A7EF-2A02829E19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606391"/>
              </p:ext>
            </p:extLst>
          </p:nvPr>
        </p:nvGraphicFramePr>
        <p:xfrm>
          <a:off x="125413" y="4405313"/>
          <a:ext cx="8853487" cy="195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57800" imgH="1091880" progId="Equation.DSMT4">
                  <p:embed/>
                </p:oleObj>
              </mc:Choice>
              <mc:Fallback>
                <p:oleObj name="Equation" r:id="rId4" imgW="5257800" imgH="1091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413" y="4405313"/>
                        <a:ext cx="8853487" cy="195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542F30A-B540-4F09-BE77-09E7A5B99DB1}"/>
              </a:ext>
            </a:extLst>
          </p:cNvPr>
          <p:cNvSpPr txBox="1"/>
          <p:nvPr/>
        </p:nvSpPr>
        <p:spPr>
          <a:xfrm>
            <a:off x="228600" y="6365823"/>
            <a:ext cx="86457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Source: I. </a:t>
            </a:r>
            <a:r>
              <a:rPr lang="en-US" sz="1000" dirty="0" err="1">
                <a:solidFill>
                  <a:srgbClr val="FFFF00"/>
                </a:solidFill>
              </a:rPr>
              <a:t>Zouid</a:t>
            </a:r>
            <a:r>
              <a:rPr lang="en-US" sz="1000" dirty="0">
                <a:solidFill>
                  <a:srgbClr val="FFFF00"/>
                </a:solidFill>
              </a:rPr>
              <a:t>, R. Siret, F. </a:t>
            </a:r>
            <a:r>
              <a:rPr lang="en-US" sz="1000" dirty="0" err="1">
                <a:solidFill>
                  <a:srgbClr val="FFFF00"/>
                </a:solidFill>
              </a:rPr>
              <a:t>Jourjion</a:t>
            </a:r>
            <a:r>
              <a:rPr lang="en-US" sz="1000" dirty="0">
                <a:solidFill>
                  <a:srgbClr val="FFFF00"/>
                </a:solidFill>
              </a:rPr>
              <a:t>, E. </a:t>
            </a:r>
            <a:r>
              <a:rPr lang="en-US" sz="1000" dirty="0" err="1">
                <a:solidFill>
                  <a:srgbClr val="FFFF00"/>
                </a:solidFill>
              </a:rPr>
              <a:t>Mehinagic</a:t>
            </a:r>
            <a:r>
              <a:rPr lang="en-US" sz="1000" dirty="0">
                <a:solidFill>
                  <a:srgbClr val="FFFF00"/>
                </a:solidFill>
              </a:rPr>
              <a:t>, L. Rolle (2013)."Impact of Grapes Heterogeneity According to Sugar Level on Both Physical and Mechanical Berries Properties and their </a:t>
            </a:r>
            <a:r>
              <a:rPr lang="en-US" sz="1000" dirty="0" err="1">
                <a:solidFill>
                  <a:srgbClr val="FFFF00"/>
                </a:solidFill>
              </a:rPr>
              <a:t>AnthocyaninsExtractability</a:t>
            </a:r>
            <a:r>
              <a:rPr lang="en-US" sz="1000" dirty="0">
                <a:solidFill>
                  <a:srgbClr val="FFFF00"/>
                </a:solidFill>
              </a:rPr>
              <a:t> at Harvest," Journal of Texture Studies, Vol. 44, pp. 95-103.</a:t>
            </a:r>
          </a:p>
        </p:txBody>
      </p:sp>
    </p:spTree>
    <p:extLst>
      <p:ext uri="{BB962C8B-B14F-4D97-AF65-F5344CB8AC3E}">
        <p14:creationId xmlns:p14="http://schemas.microsoft.com/office/powerpoint/2010/main" val="4280108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C7955-3935-6771-2BB5-479E9C244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en-US" sz="3200" dirty="0"/>
              <a:t>R Program for Berry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756A2D-851F-1CDC-9B49-32C18FFAF007}"/>
              </a:ext>
            </a:extLst>
          </p:cNvPr>
          <p:cNvSpPr txBox="1"/>
          <p:nvPr/>
        </p:nvSpPr>
        <p:spPr>
          <a:xfrm>
            <a:off x="609600" y="780901"/>
            <a:ext cx="792480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berry.chewy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 &lt;- read.csv("http://www.stat.ufl.edu/~winner/data/berry_sugar_chewy.csv")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attach(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berry.chewy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); names(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berry.chewy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## Y = chewiness    X = sugar 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## Plot data and simple linear regression line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plot(chewiness ~ sugar,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pch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=16,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cex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=0.8, col="red",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  main="Chewiness vs Sugar Content")</a:t>
            </a:r>
          </a:p>
          <a:p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abline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lm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(chewiness ~ sugar), col="blue",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lwd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=2)</a:t>
            </a:r>
          </a:p>
          <a:p>
            <a:endParaRPr lang="en-US" sz="13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## Fit simple linear regression model, obtain estimates, t-tests, CI's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berry.mod1 &lt;-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lm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(chewiness ~ sugar)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summary(berry.mod1)</a:t>
            </a:r>
          </a:p>
          <a:p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confint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(berry.mod1)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&gt; summary(berry.mod1)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Coefficients: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 Estimate Std. Error t value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(&gt;|t|)   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(Intercept)  7.662878   0.756610  10.128  &lt; 2e-16 ***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sugar       -0.022797   0.003453  -6.603 2.95e-09 ***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---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Residual standard error: 0.9178 on 88 degrees of freedom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Multiple R-squared:  0.3313,    Adjusted R-squared:  0.3237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F-statistic: 43.59 on 1 and 88 DF,  p-value: 2.951e-09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&gt;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confint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(berry.mod1)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      2.5 %      97.5 %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(Intercept)  6.15927388  9.16648152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sugar       -0.02965862 -0.01593536</a:t>
            </a:r>
          </a:p>
        </p:txBody>
      </p:sp>
    </p:spTree>
    <p:extLst>
      <p:ext uri="{BB962C8B-B14F-4D97-AF65-F5344CB8AC3E}">
        <p14:creationId xmlns:p14="http://schemas.microsoft.com/office/powerpoint/2010/main" val="3925380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3D6D4EBA-E482-494F-8738-75F3CAFE5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2" y="228600"/>
            <a:ext cx="8255156" cy="5486399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7874DFE-3DB7-4B33-AE41-31425E0F84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277467"/>
              </p:ext>
            </p:extLst>
          </p:nvPr>
        </p:nvGraphicFramePr>
        <p:xfrm>
          <a:off x="412750" y="5857875"/>
          <a:ext cx="83185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84600" imgH="393480" progId="Equation.DSMT4">
                  <p:embed/>
                </p:oleObj>
              </mc:Choice>
              <mc:Fallback>
                <p:oleObj name="Equation" r:id="rId3" imgW="4584600" imgH="3934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4F6EF7E-8F52-4EFD-A7EF-2A02829E19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2750" y="5857875"/>
                        <a:ext cx="8318500" cy="760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5502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sz="3600"/>
              <a:t>Inference Concerning the Slope (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r>
              <a:rPr lang="en-US" altLang="en-US" sz="3600"/>
              <a:t>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4572000"/>
          </a:xfrm>
        </p:spPr>
        <p:txBody>
          <a:bodyPr/>
          <a:lstStyle/>
          <a:p>
            <a:r>
              <a:rPr lang="en-US" altLang="en-US" sz="2800" dirty="0"/>
              <a:t>Parameter: Slope in the population model</a:t>
            </a:r>
            <a:r>
              <a:rPr lang="en-US" altLang="en-US" dirty="0"/>
              <a:t> </a:t>
            </a:r>
            <a:r>
              <a:rPr lang="en-US" altLang="en-US" sz="2400" dirty="0"/>
              <a:t>(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)</a:t>
            </a:r>
          </a:p>
          <a:p>
            <a:r>
              <a:rPr lang="en-US" altLang="en-US" sz="2800" dirty="0"/>
              <a:t>Estimator: Least squares estimate:</a:t>
            </a:r>
          </a:p>
          <a:p>
            <a:r>
              <a:rPr lang="en-US" altLang="en-US" sz="2800" dirty="0"/>
              <a:t>Estimated standard error: </a:t>
            </a:r>
          </a:p>
          <a:p>
            <a:endParaRPr lang="en-US" altLang="en-US" sz="2800" dirty="0"/>
          </a:p>
          <a:p>
            <a:pPr marL="0" indent="0">
              <a:buNone/>
            </a:pPr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/>
              <a:t>Methods of making inference regarding population:</a:t>
            </a:r>
          </a:p>
          <a:p>
            <a:pPr lvl="1"/>
            <a:r>
              <a:rPr lang="en-US" altLang="en-US" sz="2400" dirty="0"/>
              <a:t>Hypothesis tests (2-sided or 1-sided) </a:t>
            </a:r>
          </a:p>
          <a:p>
            <a:pPr lvl="1"/>
            <a:r>
              <a:rPr lang="en-US" altLang="en-US" sz="2400" dirty="0"/>
              <a:t>Confidence Intervals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451369"/>
              </p:ext>
            </p:extLst>
          </p:nvPr>
        </p:nvGraphicFramePr>
        <p:xfrm>
          <a:off x="6324600" y="2060526"/>
          <a:ext cx="381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40" imgH="317160" progId="Equation.3">
                  <p:embed/>
                </p:oleObj>
              </mc:Choice>
              <mc:Fallback>
                <p:oleObj name="Equation" r:id="rId2" imgW="190440" imgH="317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060526"/>
                        <a:ext cx="381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078734"/>
              </p:ext>
            </p:extLst>
          </p:nvPr>
        </p:nvGraphicFramePr>
        <p:xfrm>
          <a:off x="5024438" y="2835275"/>
          <a:ext cx="2979737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8320" imgH="685800" progId="Equation.DSMT4">
                  <p:embed/>
                </p:oleObj>
              </mc:Choice>
              <mc:Fallback>
                <p:oleObj name="Equation" r:id="rId4" imgW="1498320" imgH="685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4438" y="2835275"/>
                        <a:ext cx="2979737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838200"/>
          </a:xfrm>
        </p:spPr>
        <p:txBody>
          <a:bodyPr/>
          <a:lstStyle/>
          <a:p>
            <a:r>
              <a:rPr lang="en-US" altLang="en-US" sz="3600"/>
              <a:t>Hypothesis Test for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endParaRPr lang="en-US" alt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47800"/>
            <a:ext cx="3810000" cy="1676400"/>
          </a:xfrm>
        </p:spPr>
        <p:txBody>
          <a:bodyPr/>
          <a:lstStyle/>
          <a:p>
            <a:r>
              <a:rPr lang="en-US" altLang="en-US" sz="2800"/>
              <a:t>2-Sided Test</a:t>
            </a:r>
          </a:p>
          <a:p>
            <a:pPr lvl="1"/>
            <a:r>
              <a:rPr lang="en-US" altLang="en-US" sz="2400" i="1"/>
              <a:t>H</a:t>
            </a:r>
            <a:r>
              <a:rPr lang="en-US" altLang="en-US" sz="2400" baseline="-25000"/>
              <a:t>0</a:t>
            </a:r>
            <a:r>
              <a:rPr lang="en-US" altLang="en-US" sz="2400"/>
              <a:t>: </a:t>
            </a:r>
            <a:r>
              <a:rPr lang="en-US" altLang="en-US" sz="2400" i="1">
                <a:latin typeface="Symbol" panose="05050102010706020507" pitchFamily="18" charset="2"/>
              </a:rPr>
              <a:t>b</a:t>
            </a:r>
            <a:r>
              <a:rPr lang="en-US" altLang="en-US" sz="2400" baseline="-25000"/>
              <a:t>1</a:t>
            </a:r>
            <a:r>
              <a:rPr lang="en-US" altLang="en-US" sz="2400"/>
              <a:t> = 0</a:t>
            </a:r>
          </a:p>
          <a:p>
            <a:pPr lvl="1"/>
            <a:r>
              <a:rPr lang="en-US" altLang="en-US" sz="2400" i="1"/>
              <a:t>H</a:t>
            </a:r>
            <a:r>
              <a:rPr lang="en-US" altLang="en-US" sz="2400" baseline="-25000"/>
              <a:t>A</a:t>
            </a:r>
            <a:r>
              <a:rPr lang="en-US" altLang="en-US" sz="2400"/>
              <a:t>: </a:t>
            </a:r>
            <a:r>
              <a:rPr lang="en-US" altLang="en-US" sz="2400" i="1">
                <a:latin typeface="Symbol" panose="05050102010706020507" pitchFamily="18" charset="2"/>
              </a:rPr>
              <a:t>b</a:t>
            </a:r>
            <a:r>
              <a:rPr lang="en-US" altLang="en-US" sz="2400" baseline="-25000"/>
              <a:t>1</a:t>
            </a:r>
            <a:r>
              <a:rPr lang="en-US" altLang="en-US" sz="2400"/>
              <a:t> </a:t>
            </a:r>
            <a:r>
              <a:rPr lang="en-US" altLang="en-US" sz="2400">
                <a:sym typeface="Symbol" panose="05050102010706020507" pitchFamily="18" charset="2"/>
              </a:rPr>
              <a:t></a:t>
            </a:r>
            <a:r>
              <a:rPr lang="en-US" altLang="en-US" sz="2400"/>
              <a:t> 0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3810000" cy="1905000"/>
          </a:xfrm>
        </p:spPr>
        <p:txBody>
          <a:bodyPr/>
          <a:lstStyle/>
          <a:p>
            <a:r>
              <a:rPr lang="en-US" altLang="en-US" sz="2800"/>
              <a:t>1-sided Test</a:t>
            </a:r>
          </a:p>
          <a:p>
            <a:pPr lvl="1"/>
            <a:r>
              <a:rPr lang="en-US" altLang="en-US" sz="2400" i="1"/>
              <a:t>H</a:t>
            </a:r>
            <a:r>
              <a:rPr lang="en-US" altLang="en-US" sz="2400" baseline="-25000"/>
              <a:t>0</a:t>
            </a:r>
            <a:r>
              <a:rPr lang="en-US" altLang="en-US" sz="2400"/>
              <a:t>: </a:t>
            </a:r>
            <a:r>
              <a:rPr lang="en-US" altLang="en-US" sz="2400" i="1">
                <a:latin typeface="Symbol" panose="05050102010706020507" pitchFamily="18" charset="2"/>
              </a:rPr>
              <a:t>b</a:t>
            </a:r>
            <a:r>
              <a:rPr lang="en-US" altLang="en-US" sz="2400" baseline="-25000"/>
              <a:t>1</a:t>
            </a:r>
            <a:r>
              <a:rPr lang="en-US" altLang="en-US" sz="2400"/>
              <a:t> = 0</a:t>
            </a:r>
          </a:p>
          <a:p>
            <a:pPr lvl="1"/>
            <a:r>
              <a:rPr lang="en-US" altLang="en-US" sz="2400" i="1"/>
              <a:t>H</a:t>
            </a:r>
            <a:r>
              <a:rPr lang="en-US" altLang="en-US" sz="2400" baseline="-25000"/>
              <a:t>A</a:t>
            </a:r>
            <a:r>
              <a:rPr lang="en-US" altLang="en-US" sz="2400" baseline="30000"/>
              <a:t>+</a:t>
            </a:r>
            <a:r>
              <a:rPr lang="en-US" altLang="en-US" sz="2400"/>
              <a:t>: </a:t>
            </a:r>
            <a:r>
              <a:rPr lang="en-US" altLang="en-US" sz="2400" i="1">
                <a:latin typeface="Symbol" panose="05050102010706020507" pitchFamily="18" charset="2"/>
              </a:rPr>
              <a:t>b</a:t>
            </a:r>
            <a:r>
              <a:rPr lang="en-US" altLang="en-US" sz="2400" baseline="-25000"/>
              <a:t>1</a:t>
            </a:r>
            <a:r>
              <a:rPr lang="en-US" altLang="en-US" sz="2400"/>
              <a:t> </a:t>
            </a:r>
            <a:r>
              <a:rPr lang="en-US" altLang="en-US" sz="2400">
                <a:sym typeface="Symbol" panose="05050102010706020507" pitchFamily="18" charset="2"/>
              </a:rPr>
              <a:t>&gt;</a:t>
            </a:r>
            <a:r>
              <a:rPr lang="en-US" altLang="en-US" sz="2400"/>
              <a:t> 0  or</a:t>
            </a:r>
          </a:p>
          <a:p>
            <a:pPr lvl="1"/>
            <a:r>
              <a:rPr lang="en-US" altLang="en-US" sz="2400" i="1"/>
              <a:t>H</a:t>
            </a:r>
            <a:r>
              <a:rPr lang="en-US" altLang="en-US" sz="2400" baseline="-25000"/>
              <a:t>A</a:t>
            </a:r>
            <a:r>
              <a:rPr lang="en-US" altLang="en-US" sz="2400" baseline="30000"/>
              <a:t>-</a:t>
            </a:r>
            <a:r>
              <a:rPr lang="en-US" altLang="en-US" sz="2400"/>
              <a:t>: </a:t>
            </a:r>
            <a:r>
              <a:rPr lang="en-US" altLang="en-US" sz="2400" i="1">
                <a:latin typeface="Symbol" panose="05050102010706020507" pitchFamily="18" charset="2"/>
              </a:rPr>
              <a:t>b</a:t>
            </a:r>
            <a:r>
              <a:rPr lang="en-US" altLang="en-US" sz="2400" baseline="-25000"/>
              <a:t>1</a:t>
            </a:r>
            <a:r>
              <a:rPr lang="en-US" altLang="en-US" sz="2400"/>
              <a:t> </a:t>
            </a:r>
            <a:r>
              <a:rPr lang="en-US" altLang="en-US" sz="2400">
                <a:sym typeface="Symbol" panose="05050102010706020507" pitchFamily="18" charset="2"/>
              </a:rPr>
              <a:t>&lt;</a:t>
            </a:r>
            <a:r>
              <a:rPr lang="en-US" altLang="en-US" sz="2400"/>
              <a:t> 0</a:t>
            </a: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134882"/>
              </p:ext>
            </p:extLst>
          </p:nvPr>
        </p:nvGraphicFramePr>
        <p:xfrm>
          <a:off x="328613" y="3068638"/>
          <a:ext cx="3176587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1180800" progId="Equation.DSMT4">
                  <p:embed/>
                </p:oleObj>
              </mc:Choice>
              <mc:Fallback>
                <p:oleObj name="Equation" r:id="rId2" imgW="1434960" imgH="1180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3" y="3068638"/>
                        <a:ext cx="3176587" cy="269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355131"/>
              </p:ext>
            </p:extLst>
          </p:nvPr>
        </p:nvGraphicFramePr>
        <p:xfrm>
          <a:off x="4343400" y="3429000"/>
          <a:ext cx="4556125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9800" imgH="1231560" progId="Equation.DSMT4">
                  <p:embed/>
                </p:oleObj>
              </mc:Choice>
              <mc:Fallback>
                <p:oleObj name="Equation" r:id="rId4" imgW="2539800" imgH="12315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429000"/>
                        <a:ext cx="4556125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3886200" y="1371600"/>
            <a:ext cx="0" cy="4724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r>
              <a:rPr lang="en-US" altLang="en-US" sz="3600"/>
              <a:t>(1-</a:t>
            </a:r>
            <a:r>
              <a:rPr lang="en-US" altLang="en-US" sz="3600" i="1">
                <a:latin typeface="Symbol" panose="05050102010706020507" pitchFamily="18" charset="2"/>
              </a:rPr>
              <a:t>a</a:t>
            </a:r>
            <a:r>
              <a:rPr lang="en-US" altLang="en-US" sz="3600"/>
              <a:t>)100% Confidence Interval for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endParaRPr lang="en-US" altLang="en-US" sz="3600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248184"/>
              </p:ext>
            </p:extLst>
          </p:nvPr>
        </p:nvGraphicFramePr>
        <p:xfrm>
          <a:off x="2971800" y="1802606"/>
          <a:ext cx="2433637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960" imgH="431640" progId="Equation.DSMT4">
                  <p:embed/>
                </p:oleObj>
              </mc:Choice>
              <mc:Fallback>
                <p:oleObj name="Equation" r:id="rId2" imgW="100296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802606"/>
                        <a:ext cx="2433637" cy="104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81000" y="3352800"/>
            <a:ext cx="83820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Conclude positive association if entire interval above 0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 Conclude negative association if entire interval below 0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 Cannot conclude an association if interval contains 0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 Conclusion based on interval is same as 2-sided hypothesis test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altLang="en-US" sz="3600"/>
              <a:t>Example - Pharmacodynamics of LSD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64975"/>
              </p:ext>
            </p:extLst>
          </p:nvPr>
        </p:nvGraphicFramePr>
        <p:xfrm>
          <a:off x="1233488" y="1339850"/>
          <a:ext cx="6510337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14520" imgH="888840" progId="Equation.DSMT4">
                  <p:embed/>
                </p:oleObj>
              </mc:Choice>
              <mc:Fallback>
                <p:oleObj name="Equation" r:id="rId2" imgW="3314520" imgH="888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3488" y="1339850"/>
                        <a:ext cx="6510337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219200" y="32004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Testing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0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= 0  vs 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A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</a:t>
            </a: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</a:t>
            </a:r>
            <a:r>
              <a:rPr lang="en-US" altLang="en-US">
                <a:solidFill>
                  <a:srgbClr val="FFFF00"/>
                </a:solidFill>
              </a:rPr>
              <a:t> 0 </a:t>
            </a: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779784"/>
              </p:ext>
            </p:extLst>
          </p:nvPr>
        </p:nvGraphicFramePr>
        <p:xfrm>
          <a:off x="1333500" y="3886200"/>
          <a:ext cx="678021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40080" imgH="393480" progId="Equation.DSMT4">
                  <p:embed/>
                </p:oleObj>
              </mc:Choice>
              <mc:Fallback>
                <p:oleObj name="Equation" r:id="rId4" imgW="334008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3886200"/>
                        <a:ext cx="6780213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219200" y="48768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95% Confidence Interval for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:</a:t>
            </a: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609600" y="5791200"/>
          <a:ext cx="76327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13000" imgH="203040" progId="Equation.3">
                  <p:embed/>
                </p:oleObj>
              </mc:Choice>
              <mc:Fallback>
                <p:oleObj name="Equation" r:id="rId6" imgW="321300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791200"/>
                        <a:ext cx="763270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altLang="en-US" sz="3600" dirty="0"/>
              <a:t>R Output Estimates, t-tests, CI’s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225063-36A9-467D-A81A-CA51F4500B31}"/>
              </a:ext>
            </a:extLst>
          </p:cNvPr>
          <p:cNvSpPr txBox="1"/>
          <p:nvPr/>
        </p:nvSpPr>
        <p:spPr>
          <a:xfrm>
            <a:off x="304800" y="1066800"/>
            <a:ext cx="8686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mathlsd.reg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summary(mathlsd.reg)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confint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(mathlsd.reg)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summary(mathlsd.reg)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Coefficients: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  Estimate Std. Error t value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(&gt;|t|)   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(Intercept)   89.124      7.048  12.646 5.49e-05 ***</a:t>
            </a:r>
          </a:p>
          <a:p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 -9.009      1.503  -5.994  0.00185 **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 standard error: 7.126 on 5 degrees of freedom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 standard error: 7.126 on 5 degrees of freedom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Multiple R-squared:  0.8778,    Adjusted R-squared:  0.8534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F-statistic: 35.93 on 1 and 5 DF,  p-value: 0.001854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confint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(mathlsd.reg)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      2.5 %     97.5 %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(Intercept)  71.00758 107.240169</a:t>
            </a:r>
          </a:p>
          <a:p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-12.87325  -5.145685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altLang="en-US" sz="3600" dirty="0"/>
              <a:t>Plot of  Data and Equation </a:t>
            </a:r>
          </a:p>
        </p:txBody>
      </p:sp>
      <p:pic>
        <p:nvPicPr>
          <p:cNvPr id="5" name="Picture 4" descr="A picture containing boat, map, photo, water&#10;&#10;Description automatically generated">
            <a:extLst>
              <a:ext uri="{FF2B5EF4-FFF2-40B4-BE49-F238E27FC236}">
                <a16:creationId xmlns:a16="http://schemas.microsoft.com/office/drawing/2014/main" id="{557D1BC3-40BE-42B6-B36C-221552B64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28" y="2590800"/>
            <a:ext cx="8553669" cy="40701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225063-36A9-467D-A81A-CA51F4500B31}"/>
              </a:ext>
            </a:extLst>
          </p:cNvPr>
          <p:cNvSpPr txBox="1"/>
          <p:nvPr/>
        </p:nvSpPr>
        <p:spPr>
          <a:xfrm>
            <a:off x="152400" y="1066800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mathlsd.reg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plot(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math~lsd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, main=“X=LSD Concentration, Y=Mean Math Score”)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abline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(mathlsd.reg)</a:t>
            </a:r>
          </a:p>
        </p:txBody>
      </p:sp>
    </p:spTree>
    <p:extLst>
      <p:ext uri="{BB962C8B-B14F-4D97-AF65-F5344CB8AC3E}">
        <p14:creationId xmlns:p14="http://schemas.microsoft.com/office/powerpoint/2010/main" val="471413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sz="3200" dirty="0"/>
              <a:t>Example – Berry Chewiness and Sugar Content</a:t>
            </a:r>
            <a:endParaRPr lang="en-US" altLang="en-US" sz="3200" dirty="0"/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546178"/>
              </p:ext>
            </p:extLst>
          </p:nvPr>
        </p:nvGraphicFramePr>
        <p:xfrm>
          <a:off x="931863" y="1339850"/>
          <a:ext cx="7112000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19440" imgH="888840" progId="Equation.DSMT4">
                  <p:embed/>
                </p:oleObj>
              </mc:Choice>
              <mc:Fallback>
                <p:oleObj name="Equation" r:id="rId2" imgW="3619440" imgH="888840" progId="Equation.DSMT4">
                  <p:embed/>
                  <p:pic>
                    <p:nvPicPr>
                      <p:cNvPr id="143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339850"/>
                        <a:ext cx="7112000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219200" y="32004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Testing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0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= 0  vs 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A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</a:t>
            </a: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</a:t>
            </a:r>
            <a:r>
              <a:rPr lang="en-US" altLang="en-US">
                <a:solidFill>
                  <a:srgbClr val="FFFF00"/>
                </a:solidFill>
              </a:rPr>
              <a:t> 0 </a:t>
            </a: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939649"/>
              </p:ext>
            </p:extLst>
          </p:nvPr>
        </p:nvGraphicFramePr>
        <p:xfrm>
          <a:off x="1036638" y="3886200"/>
          <a:ext cx="737393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32040" imgH="393480" progId="Equation.DSMT4">
                  <p:embed/>
                </p:oleObj>
              </mc:Choice>
              <mc:Fallback>
                <p:oleObj name="Equation" r:id="rId4" imgW="3632040" imgH="393480" progId="Equation.DSMT4">
                  <p:embed/>
                  <p:pic>
                    <p:nvPicPr>
                      <p:cNvPr id="14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3886200"/>
                        <a:ext cx="7373937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219200" y="48768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95% Confidence Interval for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:</a:t>
            </a: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232682"/>
              </p:ext>
            </p:extLst>
          </p:nvPr>
        </p:nvGraphicFramePr>
        <p:xfrm>
          <a:off x="304800" y="5791200"/>
          <a:ext cx="85344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152600" imgH="203040" progId="Equation.DSMT4">
                  <p:embed/>
                </p:oleObj>
              </mc:Choice>
              <mc:Fallback>
                <p:oleObj name="Equation" r:id="rId6" imgW="4152600" imgH="203040" progId="Equation.DSMT4">
                  <p:embed/>
                  <p:pic>
                    <p:nvPicPr>
                      <p:cNvPr id="143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791200"/>
                        <a:ext cx="853440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3243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763000" cy="685800"/>
          </a:xfrm>
        </p:spPr>
        <p:txBody>
          <a:bodyPr/>
          <a:lstStyle/>
          <a:p>
            <a:r>
              <a:rPr lang="en-US" altLang="en-US" sz="3600" dirty="0"/>
              <a:t>Confidence Interval for Mean When </a:t>
            </a:r>
            <a:r>
              <a:rPr lang="en-US" altLang="en-US" sz="3600" i="1" dirty="0"/>
              <a:t>X</a:t>
            </a:r>
            <a:r>
              <a:rPr lang="en-US" altLang="en-US" sz="3600" dirty="0"/>
              <a:t>=</a:t>
            </a:r>
            <a:r>
              <a:rPr lang="en-US" altLang="en-US" sz="3600" i="1" dirty="0"/>
              <a:t>X</a:t>
            </a:r>
            <a:r>
              <a:rPr lang="en-US" altLang="en-US" sz="3600" dirty="0"/>
              <a:t>*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r>
              <a:rPr lang="en-US" altLang="en-US" sz="2400" dirty="0"/>
              <a:t>Mean Response at a specific level </a:t>
            </a:r>
            <a:r>
              <a:rPr lang="en-US" altLang="en-US" sz="2400" i="1" dirty="0"/>
              <a:t>X</a:t>
            </a:r>
            <a:r>
              <a:rPr lang="en-US" altLang="en-US" sz="2400" dirty="0"/>
              <a:t>* is</a:t>
            </a:r>
          </a:p>
          <a:p>
            <a:endParaRPr lang="en-US" altLang="en-US" dirty="0"/>
          </a:p>
          <a:p>
            <a:r>
              <a:rPr lang="en-US" altLang="en-US" sz="2400" dirty="0"/>
              <a:t>Estimated Mean response and standard error (replacing unknown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and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with estimates):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sz="2400" dirty="0"/>
              <a:t>Confidence Interval for Mean Response: 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667413"/>
              </p:ext>
            </p:extLst>
          </p:nvPr>
        </p:nvGraphicFramePr>
        <p:xfrm>
          <a:off x="2057400" y="1861402"/>
          <a:ext cx="42767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55520" imgH="241200" progId="Equation.DSMT4">
                  <p:embed/>
                </p:oleObj>
              </mc:Choice>
              <mc:Fallback>
                <p:oleObj name="Equation" r:id="rId2" imgW="1955520" imgH="24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861402"/>
                        <a:ext cx="4276725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216610"/>
              </p:ext>
            </p:extLst>
          </p:nvPr>
        </p:nvGraphicFramePr>
        <p:xfrm>
          <a:off x="2274093" y="3132297"/>
          <a:ext cx="4595813" cy="1274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38200" imgH="901440" progId="Equation.DSMT4">
                  <p:embed/>
                </p:oleObj>
              </mc:Choice>
              <mc:Fallback>
                <p:oleObj name="Equation" r:id="rId4" imgW="3238200" imgH="9014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093" y="3132297"/>
                        <a:ext cx="4595813" cy="12747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8584"/>
              </p:ext>
            </p:extLst>
          </p:nvPr>
        </p:nvGraphicFramePr>
        <p:xfrm>
          <a:off x="953292" y="4800263"/>
          <a:ext cx="7237413" cy="182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68680" imgH="901440" progId="Equation.DSMT4">
                  <p:embed/>
                </p:oleObj>
              </mc:Choice>
              <mc:Fallback>
                <p:oleObj name="Equation" r:id="rId6" imgW="3568680" imgH="9014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292" y="4800263"/>
                        <a:ext cx="7237413" cy="182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91600" cy="685800"/>
          </a:xfrm>
        </p:spPr>
        <p:txBody>
          <a:bodyPr/>
          <a:lstStyle/>
          <a:p>
            <a:r>
              <a:rPr lang="en-US" altLang="en-US" sz="3600" dirty="0"/>
              <a:t>Prediction Interval of Future Response @ </a:t>
            </a:r>
            <a:r>
              <a:rPr lang="en-US" altLang="en-US" sz="3600" i="1" dirty="0"/>
              <a:t>X</a:t>
            </a:r>
            <a:r>
              <a:rPr lang="en-US" altLang="en-US" sz="3600" dirty="0"/>
              <a:t>=</a:t>
            </a:r>
            <a:r>
              <a:rPr lang="en-US" altLang="en-US" sz="3600" i="1" dirty="0"/>
              <a:t>X</a:t>
            </a:r>
            <a:r>
              <a:rPr lang="en-US" altLang="en-US" sz="3600" dirty="0"/>
              <a:t>*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r>
              <a:rPr lang="en-US" altLang="en-US" sz="2400" dirty="0"/>
              <a:t>Response at a specific level </a:t>
            </a:r>
            <a:r>
              <a:rPr lang="en-US" altLang="en-US" sz="2400" i="1" dirty="0"/>
              <a:t>X</a:t>
            </a:r>
            <a:r>
              <a:rPr lang="en-US" altLang="en-US" sz="2400" dirty="0"/>
              <a:t>* is</a:t>
            </a:r>
          </a:p>
          <a:p>
            <a:endParaRPr lang="en-US" altLang="en-US" sz="2400" dirty="0"/>
          </a:p>
          <a:p>
            <a:r>
              <a:rPr lang="en-US" altLang="en-US" sz="2400" dirty="0"/>
              <a:t>Estimated response and standard error (replacing unknown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and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with estimates):</a:t>
            </a:r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Prediction Interval for Future Response: </a:t>
            </a: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401988"/>
              </p:ext>
            </p:extLst>
          </p:nvPr>
        </p:nvGraphicFramePr>
        <p:xfrm>
          <a:off x="4953000" y="1295400"/>
          <a:ext cx="3346450" cy="441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15840" imgH="241200" progId="Equation.DSMT4">
                  <p:embed/>
                </p:oleObj>
              </mc:Choice>
              <mc:Fallback>
                <p:oleObj name="Equation" r:id="rId2" imgW="1815840" imgH="24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295400"/>
                        <a:ext cx="3346450" cy="4417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595833"/>
              </p:ext>
            </p:extLst>
          </p:nvPr>
        </p:nvGraphicFramePr>
        <p:xfrm>
          <a:off x="1600200" y="2695575"/>
          <a:ext cx="5776913" cy="1398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08360" imgH="901440" progId="Equation.DSMT4">
                  <p:embed/>
                </p:oleObj>
              </mc:Choice>
              <mc:Fallback>
                <p:oleObj name="Equation" r:id="rId4" imgW="3708360" imgH="9014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695575"/>
                        <a:ext cx="5776913" cy="1398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82214"/>
              </p:ext>
            </p:extLst>
          </p:nvPr>
        </p:nvGraphicFramePr>
        <p:xfrm>
          <a:off x="990600" y="4979987"/>
          <a:ext cx="7766050" cy="172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51080" imgH="901440" progId="Equation.DSMT4">
                  <p:embed/>
                </p:oleObj>
              </mc:Choice>
              <mc:Fallback>
                <p:oleObj name="Equation" r:id="rId6" imgW="4051080" imgH="9014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979987"/>
                        <a:ext cx="7766050" cy="172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2EFD2-844A-4A16-B4FD-5BE15C674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8458200" cy="685800"/>
          </a:xfrm>
        </p:spPr>
        <p:txBody>
          <a:bodyPr/>
          <a:lstStyle/>
          <a:p>
            <a:r>
              <a:rPr lang="en-US" sz="3200" dirty="0"/>
              <a:t>Example – 95% CI and PI when Sugar = 215.0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3143F2-C4DE-4E89-A19A-F70F11BB9CA3}"/>
              </a:ext>
            </a:extLst>
          </p:cNvPr>
          <p:cNvSpPr txBox="1"/>
          <p:nvPr/>
        </p:nvSpPr>
        <p:spPr>
          <a:xfrm>
            <a:off x="228600" y="1524000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 command give the 95% CI’s and PI’s when X</a:t>
            </a:r>
            <a:r>
              <a:rPr lang="en-US" baseline="30000" dirty="0">
                <a:solidFill>
                  <a:srgbClr val="FFFF00"/>
                </a:solidFill>
              </a:rPr>
              <a:t>*</a:t>
            </a:r>
            <a:r>
              <a:rPr lang="en-US" dirty="0">
                <a:solidFill>
                  <a:srgbClr val="FFFF00"/>
                </a:solidFill>
              </a:rPr>
              <a:t> = 215 for berries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berry.mod1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 ~ sugar)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&lt;- 215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predict(berry.mod1, list(sugar=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int="confidence")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predict(berry.mod1, list(sugar=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int="prediction")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predict(berry.mod1, list(sugar=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int="confidence")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fit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lwr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upr</a:t>
            </a:r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1 2.761525 2.568601 2.954449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predict(berry.mod1, list(sugar=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int="prediction")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fit 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lwr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upr</a:t>
            </a:r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1 2.761525 0.9274281 4.595622</a:t>
            </a:r>
          </a:p>
        </p:txBody>
      </p:sp>
    </p:spTree>
    <p:extLst>
      <p:ext uri="{BB962C8B-B14F-4D97-AF65-F5344CB8AC3E}">
        <p14:creationId xmlns:p14="http://schemas.microsoft.com/office/powerpoint/2010/main" val="475991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Correlation Coefficient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7772400" cy="4419600"/>
          </a:xfrm>
        </p:spPr>
        <p:txBody>
          <a:bodyPr/>
          <a:lstStyle/>
          <a:p>
            <a:r>
              <a:rPr lang="en-US" altLang="en-US" sz="2800" dirty="0"/>
              <a:t> Measures the strength of the linear association between two variables</a:t>
            </a:r>
          </a:p>
          <a:p>
            <a:r>
              <a:rPr lang="en-US" altLang="en-US" sz="2800" dirty="0"/>
              <a:t>Takes on the same sign as the slope estimate from the linear regression</a:t>
            </a:r>
          </a:p>
          <a:p>
            <a:r>
              <a:rPr lang="en-US" altLang="en-US" sz="2800" dirty="0"/>
              <a:t>Not effected by </a:t>
            </a:r>
            <a:r>
              <a:rPr lang="en-US" altLang="en-US" sz="2800" b="1" dirty="0"/>
              <a:t>linear</a:t>
            </a:r>
            <a:r>
              <a:rPr lang="en-US" altLang="en-US" sz="2800" dirty="0"/>
              <a:t> transformations of </a:t>
            </a:r>
            <a:r>
              <a:rPr lang="en-US" altLang="en-US" sz="2800" i="1" dirty="0"/>
              <a:t>Y</a:t>
            </a:r>
            <a:r>
              <a:rPr lang="en-US" altLang="en-US" sz="2800" dirty="0"/>
              <a:t> or </a:t>
            </a:r>
            <a:r>
              <a:rPr lang="en-US" altLang="en-US" sz="2800" i="1" dirty="0"/>
              <a:t>X</a:t>
            </a:r>
          </a:p>
          <a:p>
            <a:r>
              <a:rPr lang="en-US" altLang="en-US" sz="2800" dirty="0"/>
              <a:t>Does not distinguish between dependent and independent variable (e.g. height and weight)</a:t>
            </a:r>
          </a:p>
          <a:p>
            <a:r>
              <a:rPr lang="en-US" altLang="en-US" sz="2800" dirty="0"/>
              <a:t>Population Parameter: </a:t>
            </a:r>
            <a:r>
              <a:rPr lang="en-US" altLang="en-US" sz="2800" i="1" dirty="0">
                <a:latin typeface="Symbol" panose="05050102010706020507" pitchFamily="18" charset="2"/>
              </a:rPr>
              <a:t>r</a:t>
            </a:r>
            <a:endParaRPr lang="en-US" altLang="en-US" sz="2800" dirty="0">
              <a:latin typeface="Symbol" panose="05050102010706020507" pitchFamily="18" charset="2"/>
            </a:endParaRPr>
          </a:p>
          <a:p>
            <a:r>
              <a:rPr lang="en-US" altLang="en-US" sz="2800" dirty="0"/>
              <a:t>Pearson’s Correlation Coefficient: </a:t>
            </a: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222329"/>
              </p:ext>
            </p:extLst>
          </p:nvPr>
        </p:nvGraphicFramePr>
        <p:xfrm>
          <a:off x="685800" y="5530397"/>
          <a:ext cx="7944468" cy="1006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89240" imgH="660240" progId="Equation.DSMT4">
                  <p:embed/>
                </p:oleObj>
              </mc:Choice>
              <mc:Fallback>
                <p:oleObj name="Equation" r:id="rId2" imgW="4089240" imgH="660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530397"/>
                        <a:ext cx="7944468" cy="10064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altLang="en-US" sz="3600"/>
              <a:t>Correlation Coefficient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077200" cy="4495800"/>
          </a:xfrm>
        </p:spPr>
        <p:txBody>
          <a:bodyPr/>
          <a:lstStyle/>
          <a:p>
            <a:r>
              <a:rPr lang="en-US" altLang="en-US" dirty="0"/>
              <a:t> </a:t>
            </a:r>
            <a:r>
              <a:rPr lang="en-US" altLang="en-US" sz="2800" dirty="0"/>
              <a:t>Values close to 1 in absolute value </a:t>
            </a:r>
            <a:r>
              <a:rPr lang="en-US" altLang="en-US" sz="2800" dirty="0">
                <a:sym typeface="Symbol" panose="05050102010706020507" pitchFamily="18" charset="2"/>
              </a:rPr>
              <a:t> </a:t>
            </a:r>
            <a:r>
              <a:rPr lang="en-US" altLang="en-US" sz="2800" dirty="0"/>
              <a:t>strong linear association, positive or negative from sign</a:t>
            </a:r>
          </a:p>
          <a:p>
            <a:r>
              <a:rPr lang="en-US" altLang="en-US" sz="2800" dirty="0"/>
              <a:t> Values close to 0 imply little or no association</a:t>
            </a:r>
          </a:p>
          <a:p>
            <a:r>
              <a:rPr lang="en-US" altLang="en-US" sz="2800" dirty="0"/>
              <a:t> If data contain outliers (are non-normal), Spearman’s coefficient of correlation can be computed based on the ranks of the </a:t>
            </a:r>
            <a:r>
              <a:rPr lang="en-US" altLang="en-US" sz="2800" i="1" dirty="0"/>
              <a:t>X</a:t>
            </a:r>
            <a:r>
              <a:rPr lang="en-US" altLang="en-US" sz="2800" dirty="0"/>
              <a:t> and </a:t>
            </a:r>
            <a:r>
              <a:rPr lang="en-US" altLang="en-US" sz="2800" i="1" dirty="0"/>
              <a:t>Y</a:t>
            </a:r>
            <a:r>
              <a:rPr lang="en-US" altLang="en-US" sz="2800" dirty="0"/>
              <a:t> values</a:t>
            </a:r>
          </a:p>
          <a:p>
            <a:r>
              <a:rPr lang="en-US" altLang="en-US" sz="2800" dirty="0"/>
              <a:t> Test of </a:t>
            </a:r>
            <a:r>
              <a:rPr lang="en-US" altLang="en-US" sz="2800" i="1" dirty="0"/>
              <a:t>H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:</a:t>
            </a:r>
            <a:r>
              <a:rPr lang="en-US" altLang="en-US" sz="2800" i="1" dirty="0">
                <a:latin typeface="Symbol" panose="05050102010706020507" pitchFamily="18" charset="2"/>
              </a:rPr>
              <a:t>r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/>
              <a:t>= 0 is equivalent to test of </a:t>
            </a:r>
            <a:r>
              <a:rPr lang="en-US" altLang="en-US" sz="2800" i="1" dirty="0"/>
              <a:t>H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: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=0</a:t>
            </a:r>
          </a:p>
          <a:p>
            <a:r>
              <a:rPr lang="en-US" altLang="en-US" sz="2800" dirty="0"/>
              <a:t> Coefficient of Determination (</a:t>
            </a:r>
            <a:r>
              <a:rPr lang="en-US" altLang="en-US" sz="2800" i="1" dirty="0"/>
              <a:t>R</a:t>
            </a:r>
            <a:r>
              <a:rPr lang="en-US" altLang="en-US" sz="2800" baseline="30000" dirty="0"/>
              <a:t>2</a:t>
            </a:r>
            <a:r>
              <a:rPr lang="en-US" altLang="en-US" sz="2800" dirty="0"/>
              <a:t>) - Proportion of variation in </a:t>
            </a:r>
            <a:r>
              <a:rPr lang="en-US" altLang="en-US" sz="2800" i="1" dirty="0"/>
              <a:t>Y</a:t>
            </a:r>
            <a:r>
              <a:rPr lang="en-US" altLang="en-US" sz="2800" dirty="0"/>
              <a:t> “explained” by the regression on </a:t>
            </a:r>
            <a:r>
              <a:rPr lang="en-US" altLang="en-US" sz="2800" i="1" dirty="0"/>
              <a:t>X</a:t>
            </a:r>
            <a:r>
              <a:rPr lang="en-US" altLang="en-US" sz="2800" dirty="0"/>
              <a:t>: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496983"/>
              </p:ext>
            </p:extLst>
          </p:nvPr>
        </p:nvGraphicFramePr>
        <p:xfrm>
          <a:off x="989013" y="5575300"/>
          <a:ext cx="716597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41600" imgH="393480" progId="Equation.DSMT4">
                  <p:embed/>
                </p:oleObj>
              </mc:Choice>
              <mc:Fallback>
                <p:oleObj name="Equation" r:id="rId2" imgW="344160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013" y="5575300"/>
                        <a:ext cx="7165975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57200"/>
          </a:xfrm>
        </p:spPr>
        <p:txBody>
          <a:bodyPr/>
          <a:lstStyle/>
          <a:p>
            <a:r>
              <a:rPr lang="en-US" altLang="en-US" sz="3600" dirty="0"/>
              <a:t>Example - </a:t>
            </a:r>
            <a:r>
              <a:rPr lang="en-US" altLang="en-US" sz="3200" dirty="0"/>
              <a:t>Pharmacodynamics</a:t>
            </a:r>
            <a:r>
              <a:rPr lang="en-US" altLang="en-US" sz="3600" dirty="0"/>
              <a:t> of LSD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364373"/>
              </p:ext>
            </p:extLst>
          </p:nvPr>
        </p:nvGraphicFramePr>
        <p:xfrm>
          <a:off x="1143000" y="762000"/>
          <a:ext cx="6400800" cy="2489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41600" imgH="1549080" progId="Equation.DSMT4">
                  <p:embed/>
                </p:oleObj>
              </mc:Choice>
              <mc:Fallback>
                <p:oleObj name="Equation" r:id="rId2" imgW="3441600" imgH="15490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762000"/>
                        <a:ext cx="6400800" cy="2489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C73F1C41-29EE-43D0-913F-C286EB7A5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424237"/>
            <a:ext cx="6958061" cy="331093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54CF6-1B37-47DE-AE52-39075D3C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28600"/>
            <a:ext cx="7772400" cy="609600"/>
          </a:xfrm>
        </p:spPr>
        <p:txBody>
          <a:bodyPr/>
          <a:lstStyle/>
          <a:p>
            <a:r>
              <a:rPr lang="en-US" sz="3600" dirty="0"/>
              <a:t>R Commands and Output – Berry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8C5CD0-CDF1-486C-A65D-F0F0DA50B104}"/>
              </a:ext>
            </a:extLst>
          </p:cNvPr>
          <p:cNvSpPr txBox="1"/>
          <p:nvPr/>
        </p:nvSpPr>
        <p:spPr>
          <a:xfrm>
            <a:off x="381000" y="990600"/>
            <a:ext cx="8458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## Pearson product moment coefficient of correlation and test of H0: rho=0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cor.test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[1] -0.5755643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cor.test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Pearson's product-moment correlation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data:  chewiness and sugar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t = -6.6025,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df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= 88, p-value = 2.951e-09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alternative hypothesis: true correlation is not equal to 0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95 percent confidence interval: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-0.6993026 -0.4183365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sample estimates: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-0.5755643</a:t>
            </a:r>
          </a:p>
        </p:txBody>
      </p:sp>
    </p:spTree>
    <p:extLst>
      <p:ext uri="{BB962C8B-B14F-4D97-AF65-F5344CB8AC3E}">
        <p14:creationId xmlns:p14="http://schemas.microsoft.com/office/powerpoint/2010/main" val="3099063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 dirty="0"/>
              <a:t>F-Test for Regression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066800" y="1447800"/>
            <a:ext cx="6781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Analysis of Variance - </a:t>
            </a:r>
            <a:r>
              <a:rPr lang="en-US" altLang="en-US" i="1" dirty="0">
                <a:solidFill>
                  <a:srgbClr val="FFFF00"/>
                </a:solidFill>
              </a:rPr>
              <a:t>F</a:t>
            </a:r>
            <a:r>
              <a:rPr lang="en-US" altLang="en-US" dirty="0">
                <a:solidFill>
                  <a:srgbClr val="FFFF00"/>
                </a:solidFill>
              </a:rPr>
              <a:t>-test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i="1" dirty="0">
                <a:solidFill>
                  <a:srgbClr val="FFFF00"/>
                </a:solidFill>
              </a:rPr>
              <a:t>H</a:t>
            </a:r>
            <a:r>
              <a:rPr lang="en-US" altLang="en-US" baseline="-25000" dirty="0">
                <a:solidFill>
                  <a:srgbClr val="FFFF00"/>
                </a:solidFill>
              </a:rPr>
              <a:t>0</a:t>
            </a:r>
            <a:r>
              <a:rPr lang="en-US" altLang="en-US" dirty="0">
                <a:solidFill>
                  <a:srgbClr val="FFFF00"/>
                </a:solidFill>
              </a:rPr>
              <a:t>: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= 0           </a:t>
            </a:r>
            <a:r>
              <a:rPr lang="en-US" altLang="en-US" i="1" dirty="0">
                <a:solidFill>
                  <a:srgbClr val="FFFF00"/>
                </a:solidFill>
              </a:rPr>
              <a:t>H</a:t>
            </a:r>
            <a:r>
              <a:rPr lang="en-US" altLang="en-US" baseline="-25000" dirty="0">
                <a:solidFill>
                  <a:srgbClr val="FFFF00"/>
                </a:solidFill>
              </a:rPr>
              <a:t>A</a:t>
            </a:r>
            <a:r>
              <a:rPr lang="en-US" altLang="en-US" dirty="0">
                <a:solidFill>
                  <a:srgbClr val="FFFF00"/>
                </a:solidFill>
              </a:rPr>
              <a:t>: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</a:t>
            </a:r>
            <a:r>
              <a:rPr lang="en-US" altLang="en-US" dirty="0">
                <a:solidFill>
                  <a:srgbClr val="FFFF00"/>
                </a:solidFill>
              </a:rPr>
              <a:t> 0 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FE6F414-9E9A-DC0D-06C9-56012E266B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300495"/>
              </p:ext>
            </p:extLst>
          </p:nvPr>
        </p:nvGraphicFramePr>
        <p:xfrm>
          <a:off x="533400" y="2971800"/>
          <a:ext cx="839051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60760" imgH="2501640" progId="Equation.DSMT4">
                  <p:embed/>
                </p:oleObj>
              </mc:Choice>
              <mc:Fallback>
                <p:oleObj name="Equation" r:id="rId2" imgW="6260760" imgH="250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3400" y="2971800"/>
                        <a:ext cx="839051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3600" dirty="0"/>
              <a:t>Example - R Output – LSD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5A3813-5AE0-46A9-BB51-53D1A3077EFB}"/>
              </a:ext>
            </a:extLst>
          </p:cNvPr>
          <p:cNvSpPr txBox="1"/>
          <p:nvPr/>
        </p:nvSpPr>
        <p:spPr>
          <a:xfrm>
            <a:off x="685800" y="1752600"/>
            <a:ext cx="7772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mathlsd.reg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(mathlsd.reg)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(mathlsd.reg)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Analysis of Variance Table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Response: math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Df  Sum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Sq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Mean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Sq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F value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   </a:t>
            </a:r>
          </a:p>
          <a:p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1 1824.30 1824.30  35.928 0.001854 **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Residuals  5  253.88   50.78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3600" dirty="0"/>
              <a:t>Example - R Output – Berry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5A3813-5AE0-46A9-BB51-53D1A3077EFB}"/>
              </a:ext>
            </a:extLst>
          </p:cNvPr>
          <p:cNvSpPr txBox="1"/>
          <p:nvPr/>
        </p:nvSpPr>
        <p:spPr>
          <a:xfrm>
            <a:off x="685800" y="1752600"/>
            <a:ext cx="7772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## Analysis of Variance and F-test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berry.mod1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 ~ sugar)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(berry.mod1)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berry.mod1 &lt;-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 ~ sugar)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(berry.mod1)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Analysis of Variance Table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Response: chewiness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Df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Sum Sq Mean Sq F value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   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sugar      1 36.721  36.721  43.594 2.951e-09 ***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Residuals 88 74.126   0.842</a:t>
            </a:r>
          </a:p>
        </p:txBody>
      </p:sp>
    </p:spTree>
    <p:extLst>
      <p:ext uri="{BB962C8B-B14F-4D97-AF65-F5344CB8AC3E}">
        <p14:creationId xmlns:p14="http://schemas.microsoft.com/office/powerpoint/2010/main" val="117946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1558</Words>
  <Application>Microsoft Office PowerPoint</Application>
  <PresentationFormat>On-screen Show (4:3)</PresentationFormat>
  <Paragraphs>205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Arial Unicode MS</vt:lpstr>
      <vt:lpstr>Lucida Console</vt:lpstr>
      <vt:lpstr>Lucida Sans Typewriter</vt:lpstr>
      <vt:lpstr>Symbol</vt:lpstr>
      <vt:lpstr>Times New Roman</vt:lpstr>
      <vt:lpstr>Office Theme</vt:lpstr>
      <vt:lpstr>MathType 7.0 Equation</vt:lpstr>
      <vt:lpstr>Equation</vt:lpstr>
      <vt:lpstr>Worksheet</vt:lpstr>
      <vt:lpstr>Section 3.1</vt:lpstr>
      <vt:lpstr>Linear Regression and Correlation</vt:lpstr>
      <vt:lpstr>Least Squares Estimation of b0, b1</vt:lpstr>
      <vt:lpstr>Least Squares Computations</vt:lpstr>
      <vt:lpstr>Example - Pharmacodynamics of LSD</vt:lpstr>
      <vt:lpstr>Example - Pharmacodynamics of LSD</vt:lpstr>
      <vt:lpstr>Example – Berry Chewiness and Sugar Content</vt:lpstr>
      <vt:lpstr>R Program for Berry Data</vt:lpstr>
      <vt:lpstr>PowerPoint Presentation</vt:lpstr>
      <vt:lpstr>Inference Concerning the Slope (b1)</vt:lpstr>
      <vt:lpstr>Hypothesis Test for b1</vt:lpstr>
      <vt:lpstr>(1-a)100% Confidence Interval for b1</vt:lpstr>
      <vt:lpstr>Example - Pharmacodynamics of LSD</vt:lpstr>
      <vt:lpstr>R Output Estimates, t-tests, CI’s </vt:lpstr>
      <vt:lpstr>Plot of  Data and Equation </vt:lpstr>
      <vt:lpstr>Example – Berry Chewiness and Sugar Content</vt:lpstr>
      <vt:lpstr>Confidence Interval for Mean When X=X*</vt:lpstr>
      <vt:lpstr>Prediction Interval of Future Response @ X=X*</vt:lpstr>
      <vt:lpstr>Example – 95% CI and PI when Sugar = 215.0</vt:lpstr>
      <vt:lpstr>Correlation Coefficient</vt:lpstr>
      <vt:lpstr>Correlation Coefficient</vt:lpstr>
      <vt:lpstr>Example - Pharmacodynamics of LSD</vt:lpstr>
      <vt:lpstr>R Commands and Output – Berry Data</vt:lpstr>
      <vt:lpstr>F-Test for Regression</vt:lpstr>
      <vt:lpstr>Example - R Output – LSD Data</vt:lpstr>
      <vt:lpstr>Example - R Output – Berry Data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</dc:title>
  <dc:creator>Larry Winner</dc:creator>
  <cp:lastModifiedBy>Winner,Lawrence Herman</cp:lastModifiedBy>
  <cp:revision>84</cp:revision>
  <dcterms:created xsi:type="dcterms:W3CDTF">2006-07-27T17:43:31Z</dcterms:created>
  <dcterms:modified xsi:type="dcterms:W3CDTF">2025-01-15T16:40:04Z</dcterms:modified>
</cp:coreProperties>
</file>