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70" r:id="rId3"/>
    <p:sldId id="269" r:id="rId4"/>
    <p:sldId id="268" r:id="rId5"/>
    <p:sldId id="266" r:id="rId6"/>
    <p:sldId id="265" r:id="rId7"/>
    <p:sldId id="264" r:id="rId8"/>
    <p:sldId id="263" r:id="rId9"/>
    <p:sldId id="261" r:id="rId10"/>
    <p:sldId id="260" r:id="rId11"/>
    <p:sldId id="284" r:id="rId12"/>
    <p:sldId id="285" r:id="rId13"/>
    <p:sldId id="259" r:id="rId14"/>
    <p:sldId id="258" r:id="rId15"/>
    <p:sldId id="257" r:id="rId16"/>
    <p:sldId id="271" r:id="rId17"/>
    <p:sldId id="286" r:id="rId18"/>
    <p:sldId id="287" r:id="rId19"/>
    <p:sldId id="292" r:id="rId20"/>
    <p:sldId id="288" r:id="rId21"/>
    <p:sldId id="291" r:id="rId22"/>
    <p:sldId id="289" r:id="rId23"/>
    <p:sldId id="290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4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3CDDA6-2DEF-4A74-B5A2-F71715286A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0E3A19-9795-4B5C-A51B-847246586F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D932D0-1DB9-448E-B70D-CD0E5EE39A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C9CC26-E966-40C3-85ED-F18EB5CC67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35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C707EC4-8DB1-40C5-8B23-5D90E8930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67FF9-5C2C-4B45-BCEF-D0B3AB5459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543F8D-4F5D-4C5C-BD62-29C054333A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AD4CEC-8BB9-471D-B378-53F411B0B9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585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CEE56B-AE6E-44B4-9097-70E2C44796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AA7111-15FA-45A6-8134-647C503A06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64C6EE-44C6-428C-A86E-EC17505809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AD6F4B-85B9-4F09-8594-26AFBAD7D1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7530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3B110C-B7DF-493A-AA98-2BF31AD886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FE21E8-8D0C-4E0F-A084-DEF3B8E034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36F756-5C13-42A8-BAB1-6551DB57A0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17D69-D55C-45F5-9058-55813B686C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0223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123FFEE-9F04-413E-98A8-DD85A316CC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3641CB-C60E-44A8-8FAD-24F6AB3AB1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3AD211B-4A25-433F-BE2F-3A379A5B99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2525F-EDC2-4618-8F24-A5E7833900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057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1D0E0ED-7544-4891-A742-C9EDE7DCC5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CED0135-7A7A-47C3-A88D-21BA3F8307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490741-113C-485F-AEBC-064FDCEC6D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9DD834-8874-4BC5-948E-D697A591C4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128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DAA9095-5E69-42D3-A4E9-CBD20E80CC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F11AB96-0FA8-4FEB-8F0C-26169650FE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3EFFA07-2CF5-46D8-9F85-FD5AA2329E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9B9ED8-C696-47B9-B806-D07029A6D3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11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6E6C61-EF7E-454A-B803-53DC4FE8ED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FB6C03-81D4-4AFE-84F5-D210B64216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5D2E8B-8E3B-4ADD-9064-325678EC66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20F51D-A01F-4171-9454-A8A32A7B77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665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AE1BC-D027-4FF4-BD6C-858F16AB21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C8DCEC-F74F-475D-A49C-8D056E73BF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7003B8-62C7-4700-8E24-110561B1E6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1571DE-6EAC-4B5F-8043-31F4311DB2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2817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A36F40-893A-4852-A886-4991B99A01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AD144E-3948-4E71-9792-CF31C55983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CFCAEE-09DE-44D4-BB39-4888766CF0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EE1A36-9543-4596-8552-6892191295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971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BCC8F6-B09D-4C36-82EF-A97E9FEA7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44E409-DAE0-4D55-A898-43D3C29AB5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D7CB73-124B-40AF-B5B5-26FE3A2905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062AFB-A5E3-49C2-BB79-B188343DAD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4778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445D69-BCFE-4B0D-A003-0AEE4727E9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A5278A-B5BE-43FB-92A6-8771095CAE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3EE0F3-7E36-424F-BE24-84C151512A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DA887-4192-4BBA-AEBF-311D3FF17F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066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166B650-D8D8-43A8-9E85-732B2E9F74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CB030E0-79BF-46DE-9E8D-DEA00B8A28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0EE5D4F-4FBC-4999-88AF-676DD002183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8B01FA2-308E-461B-9113-9D47EE56DC1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943C8EF-51ED-484E-8504-5CF0D91FB86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7F9C99-504B-4FA6-B840-5EB923F7790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.xls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13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1.xls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7" Type="http://schemas.openxmlformats.org/officeDocument/2006/relationships/image" Target="../media/image15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2.xls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Excel_Worksheet3.xlsx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0FCFE0F-2024-4B9E-9963-26286EC17E8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dirty="0"/>
              <a:t>Sections 3.2,3.3.1,3.3.2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1D3E6EF-A90F-4000-B65F-6290525A6DE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Multiple Regression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1192922-5B4D-4743-983D-75A94A39E3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3600" dirty="0"/>
              <a:t>Multiple Regression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D9634E1-AFD9-4A27-B4E1-EE5498738E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10600" cy="5486400"/>
          </a:xfrm>
        </p:spPr>
        <p:txBody>
          <a:bodyPr/>
          <a:lstStyle/>
          <a:p>
            <a:r>
              <a:rPr lang="en-US" altLang="en-US" sz="2800" dirty="0"/>
              <a:t>Numeric Response variable (</a:t>
            </a:r>
            <a:r>
              <a:rPr lang="en-US" altLang="en-US" sz="2800" i="1" dirty="0"/>
              <a:t>Y</a:t>
            </a:r>
            <a:r>
              <a:rPr lang="en-US" altLang="en-US" sz="2800" dirty="0"/>
              <a:t>)</a:t>
            </a:r>
          </a:p>
          <a:p>
            <a:r>
              <a:rPr lang="en-US" altLang="en-US" sz="2800" i="1" dirty="0"/>
              <a:t>p </a:t>
            </a:r>
            <a:r>
              <a:rPr lang="en-US" altLang="en-US" sz="2800" dirty="0"/>
              <a:t>Numeric predictor variables (</a:t>
            </a:r>
            <a:r>
              <a:rPr lang="en-US" altLang="en-US" sz="2800" i="1" dirty="0"/>
              <a:t>p &lt; n</a:t>
            </a:r>
            <a:r>
              <a:rPr lang="en-US" altLang="en-US" sz="2800" dirty="0"/>
              <a:t>)</a:t>
            </a:r>
          </a:p>
          <a:p>
            <a:r>
              <a:rPr lang="en-US" altLang="en-US" sz="2800" dirty="0"/>
              <a:t>Model:</a:t>
            </a:r>
          </a:p>
          <a:p>
            <a:pPr lvl="1">
              <a:buFontTx/>
              <a:buNone/>
            </a:pPr>
            <a:r>
              <a:rPr lang="en-US" altLang="en-US" sz="2400" i="1" dirty="0"/>
              <a:t>Y</a:t>
            </a:r>
            <a:r>
              <a:rPr lang="en-US" altLang="en-US" sz="2400" dirty="0"/>
              <a:t> =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 +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i="1" dirty="0"/>
              <a:t>X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 + </a:t>
            </a:r>
            <a:r>
              <a:rPr lang="en-US" altLang="en-US" sz="2400" dirty="0">
                <a:sym typeface="Symbol" panose="05050102010706020507" pitchFamily="18" charset="2"/>
              </a:rPr>
              <a:t> + </a:t>
            </a:r>
            <a:r>
              <a:rPr lang="en-US" altLang="en-US" sz="2400" i="1" dirty="0"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dirty="0">
                <a:latin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baseline="-25000" dirty="0"/>
              <a:t> </a:t>
            </a:r>
            <a:r>
              <a:rPr lang="en-US" altLang="en-US" sz="2400" dirty="0"/>
              <a:t>+ </a:t>
            </a:r>
            <a:r>
              <a:rPr lang="en-US" altLang="en-US" sz="2400" i="1" dirty="0">
                <a:latin typeface="Symbol" panose="05050102010706020507" pitchFamily="18" charset="2"/>
              </a:rPr>
              <a:t>e</a:t>
            </a:r>
            <a:endParaRPr lang="en-US" altLang="en-US" sz="2400" dirty="0"/>
          </a:p>
          <a:p>
            <a:pPr lvl="1">
              <a:buFontTx/>
              <a:buNone/>
            </a:pPr>
            <a:endParaRPr lang="en-US" altLang="en-US" sz="2400" dirty="0"/>
          </a:p>
          <a:p>
            <a:r>
              <a:rPr lang="en-US" altLang="en-US" sz="2800" baseline="-25000" dirty="0"/>
              <a:t> </a:t>
            </a:r>
            <a:r>
              <a:rPr lang="en-US" altLang="en-US" sz="2800" dirty="0"/>
              <a:t>Partial Regression Coefficients: </a:t>
            </a:r>
            <a:r>
              <a:rPr lang="en-US" altLang="en-US" sz="2800" i="1" dirty="0" err="1">
                <a:latin typeface="Symbol" panose="05050102010706020507" pitchFamily="18" charset="2"/>
              </a:rPr>
              <a:t>b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800" dirty="0"/>
              <a:t> </a:t>
            </a:r>
            <a:r>
              <a:rPr lang="en-US" altLang="en-US" sz="2800" dirty="0">
                <a:sym typeface="Symbol" panose="05050102010706020507" pitchFamily="18" charset="2"/>
              </a:rPr>
              <a:t> effect (on the mean response) of increasing the </a:t>
            </a:r>
            <a:r>
              <a:rPr lang="en-US" altLang="en-US" sz="2800" i="1" dirty="0" err="1">
                <a:sym typeface="Symbol" panose="05050102010706020507" pitchFamily="18" charset="2"/>
              </a:rPr>
              <a:t>j</a:t>
            </a:r>
            <a:r>
              <a:rPr lang="en-US" altLang="en-US" sz="2800" baseline="30000" dirty="0" err="1">
                <a:sym typeface="Symbol" panose="05050102010706020507" pitchFamily="18" charset="2"/>
              </a:rPr>
              <a:t>th</a:t>
            </a:r>
            <a:r>
              <a:rPr lang="en-US" altLang="en-US" sz="2800" dirty="0">
                <a:sym typeface="Symbol" panose="05050102010706020507" pitchFamily="18" charset="2"/>
              </a:rPr>
              <a:t> predictor variable by 1 unit, </a:t>
            </a:r>
            <a:r>
              <a:rPr lang="en-US" altLang="en-US" sz="2800" b="1" dirty="0">
                <a:sym typeface="Symbol" panose="05050102010706020507" pitchFamily="18" charset="2"/>
              </a:rPr>
              <a:t>holding all other predictors constant</a:t>
            </a:r>
            <a:endParaRPr lang="en-US" altLang="en-US" sz="2800" baseline="-25000" dirty="0"/>
          </a:p>
          <a:p>
            <a:r>
              <a:rPr lang="en-US" altLang="en-US" sz="2800" dirty="0"/>
              <a:t>Model Assumptions (Involving Error terms </a:t>
            </a:r>
            <a:r>
              <a:rPr lang="en-US" altLang="en-US" sz="2800" i="1" dirty="0">
                <a:latin typeface="Symbol" panose="05050102010706020507" pitchFamily="18" charset="2"/>
              </a:rPr>
              <a:t>e</a:t>
            </a:r>
            <a:r>
              <a:rPr lang="en-US" altLang="en-US" sz="2800" dirty="0"/>
              <a:t> )</a:t>
            </a:r>
          </a:p>
          <a:p>
            <a:pPr lvl="1"/>
            <a:r>
              <a:rPr lang="en-US" altLang="en-US" sz="2400" dirty="0"/>
              <a:t>Normally distributed with mean 0</a:t>
            </a:r>
          </a:p>
          <a:p>
            <a:pPr lvl="1"/>
            <a:r>
              <a:rPr lang="en-US" altLang="en-US" sz="2400" dirty="0"/>
              <a:t>Constant Variance </a:t>
            </a:r>
            <a:r>
              <a:rPr lang="en-US" altLang="en-US" sz="2400" i="1" dirty="0">
                <a:latin typeface="Symbol" panose="05050102010706020507" pitchFamily="18" charset="2"/>
              </a:rPr>
              <a:t>s</a:t>
            </a:r>
            <a:r>
              <a:rPr lang="en-US" altLang="en-US" sz="2400" baseline="30000" dirty="0"/>
              <a:t>2</a:t>
            </a:r>
            <a:endParaRPr lang="en-US" altLang="en-US" sz="2400" dirty="0"/>
          </a:p>
          <a:p>
            <a:pPr lvl="1"/>
            <a:r>
              <a:rPr lang="en-US" altLang="en-US" sz="2400" dirty="0"/>
              <a:t>Independent (Problematic when data are series in time/space) </a:t>
            </a:r>
            <a:endParaRPr lang="en-US" altLang="en-US" sz="2400" baseline="-2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30F789C-CACA-4223-8D8C-C5DD7CF119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86800" cy="685800"/>
          </a:xfrm>
        </p:spPr>
        <p:txBody>
          <a:bodyPr/>
          <a:lstStyle/>
          <a:p>
            <a:r>
              <a:rPr lang="en-US" altLang="en-US" sz="3200" dirty="0"/>
              <a:t>Example – Energy Consumption of Hotels in Lagos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6C4956F3-9F3F-45E3-B958-8013F80FD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59175"/>
            <a:ext cx="84582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>
                <a:solidFill>
                  <a:srgbClr val="FFFF00"/>
                </a:solidFill>
              </a:rPr>
              <a:t>Units: </a:t>
            </a:r>
            <a:r>
              <a:rPr lang="en-US" altLang="en-US" i="1" dirty="0">
                <a:solidFill>
                  <a:srgbClr val="FFFF00"/>
                </a:solidFill>
              </a:rPr>
              <a:t>n</a:t>
            </a:r>
            <a:r>
              <a:rPr lang="en-US" altLang="en-US" dirty="0">
                <a:solidFill>
                  <a:srgbClr val="FFFF00"/>
                </a:solidFill>
              </a:rPr>
              <a:t> = 28 Hotels in Lagos, Nigeria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</a:rPr>
              <a:t> Response: Annual Energy Consumption  (1000s Megawatt hours)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</a:rPr>
              <a:t> Predictors (</a:t>
            </a:r>
            <a:r>
              <a:rPr lang="en-US" altLang="en-US" i="1" dirty="0">
                <a:solidFill>
                  <a:srgbClr val="FFFF00"/>
                </a:solidFill>
              </a:rPr>
              <a:t>p</a:t>
            </a:r>
            <a:r>
              <a:rPr lang="en-US" altLang="en-US" dirty="0">
                <a:solidFill>
                  <a:srgbClr val="FFFF00"/>
                </a:solidFill>
              </a:rPr>
              <a:t>=5 explanatory variables) 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</a:rPr>
              <a:t> Hotel Rating Stars (</a:t>
            </a:r>
            <a:r>
              <a:rPr lang="en-US" altLang="en-US" i="1" dirty="0">
                <a:solidFill>
                  <a:srgbClr val="FFFF00"/>
                </a:solidFill>
              </a:rPr>
              <a:t>X</a:t>
            </a:r>
            <a:r>
              <a:rPr lang="en-US" altLang="en-US" baseline="-25000" dirty="0">
                <a:solidFill>
                  <a:srgbClr val="FFFF00"/>
                </a:solidFill>
              </a:rPr>
              <a:t>1</a:t>
            </a:r>
            <a:r>
              <a:rPr lang="en-US" altLang="en-US" dirty="0">
                <a:solidFill>
                  <a:srgbClr val="FFFF00"/>
                </a:solidFill>
              </a:rPr>
              <a:t> -- 2,3,4,5)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</a:rPr>
              <a:t> Floor Area (</a:t>
            </a:r>
            <a:r>
              <a:rPr lang="en-US" altLang="en-US" i="1" dirty="0">
                <a:solidFill>
                  <a:srgbClr val="FFFF00"/>
                </a:solidFill>
              </a:rPr>
              <a:t>X</a:t>
            </a:r>
            <a:r>
              <a:rPr lang="en-US" altLang="en-US" baseline="-25000" dirty="0">
                <a:solidFill>
                  <a:srgbClr val="FFFF00"/>
                </a:solidFill>
              </a:rPr>
              <a:t>2</a:t>
            </a:r>
            <a:r>
              <a:rPr lang="en-US" altLang="en-US" dirty="0">
                <a:solidFill>
                  <a:srgbClr val="FFFF00"/>
                </a:solidFill>
              </a:rPr>
              <a:t>, in 1000s of square meters)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</a:rPr>
              <a:t> Age (</a:t>
            </a:r>
            <a:r>
              <a:rPr lang="en-US" altLang="en-US" i="1" dirty="0">
                <a:solidFill>
                  <a:srgbClr val="FFFF00"/>
                </a:solidFill>
              </a:rPr>
              <a:t>X</a:t>
            </a:r>
            <a:r>
              <a:rPr lang="en-US" altLang="en-US" baseline="-25000" dirty="0">
                <a:solidFill>
                  <a:srgbClr val="FFFF00"/>
                </a:solidFill>
              </a:rPr>
              <a:t>3</a:t>
            </a:r>
            <a:r>
              <a:rPr lang="en-US" altLang="en-US" dirty="0">
                <a:solidFill>
                  <a:srgbClr val="FFFF00"/>
                </a:solidFill>
              </a:rPr>
              <a:t>, in Years)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</a:rPr>
              <a:t> Equivalent Guest Rooms (</a:t>
            </a:r>
            <a:r>
              <a:rPr lang="en-US" altLang="en-US" i="1" dirty="0">
                <a:solidFill>
                  <a:srgbClr val="FFFF00"/>
                </a:solidFill>
              </a:rPr>
              <a:t>X</a:t>
            </a:r>
            <a:r>
              <a:rPr lang="en-US" altLang="en-US" baseline="-25000" dirty="0">
                <a:solidFill>
                  <a:srgbClr val="FFFF00"/>
                </a:solidFill>
              </a:rPr>
              <a:t>4</a:t>
            </a:r>
            <a:r>
              <a:rPr lang="en-US" altLang="en-US" dirty="0">
                <a:solidFill>
                  <a:srgbClr val="FFFF00"/>
                </a:solidFill>
              </a:rPr>
              <a:t> = #Rooms × Occupancy Rate)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</a:rPr>
              <a:t> Employees (</a:t>
            </a:r>
            <a:r>
              <a:rPr lang="en-US" altLang="en-US" i="1" dirty="0">
                <a:solidFill>
                  <a:srgbClr val="FFFF00"/>
                </a:solidFill>
              </a:rPr>
              <a:t>X</a:t>
            </a:r>
            <a:r>
              <a:rPr lang="en-US" altLang="en-US" baseline="-25000" dirty="0">
                <a:solidFill>
                  <a:srgbClr val="FFFF00"/>
                </a:solidFill>
              </a:rPr>
              <a:t>5</a:t>
            </a:r>
            <a:r>
              <a:rPr lang="en-US" altLang="en-US" dirty="0">
                <a:solidFill>
                  <a:srgbClr val="FFFF00"/>
                </a:solidFill>
              </a:rPr>
              <a:t>, in 100s)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53E1B970-76E3-48D8-A5C2-F14275260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019800"/>
            <a:ext cx="7772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dirty="0">
                <a:solidFill>
                  <a:srgbClr val="FFFF00"/>
                </a:solidFill>
              </a:rPr>
              <a:t>Source: P.O. </a:t>
            </a:r>
            <a:r>
              <a:rPr lang="en-US" altLang="en-US" sz="1000" dirty="0" err="1">
                <a:solidFill>
                  <a:srgbClr val="FFFF00"/>
                </a:solidFill>
              </a:rPr>
              <a:t>Oluseyi</a:t>
            </a:r>
            <a:r>
              <a:rPr lang="en-US" altLang="en-US" sz="1000" dirty="0">
                <a:solidFill>
                  <a:srgbClr val="FFFF00"/>
                </a:solidFill>
              </a:rPr>
              <a:t>, et al (2016). “ Assessment of Energy Consumption and Carbon Footprint from the Hotel Sector Within Lagos, Nigeria,” </a:t>
            </a:r>
            <a:r>
              <a:rPr lang="en-US" altLang="en-US" sz="1000" i="1" dirty="0">
                <a:solidFill>
                  <a:srgbClr val="FFFF00"/>
                </a:solidFill>
              </a:rPr>
              <a:t>Energy and Buildings</a:t>
            </a:r>
            <a:r>
              <a:rPr lang="en-US" altLang="en-US" sz="1000" dirty="0">
                <a:solidFill>
                  <a:srgbClr val="FFFF00"/>
                </a:solidFill>
              </a:rPr>
              <a:t>, Vol. 116, pp. 106-113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F7E2BC4-D7E9-4C6A-A2B3-889D32A31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609600"/>
          </a:xfrm>
        </p:spPr>
        <p:txBody>
          <a:bodyPr/>
          <a:lstStyle/>
          <a:p>
            <a:r>
              <a:rPr lang="en-US" altLang="en-US" sz="3600" dirty="0"/>
              <a:t>Least Squares Estimation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5005CEA8-9993-4C28-B73D-6BCE61C0B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70025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>
                <a:solidFill>
                  <a:srgbClr val="FFFF00"/>
                </a:solidFill>
              </a:rPr>
              <a:t>Population Model for mean response:</a:t>
            </a:r>
            <a:r>
              <a:rPr lang="en-US" altLang="en-US" dirty="0"/>
              <a:t>  </a:t>
            </a:r>
          </a:p>
        </p:txBody>
      </p:sp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8035F012-1EDE-4273-B08A-A65A11E326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029548"/>
              </p:ext>
            </p:extLst>
          </p:nvPr>
        </p:nvGraphicFramePr>
        <p:xfrm>
          <a:off x="1524000" y="2271713"/>
          <a:ext cx="4602162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66600" imgH="253800" progId="Equation.DSMT4">
                  <p:embed/>
                </p:oleObj>
              </mc:Choice>
              <mc:Fallback>
                <p:oleObj name="Equation" r:id="rId2" imgW="18666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71713"/>
                        <a:ext cx="4602162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>
            <a:extLst>
              <a:ext uri="{FF2B5EF4-FFF2-40B4-BE49-F238E27FC236}">
                <a16:creationId xmlns:a16="http://schemas.microsoft.com/office/drawing/2014/main" id="{390C7BBE-E035-4472-BFE0-D85C3A620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316865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>
                <a:solidFill>
                  <a:srgbClr val="FFFF00"/>
                </a:solidFill>
              </a:rPr>
              <a:t>Least Squares Fitted (predicted) equation, minimizing </a:t>
            </a:r>
            <a:r>
              <a:rPr lang="en-US" altLang="en-US" i="1" dirty="0">
                <a:solidFill>
                  <a:srgbClr val="FFFF00"/>
                </a:solidFill>
              </a:rPr>
              <a:t>SSE</a:t>
            </a:r>
            <a:r>
              <a:rPr lang="en-US" altLang="en-US" dirty="0">
                <a:solidFill>
                  <a:srgbClr val="FFFF00"/>
                </a:solidFill>
              </a:rPr>
              <a:t>:</a:t>
            </a:r>
          </a:p>
        </p:txBody>
      </p:sp>
      <p:graphicFrame>
        <p:nvGraphicFramePr>
          <p:cNvPr id="5126" name="Object 6">
            <a:extLst>
              <a:ext uri="{FF2B5EF4-FFF2-40B4-BE49-F238E27FC236}">
                <a16:creationId xmlns:a16="http://schemas.microsoft.com/office/drawing/2014/main" id="{0515D945-06F0-4DC8-A319-ED361EBBCD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414748"/>
              </p:ext>
            </p:extLst>
          </p:nvPr>
        </p:nvGraphicFramePr>
        <p:xfrm>
          <a:off x="245269" y="3952875"/>
          <a:ext cx="8653462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49280" imgH="457200" progId="Equation.DSMT4">
                  <p:embed/>
                </p:oleObj>
              </mc:Choice>
              <mc:Fallback>
                <p:oleObj name="Equation" r:id="rId4" imgW="3149280" imgH="457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69" y="3952875"/>
                        <a:ext cx="8653462" cy="132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 Box 7">
            <a:extLst>
              <a:ext uri="{FF2B5EF4-FFF2-40B4-BE49-F238E27FC236}">
                <a16:creationId xmlns:a16="http://schemas.microsoft.com/office/drawing/2014/main" id="{0ACD0A89-E33C-4A1A-8E36-BC8A0B708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603875"/>
            <a:ext cx="7391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>
                <a:solidFill>
                  <a:srgbClr val="FFFF00"/>
                </a:solidFill>
              </a:rPr>
              <a:t>Statistical software packages/spreadsheets can compute least squares estimates and their standard errors</a:t>
            </a:r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1F29006-7664-489D-9A91-DBC9B76C02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3600"/>
              <a:t>Testing for the Overall Model - </a:t>
            </a:r>
            <a:r>
              <a:rPr lang="en-US" altLang="en-US" sz="3600" i="1"/>
              <a:t>F</a:t>
            </a:r>
            <a:r>
              <a:rPr lang="en-US" altLang="en-US" sz="3600"/>
              <a:t>-test</a:t>
            </a:r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BD63D12-94D2-416B-9BE6-7FD9A7FC3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915400" cy="2362200"/>
          </a:xfrm>
        </p:spPr>
        <p:txBody>
          <a:bodyPr/>
          <a:lstStyle/>
          <a:p>
            <a:r>
              <a:rPr lang="en-US" altLang="en-US" dirty="0"/>
              <a:t>Tests whether </a:t>
            </a:r>
            <a:r>
              <a:rPr lang="en-US" altLang="en-US" b="1" dirty="0"/>
              <a:t>any</a:t>
            </a:r>
            <a:r>
              <a:rPr lang="en-US" altLang="en-US" dirty="0"/>
              <a:t> of the explanatory variables are associated with the response</a:t>
            </a:r>
          </a:p>
          <a:p>
            <a:r>
              <a:rPr lang="en-US" altLang="en-US" i="1" dirty="0"/>
              <a:t>H</a:t>
            </a:r>
            <a:r>
              <a:rPr lang="en-US" altLang="en-US" baseline="-25000" dirty="0"/>
              <a:t>0</a:t>
            </a:r>
            <a:r>
              <a:rPr lang="en-US" altLang="en-US" dirty="0"/>
              <a:t>: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1</a:t>
            </a:r>
            <a:r>
              <a:rPr lang="en-US" altLang="en-US" dirty="0"/>
              <a:t>=</a:t>
            </a:r>
            <a:r>
              <a:rPr lang="en-US" altLang="en-US" dirty="0">
                <a:sym typeface="Symbol" panose="05050102010706020507" pitchFamily="18" charset="2"/>
              </a:rPr>
              <a:t>=</a:t>
            </a:r>
            <a:r>
              <a:rPr lang="en-US" altLang="en-US" i="1" dirty="0">
                <a:latin typeface="Symbol" panose="05050102010706020507" pitchFamily="18" charset="2"/>
                <a:sym typeface="Symbol" panose="05050102010706020507" pitchFamily="18" charset="2"/>
              </a:rPr>
              <a:t>b</a:t>
            </a:r>
            <a:r>
              <a:rPr lang="en-US" altLang="en-US" i="1" baseline="-25000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=0  (None of the </a:t>
            </a:r>
            <a:r>
              <a:rPr lang="en-US" altLang="en-US" i="1" dirty="0" err="1">
                <a:sym typeface="Symbol" panose="05050102010706020507" pitchFamily="18" charset="2"/>
              </a:rPr>
              <a:t>X</a:t>
            </a:r>
            <a:r>
              <a:rPr lang="en-US" altLang="en-US" baseline="30000" dirty="0" err="1">
                <a:sym typeface="Symbol" panose="05050102010706020507" pitchFamily="18" charset="2"/>
              </a:rPr>
              <a:t>s</a:t>
            </a:r>
            <a:r>
              <a:rPr lang="en-US" altLang="en-US" dirty="0">
                <a:sym typeface="Symbol" panose="05050102010706020507" pitchFamily="18" charset="2"/>
              </a:rPr>
              <a:t> associated with </a:t>
            </a:r>
            <a:r>
              <a:rPr lang="en-US" altLang="en-US" i="1" dirty="0">
                <a:sym typeface="Symbol" panose="05050102010706020507" pitchFamily="18" charset="2"/>
              </a:rPr>
              <a:t>Y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</a:p>
          <a:p>
            <a:r>
              <a:rPr lang="en-US" altLang="en-US" i="1" dirty="0">
                <a:sym typeface="Symbol" panose="05050102010706020507" pitchFamily="18" charset="2"/>
              </a:rPr>
              <a:t>H</a:t>
            </a:r>
            <a:r>
              <a:rPr lang="en-US" altLang="en-US" baseline="-25000" dirty="0">
                <a:sym typeface="Symbol" panose="05050102010706020507" pitchFamily="18" charset="2"/>
              </a:rPr>
              <a:t>A</a:t>
            </a:r>
            <a:r>
              <a:rPr lang="en-US" altLang="en-US" dirty="0">
                <a:sym typeface="Symbol" panose="05050102010706020507" pitchFamily="18" charset="2"/>
              </a:rPr>
              <a:t>: Not all </a:t>
            </a:r>
            <a:r>
              <a:rPr lang="en-US" altLang="en-US" i="1" dirty="0" err="1">
                <a:latin typeface="Symbol" panose="05050102010706020507" pitchFamily="18" charset="2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dirty="0">
                <a:sym typeface="Symbol" panose="05050102010706020507" pitchFamily="18" charset="2"/>
              </a:rPr>
              <a:t> = 0</a:t>
            </a:r>
            <a:endParaRPr lang="en-US" altLang="en-US" dirty="0"/>
          </a:p>
        </p:txBody>
      </p:sp>
      <p:graphicFrame>
        <p:nvGraphicFramePr>
          <p:cNvPr id="7172" name="Object 4">
            <a:extLst>
              <a:ext uri="{FF2B5EF4-FFF2-40B4-BE49-F238E27FC236}">
                <a16:creationId xmlns:a16="http://schemas.microsoft.com/office/drawing/2014/main" id="{9EAC3376-1BFC-4870-99B7-E87FDC713D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408254"/>
              </p:ext>
            </p:extLst>
          </p:nvPr>
        </p:nvGraphicFramePr>
        <p:xfrm>
          <a:off x="609600" y="3657600"/>
          <a:ext cx="8082263" cy="205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57320" imgH="761760" progId="Equation.DSMT4">
                  <p:embed/>
                </p:oleObj>
              </mc:Choice>
              <mc:Fallback>
                <p:oleObj name="Equation" r:id="rId2" imgW="2857320" imgH="7617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657600"/>
                        <a:ext cx="8082263" cy="205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6524F57-4D67-4291-90AC-3B79BFF5E0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34424" cy="817485"/>
          </a:xfrm>
        </p:spPr>
        <p:txBody>
          <a:bodyPr/>
          <a:lstStyle/>
          <a:p>
            <a:r>
              <a:rPr lang="en-US" altLang="en-US" sz="3200" dirty="0"/>
              <a:t>Example – Energy Consumption of Hotels in Lagos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D60EB95A-C5DA-44C7-A2B1-408DD5E50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00200"/>
            <a:ext cx="8153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i="1" dirty="0">
                <a:solidFill>
                  <a:srgbClr val="FFFF00"/>
                </a:solidFill>
              </a:rPr>
              <a:t>  n</a:t>
            </a:r>
            <a:r>
              <a:rPr lang="en-US" altLang="en-US" dirty="0">
                <a:solidFill>
                  <a:srgbClr val="FFFF00"/>
                </a:solidFill>
              </a:rPr>
              <a:t>=28       </a:t>
            </a:r>
            <a:r>
              <a:rPr lang="en-US" altLang="en-US" i="1" dirty="0">
                <a:solidFill>
                  <a:srgbClr val="FFFF00"/>
                </a:solidFill>
              </a:rPr>
              <a:t>p</a:t>
            </a:r>
            <a:r>
              <a:rPr lang="en-US" altLang="en-US" dirty="0">
                <a:solidFill>
                  <a:srgbClr val="FFFF00"/>
                </a:solidFill>
              </a:rPr>
              <a:t>=5      </a:t>
            </a:r>
            <a:r>
              <a:rPr lang="en-US" altLang="en-US" i="1" dirty="0">
                <a:solidFill>
                  <a:srgbClr val="FFFF00"/>
                </a:solidFill>
              </a:rPr>
              <a:t>R</a:t>
            </a:r>
            <a:r>
              <a:rPr lang="en-US" altLang="en-US" baseline="30000" dirty="0">
                <a:solidFill>
                  <a:srgbClr val="FFFF00"/>
                </a:solidFill>
              </a:rPr>
              <a:t>2</a:t>
            </a:r>
            <a:r>
              <a:rPr lang="en-US" altLang="en-US" dirty="0">
                <a:solidFill>
                  <a:srgbClr val="FFFF00"/>
                </a:solidFill>
              </a:rPr>
              <a:t>=0.7382  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i="1" dirty="0">
                <a:solidFill>
                  <a:srgbClr val="FFFF00"/>
                </a:solidFill>
              </a:rPr>
              <a:t>  H</a:t>
            </a:r>
            <a:r>
              <a:rPr lang="en-US" altLang="en-US" baseline="-25000" dirty="0">
                <a:solidFill>
                  <a:srgbClr val="FFFF00"/>
                </a:solidFill>
              </a:rPr>
              <a:t>0</a:t>
            </a:r>
            <a:r>
              <a:rPr lang="en-US" altLang="en-US" dirty="0">
                <a:solidFill>
                  <a:srgbClr val="FFFF00"/>
                </a:solidFill>
              </a:rPr>
              <a:t>: </a:t>
            </a:r>
            <a:r>
              <a:rPr lang="en-US" altLang="en-US" i="1" dirty="0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FF00"/>
                </a:solidFill>
              </a:rPr>
              <a:t>1</a:t>
            </a:r>
            <a:r>
              <a:rPr lang="en-US" altLang="en-US" dirty="0">
                <a:solidFill>
                  <a:srgbClr val="FFFF00"/>
                </a:solidFill>
              </a:rPr>
              <a:t>=</a:t>
            </a:r>
            <a:r>
              <a:rPr lang="en-US" altLang="en-US" dirty="0">
                <a:solidFill>
                  <a:srgbClr val="FFFF00"/>
                </a:solidFill>
                <a:sym typeface="Symbol" panose="05050102010706020507" pitchFamily="18" charset="2"/>
              </a:rPr>
              <a:t>=</a:t>
            </a:r>
            <a:r>
              <a:rPr lang="en-US" altLang="en-US" i="1" dirty="0">
                <a:solidFill>
                  <a:srgbClr val="FFFF00"/>
                </a:solidFill>
                <a:latin typeface="Symbol" panose="05050102010706020507" pitchFamily="18" charset="2"/>
                <a:sym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FF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5</a:t>
            </a:r>
            <a:r>
              <a:rPr lang="en-US" altLang="en-US" dirty="0">
                <a:solidFill>
                  <a:srgbClr val="FFFF00"/>
                </a:solidFill>
                <a:sym typeface="Symbol" panose="05050102010706020507" pitchFamily="18" charset="2"/>
              </a:rPr>
              <a:t>=0          </a:t>
            </a:r>
            <a:r>
              <a:rPr lang="en-US" altLang="en-US" i="1" dirty="0">
                <a:solidFill>
                  <a:srgbClr val="FFFF00"/>
                </a:solidFill>
                <a:sym typeface="Symbol" panose="05050102010706020507" pitchFamily="18" charset="2"/>
              </a:rPr>
              <a:t>H</a:t>
            </a:r>
            <a:r>
              <a:rPr lang="en-US" altLang="en-US" baseline="-25000" dirty="0">
                <a:solidFill>
                  <a:srgbClr val="FFFF00"/>
                </a:solidFill>
                <a:sym typeface="Symbol" panose="05050102010706020507" pitchFamily="18" charset="2"/>
              </a:rPr>
              <a:t>A</a:t>
            </a:r>
            <a:r>
              <a:rPr lang="en-US" altLang="en-US" dirty="0">
                <a:solidFill>
                  <a:srgbClr val="FFFF00"/>
                </a:solidFill>
                <a:sym typeface="Symbol" panose="05050102010706020507" pitchFamily="18" charset="2"/>
              </a:rPr>
              <a:t>: Not all </a:t>
            </a:r>
            <a:r>
              <a:rPr lang="en-US" altLang="en-US" i="1" dirty="0" err="1">
                <a:solidFill>
                  <a:srgbClr val="FFFF00"/>
                </a:solidFill>
                <a:latin typeface="Symbol" panose="05050102010706020507" pitchFamily="18" charset="2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solidFill>
                  <a:srgbClr val="FFFF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dirty="0">
                <a:solidFill>
                  <a:srgbClr val="FFFF00"/>
                </a:solidFill>
                <a:sym typeface="Symbol" panose="05050102010706020507" pitchFamily="18" charset="2"/>
              </a:rPr>
              <a:t> = 0</a:t>
            </a:r>
          </a:p>
        </p:txBody>
      </p:sp>
      <p:graphicFrame>
        <p:nvGraphicFramePr>
          <p:cNvPr id="8196" name="Object 4">
            <a:extLst>
              <a:ext uri="{FF2B5EF4-FFF2-40B4-BE49-F238E27FC236}">
                <a16:creationId xmlns:a16="http://schemas.microsoft.com/office/drawing/2014/main" id="{8E02AEB8-6184-4551-BCD0-5EDCAA1093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5492862"/>
              </p:ext>
            </p:extLst>
          </p:nvPr>
        </p:nvGraphicFramePr>
        <p:xfrm>
          <a:off x="565150" y="3497263"/>
          <a:ext cx="8212138" cy="277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39800" imgH="1130040" progId="Equation.DSMT4">
                  <p:embed/>
                </p:oleObj>
              </mc:Choice>
              <mc:Fallback>
                <p:oleObj name="Equation" r:id="rId2" imgW="2539800" imgH="1130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3497263"/>
                        <a:ext cx="8212138" cy="277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577F454-C87E-442D-8C47-ED41DD14DD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685800"/>
          </a:xfrm>
        </p:spPr>
        <p:txBody>
          <a:bodyPr/>
          <a:lstStyle/>
          <a:p>
            <a:r>
              <a:rPr lang="en-US" altLang="en-US" sz="3600"/>
              <a:t>Testing Individual Partial Coefficients - </a:t>
            </a:r>
            <a:r>
              <a:rPr lang="en-US" altLang="en-US" sz="3600" i="1"/>
              <a:t>t</a:t>
            </a:r>
            <a:r>
              <a:rPr lang="en-US" altLang="en-US" sz="3600"/>
              <a:t>-tests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F31DAEF-31D9-42FD-97F5-B5FCC28910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2667000"/>
          </a:xfrm>
        </p:spPr>
        <p:txBody>
          <a:bodyPr/>
          <a:lstStyle/>
          <a:p>
            <a:r>
              <a:rPr lang="en-US" altLang="en-US" sz="2800" dirty="0"/>
              <a:t>Wish to determine whether the response is associated with a single explanatory variable, after controlling for the others</a:t>
            </a:r>
            <a:r>
              <a:rPr lang="en-US" altLang="en-US" dirty="0"/>
              <a:t> </a:t>
            </a:r>
          </a:p>
          <a:p>
            <a:pPr marL="0" indent="0">
              <a:buNone/>
            </a:pPr>
            <a:endParaRPr lang="en-US" altLang="en-US" dirty="0"/>
          </a:p>
          <a:p>
            <a:r>
              <a:rPr lang="en-US" altLang="en-US" sz="2800" i="1" dirty="0"/>
              <a:t>H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: </a:t>
            </a:r>
            <a:r>
              <a:rPr lang="en-US" altLang="en-US" sz="2800" i="1" dirty="0" err="1">
                <a:latin typeface="Symbol" panose="05050102010706020507" pitchFamily="18" charset="2"/>
              </a:rPr>
              <a:t>b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800" baseline="-25000" dirty="0"/>
              <a:t> </a:t>
            </a:r>
            <a:r>
              <a:rPr lang="en-US" altLang="en-US" sz="2800" dirty="0"/>
              <a:t>= 0            </a:t>
            </a:r>
            <a:r>
              <a:rPr lang="en-US" altLang="en-US" sz="2800" i="1" dirty="0"/>
              <a:t>H</a:t>
            </a:r>
            <a:r>
              <a:rPr lang="en-US" altLang="en-US" sz="2800" baseline="-25000" dirty="0"/>
              <a:t>A</a:t>
            </a:r>
            <a:r>
              <a:rPr lang="en-US" altLang="en-US" sz="2800" dirty="0"/>
              <a:t>: </a:t>
            </a:r>
            <a:r>
              <a:rPr lang="en-US" altLang="en-US" sz="2800" i="1" dirty="0" err="1">
                <a:latin typeface="Symbol" panose="05050102010706020507" pitchFamily="18" charset="2"/>
              </a:rPr>
              <a:t>b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800" baseline="-25000" dirty="0"/>
              <a:t> </a:t>
            </a:r>
            <a:r>
              <a:rPr lang="en-US" altLang="en-US" sz="2800" dirty="0">
                <a:sym typeface="Symbol" panose="05050102010706020507" pitchFamily="18" charset="2"/>
              </a:rPr>
              <a:t> </a:t>
            </a:r>
            <a:r>
              <a:rPr lang="en-US" altLang="en-US" sz="2800" dirty="0"/>
              <a:t>0   (2-sided alternative)</a:t>
            </a:r>
          </a:p>
        </p:txBody>
      </p:sp>
      <p:graphicFrame>
        <p:nvGraphicFramePr>
          <p:cNvPr id="9220" name="Object 4">
            <a:extLst>
              <a:ext uri="{FF2B5EF4-FFF2-40B4-BE49-F238E27FC236}">
                <a16:creationId xmlns:a16="http://schemas.microsoft.com/office/drawing/2014/main" id="{D62B8B9F-BAA2-479E-963E-8F1A10B2B5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370246"/>
              </p:ext>
            </p:extLst>
          </p:nvPr>
        </p:nvGraphicFramePr>
        <p:xfrm>
          <a:off x="2763838" y="4267200"/>
          <a:ext cx="3395662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06360" imgH="965160" progId="Equation.DSMT4">
                  <p:embed/>
                </p:oleObj>
              </mc:Choice>
              <mc:Fallback>
                <p:oleObj name="Equation" r:id="rId2" imgW="1206360" imgH="9651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3838" y="4267200"/>
                        <a:ext cx="3395662" cy="223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7319867-115D-4F05-8426-18CBFB282F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763000" cy="822325"/>
          </a:xfrm>
        </p:spPr>
        <p:txBody>
          <a:bodyPr/>
          <a:lstStyle/>
          <a:p>
            <a:r>
              <a:rPr lang="en-US" altLang="en-US" sz="3200" dirty="0"/>
              <a:t>Example – Energy Consumption of Hotels in Lagos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26B548-F65C-4B7A-B330-9E63835E57C8}"/>
              </a:ext>
            </a:extLst>
          </p:cNvPr>
          <p:cNvSpPr txBox="1"/>
          <p:nvPr/>
        </p:nvSpPr>
        <p:spPr>
          <a:xfrm>
            <a:off x="304800" y="1371600"/>
            <a:ext cx="8610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Coefficients:</a:t>
            </a:r>
          </a:p>
          <a:p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   Estimate Std. Error t value </a:t>
            </a:r>
            <a:r>
              <a:rPr lang="en-US" sz="20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Pr</a:t>
            </a:r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(&gt;|t|)  </a:t>
            </a:r>
          </a:p>
          <a:p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(Intercept) -3.09648    2.81547  -1.100   0.2833  </a:t>
            </a:r>
          </a:p>
          <a:p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stars        1.45974    0.96562   1.512   0.1448  </a:t>
            </a:r>
          </a:p>
          <a:p>
            <a:r>
              <a:rPr lang="en-US" sz="20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0.14777    0.06011   2.458   0.0223 *</a:t>
            </a:r>
          </a:p>
          <a:p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age          0.02115    0.03932   0.538   0.5961  </a:t>
            </a:r>
          </a:p>
          <a:p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equiv.gr    -0.02885    0.01573  -1.834   0.0802 .</a:t>
            </a:r>
          </a:p>
          <a:p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employees    1.23698    0.47758   2.590   0.0167 *</a:t>
            </a:r>
          </a:p>
          <a:p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---</a:t>
            </a:r>
          </a:p>
          <a:p>
            <a:r>
              <a:rPr lang="en-US" sz="20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Signif</a:t>
            </a:r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. codes:  0 ‘***’ 0.001 ‘**’ 0.01 ‘*’ 0.05 ‘.’ 0.1 ‘ ’ 1</a:t>
            </a:r>
          </a:p>
          <a:p>
            <a:endParaRPr lang="en-US" sz="20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Residual standard error: 3.629 on 22 degrees of freedom</a:t>
            </a:r>
          </a:p>
          <a:p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Multiple R-squared:  0.7382,    Adjusted R-squared:  0.6786 </a:t>
            </a:r>
          </a:p>
          <a:p>
            <a:r>
              <a:rPr lang="en-US" sz="20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F-statistic:  12.4 on 5 and 22 DF,  p-value: 8.474e-06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7CF5723-8C43-4347-963A-98665A0F70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685800"/>
          </a:xfrm>
        </p:spPr>
        <p:txBody>
          <a:bodyPr/>
          <a:lstStyle/>
          <a:p>
            <a:r>
              <a:rPr lang="en-US" altLang="en-US"/>
              <a:t>Comparing Regression Models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1F1A726-7D10-417F-B6A5-3F98C89227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8763000" cy="5562600"/>
          </a:xfrm>
        </p:spPr>
        <p:txBody>
          <a:bodyPr/>
          <a:lstStyle/>
          <a:p>
            <a:r>
              <a:rPr lang="en-US" altLang="en-US" sz="2800" dirty="0"/>
              <a:t>Conflicting Goals: Explaining variation in </a:t>
            </a:r>
            <a:r>
              <a:rPr lang="en-US" altLang="en-US" sz="2800" i="1" dirty="0"/>
              <a:t>Y</a:t>
            </a:r>
            <a:r>
              <a:rPr lang="en-US" altLang="en-US" sz="2800" dirty="0"/>
              <a:t> while keeping model as simple as possible (parsimony)</a:t>
            </a:r>
          </a:p>
          <a:p>
            <a:r>
              <a:rPr lang="en-US" altLang="en-US" sz="2800" dirty="0"/>
              <a:t>We can test whether a subset of </a:t>
            </a:r>
            <a:r>
              <a:rPr lang="en-US" altLang="en-US" sz="2800" i="1" dirty="0"/>
              <a:t>q</a:t>
            </a:r>
            <a:r>
              <a:rPr lang="en-US" altLang="en-US" sz="2800" dirty="0"/>
              <a:t> predictors (including possibly cross-product terms) can be dropped from a model that contains the remaining </a:t>
            </a:r>
            <a:r>
              <a:rPr lang="en-US" altLang="en-US" sz="2800" i="1" dirty="0"/>
              <a:t>p-q </a:t>
            </a:r>
            <a:r>
              <a:rPr lang="en-US" altLang="en-US" sz="2800" dirty="0"/>
              <a:t>predictors. </a:t>
            </a:r>
          </a:p>
          <a:p>
            <a:pPr marL="0" indent="0">
              <a:buNone/>
            </a:pPr>
            <a:r>
              <a:rPr lang="en-US" altLang="en-US" sz="2800" i="1" dirty="0"/>
              <a:t>            H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: </a:t>
            </a: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i="1" baseline="-25000" dirty="0"/>
              <a:t>p</a:t>
            </a:r>
            <a:r>
              <a:rPr lang="en-US" altLang="en-US" sz="2800" i="1" baseline="-25000" dirty="0">
                <a:latin typeface="Symbol" panose="05050102010706020507" pitchFamily="18" charset="2"/>
              </a:rPr>
              <a:t>-</a:t>
            </a:r>
            <a:r>
              <a:rPr lang="en-US" altLang="en-US" sz="2800" i="1" baseline="-25000" dirty="0"/>
              <a:t>q</a:t>
            </a:r>
            <a:r>
              <a:rPr lang="en-US" altLang="en-US" sz="2800" baseline="-25000" dirty="0"/>
              <a:t>+1</a:t>
            </a:r>
            <a:r>
              <a:rPr lang="en-US" altLang="en-US" sz="2800" dirty="0"/>
              <a:t>=…=</a:t>
            </a: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800" dirty="0"/>
              <a:t> =0 </a:t>
            </a:r>
          </a:p>
          <a:p>
            <a:pPr lvl="1"/>
            <a:r>
              <a:rPr lang="en-US" altLang="en-US" dirty="0"/>
              <a:t>Complete Model: Contains all </a:t>
            </a:r>
            <a:r>
              <a:rPr lang="en-US" altLang="en-US" i="1" dirty="0"/>
              <a:t> </a:t>
            </a:r>
            <a:r>
              <a:rPr lang="en-US" altLang="en-US" dirty="0"/>
              <a:t>predictors</a:t>
            </a:r>
          </a:p>
          <a:p>
            <a:pPr lvl="1"/>
            <a:r>
              <a:rPr lang="en-US" altLang="en-US" dirty="0"/>
              <a:t>Reduced Model: Eliminates the predictors from </a:t>
            </a:r>
            <a:r>
              <a:rPr lang="en-US" altLang="en-US" i="1" dirty="0"/>
              <a:t>H</a:t>
            </a:r>
            <a:r>
              <a:rPr lang="en-US" altLang="en-US" baseline="-25000" dirty="0"/>
              <a:t>0</a:t>
            </a:r>
          </a:p>
          <a:p>
            <a:pPr lvl="1"/>
            <a:r>
              <a:rPr lang="en-US" altLang="en-US" dirty="0"/>
              <a:t>Fit both models, obtaining sums of squares for each (or </a:t>
            </a:r>
            <a:r>
              <a:rPr lang="en-US" altLang="en-US" i="1" dirty="0"/>
              <a:t>R</a:t>
            </a:r>
            <a:r>
              <a:rPr lang="en-US" altLang="en-US" baseline="30000" dirty="0"/>
              <a:t>2</a:t>
            </a:r>
            <a:r>
              <a:rPr lang="en-US" altLang="en-US" dirty="0"/>
              <a:t> from each): </a:t>
            </a:r>
          </a:p>
          <a:p>
            <a:pPr lvl="2"/>
            <a:r>
              <a:rPr lang="en-US" altLang="en-US" dirty="0"/>
              <a:t>Complete: </a:t>
            </a:r>
            <a:r>
              <a:rPr lang="en-US" altLang="en-US" i="1" dirty="0"/>
              <a:t>RSS  </a:t>
            </a:r>
            <a:r>
              <a:rPr lang="en-US" altLang="en-US" dirty="0"/>
              <a:t>(</a:t>
            </a:r>
            <a:r>
              <a:rPr lang="en-US" altLang="en-US" i="1" dirty="0"/>
              <a:t>R</a:t>
            </a:r>
            <a:r>
              <a:rPr lang="en-US" altLang="en-US" i="1" baseline="30000" dirty="0"/>
              <a:t>2</a:t>
            </a:r>
            <a:r>
              <a:rPr lang="en-US" altLang="en-US" dirty="0"/>
              <a:t>)</a:t>
            </a:r>
          </a:p>
          <a:p>
            <a:pPr lvl="2"/>
            <a:r>
              <a:rPr lang="en-US" altLang="en-US" dirty="0"/>
              <a:t>Reduced (</a:t>
            </a:r>
            <a:r>
              <a:rPr lang="en-US" altLang="en-US" i="1" dirty="0"/>
              <a:t>H</a:t>
            </a:r>
            <a:r>
              <a:rPr lang="en-US" altLang="en-US" baseline="-25000" dirty="0"/>
              <a:t>0</a:t>
            </a:r>
            <a:r>
              <a:rPr lang="en-US" altLang="en-US" dirty="0"/>
              <a:t>): </a:t>
            </a:r>
            <a:r>
              <a:rPr lang="en-US" altLang="en-US" i="1" dirty="0"/>
              <a:t>RSS</a:t>
            </a:r>
            <a:r>
              <a:rPr lang="en-US" altLang="en-US" baseline="-25000" dirty="0"/>
              <a:t>0</a:t>
            </a:r>
            <a:r>
              <a:rPr lang="en-US" altLang="en-US" i="1" baseline="-25000" dirty="0"/>
              <a:t>   </a:t>
            </a:r>
            <a:r>
              <a:rPr lang="en-US" altLang="en-US" dirty="0"/>
              <a:t>(</a:t>
            </a:r>
            <a:r>
              <a:rPr lang="en-US" altLang="en-US" i="1" dirty="0"/>
              <a:t>R</a:t>
            </a:r>
            <a:r>
              <a:rPr lang="en-US" altLang="en-US" baseline="-25000" dirty="0"/>
              <a:t>0</a:t>
            </a:r>
            <a:r>
              <a:rPr lang="en-US" altLang="en-US" baseline="30000" dirty="0"/>
              <a:t>2</a:t>
            </a:r>
            <a:r>
              <a:rPr lang="en-US" altLang="en-US" dirty="0"/>
              <a:t>)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4170C94-E948-469F-8411-019880752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altLang="en-US"/>
              <a:t>Comparing Regression Models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25DE76E-E773-4D4D-996B-FA60964248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2209800"/>
          </a:xfrm>
        </p:spPr>
        <p:txBody>
          <a:bodyPr/>
          <a:lstStyle/>
          <a:p>
            <a:r>
              <a:rPr lang="en-US" altLang="en-US" i="1" dirty="0"/>
              <a:t>H</a:t>
            </a:r>
            <a:r>
              <a:rPr lang="en-US" altLang="en-US" baseline="-25000" dirty="0"/>
              <a:t>0</a:t>
            </a:r>
            <a:r>
              <a:rPr lang="en-US" altLang="en-US" dirty="0"/>
              <a:t>: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i="1" baseline="-25000" dirty="0"/>
              <a:t>p-q</a:t>
            </a:r>
            <a:r>
              <a:rPr lang="en-US" altLang="en-US" baseline="-25000" dirty="0"/>
              <a:t>+1</a:t>
            </a:r>
            <a:r>
              <a:rPr lang="en-US" altLang="en-US" dirty="0"/>
              <a:t>=…=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dirty="0"/>
              <a:t> = 0 (After removing the effects of </a:t>
            </a:r>
            <a:r>
              <a:rPr lang="en-US" altLang="en-US" i="1" dirty="0"/>
              <a:t>X</a:t>
            </a:r>
            <a:r>
              <a:rPr lang="en-US" altLang="en-US" baseline="-25000" dirty="0"/>
              <a:t>1</a:t>
            </a:r>
            <a:r>
              <a:rPr lang="en-US" altLang="en-US" dirty="0"/>
              <a:t>,…,</a:t>
            </a:r>
            <a:r>
              <a:rPr lang="en-US" altLang="en-US" i="1" dirty="0" err="1"/>
              <a:t>X</a:t>
            </a:r>
            <a:r>
              <a:rPr lang="en-US" altLang="en-US" i="1" baseline="-25000" dirty="0" err="1"/>
              <a:t>p</a:t>
            </a:r>
            <a:r>
              <a:rPr lang="en-US" altLang="en-US" baseline="-25000" dirty="0"/>
              <a:t>-</a:t>
            </a:r>
            <a:r>
              <a:rPr lang="en-US" altLang="en-US" i="1" baseline="-25000" dirty="0"/>
              <a:t>q</a:t>
            </a:r>
            <a:r>
              <a:rPr lang="en-US" altLang="en-US" dirty="0"/>
              <a:t>, none of other predictors are associated with </a:t>
            </a:r>
            <a:r>
              <a:rPr lang="en-US" altLang="en-US" i="1" dirty="0"/>
              <a:t>Y</a:t>
            </a:r>
            <a:r>
              <a:rPr lang="en-US" altLang="en-US" dirty="0"/>
              <a:t>)</a:t>
            </a:r>
          </a:p>
          <a:p>
            <a:r>
              <a:rPr lang="en-US" altLang="en-US" i="1" dirty="0"/>
              <a:t>H</a:t>
            </a:r>
            <a:r>
              <a:rPr lang="en-US" altLang="en-US" baseline="-25000" dirty="0"/>
              <a:t>A</a:t>
            </a:r>
            <a:r>
              <a:rPr lang="en-US" altLang="en-US" dirty="0"/>
              <a:t>: </a:t>
            </a:r>
            <a:r>
              <a:rPr lang="en-US" altLang="en-US" i="1" dirty="0"/>
              <a:t>H</a:t>
            </a:r>
            <a:r>
              <a:rPr lang="en-US" altLang="en-US" baseline="-25000" dirty="0"/>
              <a:t>0</a:t>
            </a:r>
            <a:r>
              <a:rPr lang="en-US" altLang="en-US" dirty="0"/>
              <a:t> is false</a:t>
            </a:r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807E1AFF-7882-49B4-9075-5A10143420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0866413"/>
              </p:ext>
            </p:extLst>
          </p:nvPr>
        </p:nvGraphicFramePr>
        <p:xfrm>
          <a:off x="1112838" y="3778250"/>
          <a:ext cx="7096125" cy="188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22560" imgH="787320" progId="Equation.DSMT4">
                  <p:embed/>
                </p:oleObj>
              </mc:Choice>
              <mc:Fallback>
                <p:oleObj name="Equation" r:id="rId2" imgW="3022560" imgH="7873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3778250"/>
                        <a:ext cx="7096125" cy="188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 Box 5">
            <a:extLst>
              <a:ext uri="{FF2B5EF4-FFF2-40B4-BE49-F238E27FC236}">
                <a16:creationId xmlns:a16="http://schemas.microsoft.com/office/drawing/2014/main" id="{4D570568-272C-4F5D-B17B-F8E5CA139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2484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i="1" dirty="0">
                <a:solidFill>
                  <a:srgbClr val="FFFF00"/>
                </a:solidFill>
              </a:rPr>
              <a:t>P</a:t>
            </a:r>
            <a:r>
              <a:rPr lang="en-US" altLang="en-US" dirty="0">
                <a:solidFill>
                  <a:srgbClr val="FFFF00"/>
                </a:solidFill>
              </a:rPr>
              <a:t>-value based on </a:t>
            </a:r>
            <a:r>
              <a:rPr lang="en-US" altLang="en-US" i="1" dirty="0">
                <a:solidFill>
                  <a:srgbClr val="FFFF00"/>
                </a:solidFill>
              </a:rPr>
              <a:t>F</a:t>
            </a:r>
            <a:r>
              <a:rPr lang="en-US" altLang="en-US" dirty="0">
                <a:solidFill>
                  <a:srgbClr val="FFFF00"/>
                </a:solidFill>
              </a:rPr>
              <a:t>-distribution with </a:t>
            </a:r>
            <a:r>
              <a:rPr lang="en-US" altLang="en-US" i="1" dirty="0">
                <a:solidFill>
                  <a:srgbClr val="FFFF00"/>
                </a:solidFill>
              </a:rPr>
              <a:t>q</a:t>
            </a:r>
            <a:r>
              <a:rPr lang="en-US" altLang="en-US" dirty="0">
                <a:solidFill>
                  <a:srgbClr val="FFFF00"/>
                </a:solidFill>
              </a:rPr>
              <a:t> and </a:t>
            </a:r>
            <a:r>
              <a:rPr lang="en-US" altLang="en-US" i="1" dirty="0">
                <a:solidFill>
                  <a:srgbClr val="FFFF00"/>
                </a:solidFill>
              </a:rPr>
              <a:t>n</a:t>
            </a:r>
            <a:r>
              <a:rPr lang="en-US" altLang="en-US" dirty="0">
                <a:solidFill>
                  <a:srgbClr val="FFFF00"/>
                </a:solidFill>
              </a:rPr>
              <a:t>-p-1</a:t>
            </a:r>
            <a:r>
              <a:rPr lang="en-US" altLang="en-US" i="1" dirty="0">
                <a:solidFill>
                  <a:srgbClr val="FFFF00"/>
                </a:solidFill>
              </a:rPr>
              <a:t> </a:t>
            </a:r>
            <a:r>
              <a:rPr lang="en-US" altLang="en-US" dirty="0">
                <a:solidFill>
                  <a:srgbClr val="FFFF00"/>
                </a:solidFill>
              </a:rPr>
              <a:t> </a:t>
            </a:r>
            <a:r>
              <a:rPr lang="en-US" altLang="en-US" dirty="0" err="1">
                <a:solidFill>
                  <a:srgbClr val="FFFF00"/>
                </a:solidFill>
              </a:rPr>
              <a:t>d.f.</a:t>
            </a:r>
            <a:endParaRPr lang="en-US" altLang="en-US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B514F-D6C1-4A65-B1F1-13C53F65F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381000"/>
            <a:ext cx="8763000" cy="609600"/>
          </a:xfrm>
        </p:spPr>
        <p:txBody>
          <a:bodyPr/>
          <a:lstStyle/>
          <a:p>
            <a:r>
              <a:rPr lang="en-US" altLang="en-US" sz="3200" dirty="0"/>
              <a:t>Example – Energy Consumption of Hotels in Lagos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188C54-B849-42B9-AA38-13D2628012A6}"/>
              </a:ext>
            </a:extLst>
          </p:cNvPr>
          <p:cNvSpPr txBox="1"/>
          <p:nvPr/>
        </p:nvSpPr>
        <p:spPr>
          <a:xfrm>
            <a:off x="457200" y="12954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Test whether Electricity Consumption is associated with: stars, age, and/or equivalent guest rooms, after controlling for floor area and employees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EAB2D26-2E6D-41F4-AC3C-013248ECF4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768252"/>
              </p:ext>
            </p:extLst>
          </p:nvPr>
        </p:nvGraphicFramePr>
        <p:xfrm>
          <a:off x="635000" y="3052763"/>
          <a:ext cx="7580313" cy="293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60560" imgH="1803240" progId="Equation.DSMT4">
                  <p:embed/>
                </p:oleObj>
              </mc:Choice>
              <mc:Fallback>
                <p:oleObj name="Equation" r:id="rId2" imgW="4660560" imgH="1803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5000" y="3052763"/>
                        <a:ext cx="7580313" cy="293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4733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43F4E-4E42-4D53-9661-243053E7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sz="3200" dirty="0"/>
              <a:t>R Program/ Partial Output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95CEFA-7DE7-447A-8DA9-F16651AFC03D}"/>
              </a:ext>
            </a:extLst>
          </p:cNvPr>
          <p:cNvSpPr txBox="1"/>
          <p:nvPr/>
        </p:nvSpPr>
        <p:spPr>
          <a:xfrm>
            <a:off x="463062" y="1219200"/>
            <a:ext cx="822373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mod1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(year.EC ~ stars +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age + equiv.gr + employees)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summary(mod1)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(mod1)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mod2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(year.EC ~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employees)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summary(mod2)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(mod2)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(mod2, mod1)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(mod2, mod1)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Analysis of Variance Table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Model 1: year.EC ~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employees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Model 2: year.EC ~ stars +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age + equiv.gr + employees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Res.Df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RSS Df Sum of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Sq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F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Pr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(&gt;F)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1     25 354.75                          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2     22 289.72  3     65.03 1.646 0.2076</a:t>
            </a:r>
          </a:p>
        </p:txBody>
      </p:sp>
    </p:spTree>
    <p:extLst>
      <p:ext uri="{BB962C8B-B14F-4D97-AF65-F5344CB8AC3E}">
        <p14:creationId xmlns:p14="http://schemas.microsoft.com/office/powerpoint/2010/main" val="655254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56CFDBE-1243-4758-9935-34A8DE1D50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685800"/>
          </a:xfrm>
        </p:spPr>
        <p:txBody>
          <a:bodyPr/>
          <a:lstStyle/>
          <a:p>
            <a:r>
              <a:rPr lang="en-US" altLang="en-US" sz="3600"/>
              <a:t>Models with Dummy Variables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361079F-F66A-4D1E-BA59-B27FB1E06E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534400" cy="5334000"/>
          </a:xfrm>
        </p:spPr>
        <p:txBody>
          <a:bodyPr/>
          <a:lstStyle/>
          <a:p>
            <a:r>
              <a:rPr lang="en-US" altLang="en-US" sz="2800" dirty="0"/>
              <a:t>Some models have both numeric and categorical explanatory variables</a:t>
            </a:r>
          </a:p>
          <a:p>
            <a:r>
              <a:rPr lang="en-US" altLang="en-US" sz="2800" dirty="0"/>
              <a:t>If a categorical variable has </a:t>
            </a:r>
            <a:r>
              <a:rPr lang="en-US" altLang="en-US" sz="2800" i="1" dirty="0"/>
              <a:t>m</a:t>
            </a:r>
            <a:r>
              <a:rPr lang="en-US" altLang="en-US" sz="2800" dirty="0"/>
              <a:t> levels, need to create </a:t>
            </a:r>
            <a:r>
              <a:rPr lang="en-US" altLang="en-US" sz="2800" i="1" dirty="0"/>
              <a:t>m</a:t>
            </a:r>
            <a:r>
              <a:rPr lang="en-US" altLang="en-US" sz="2800" dirty="0"/>
              <a:t>-1 dummy variables that take on the values 1 if the level of interest is present, 0 otherwise.</a:t>
            </a:r>
          </a:p>
          <a:p>
            <a:r>
              <a:rPr lang="en-US" altLang="en-US" sz="2800" dirty="0"/>
              <a:t>The baseline level of the categorical variable is the one for which all </a:t>
            </a:r>
            <a:r>
              <a:rPr lang="en-US" altLang="en-US" sz="2800" i="1" dirty="0"/>
              <a:t>m</a:t>
            </a:r>
            <a:r>
              <a:rPr lang="en-US" altLang="en-US" sz="2800" dirty="0"/>
              <a:t>-1 dummy variables are set to 0</a:t>
            </a:r>
          </a:p>
          <a:p>
            <a:r>
              <a:rPr lang="en-US" altLang="en-US" sz="2800" dirty="0"/>
              <a:t>The regression coefficient corresponding to a dummy variable is the difference between the mean for that level and the mean for baseline group, controlling for all numeric predictors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CF2ED6F-D779-47C7-B5FF-B3FA758D9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609600"/>
          </a:xfrm>
        </p:spPr>
        <p:txBody>
          <a:bodyPr/>
          <a:lstStyle/>
          <a:p>
            <a:r>
              <a:rPr lang="en-US" altLang="en-US" sz="3600"/>
              <a:t>Example - Deep Cervical Infections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D43FBC9-76C7-43B9-AD00-23F21EB643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410200"/>
          </a:xfrm>
        </p:spPr>
        <p:txBody>
          <a:bodyPr/>
          <a:lstStyle/>
          <a:p>
            <a:r>
              <a:rPr lang="en-US" altLang="en-US" sz="2400"/>
              <a:t>Subjects - Patients with deep neck infections </a:t>
            </a:r>
          </a:p>
          <a:p>
            <a:r>
              <a:rPr lang="en-US" altLang="en-US" sz="2400"/>
              <a:t>Response (</a:t>
            </a:r>
            <a:r>
              <a:rPr lang="en-US" altLang="en-US" sz="2400" i="1"/>
              <a:t>Y</a:t>
            </a:r>
            <a:r>
              <a:rPr lang="en-US" altLang="en-US" sz="2400"/>
              <a:t>) - Length of Stay in hospital</a:t>
            </a:r>
          </a:p>
          <a:p>
            <a:r>
              <a:rPr lang="en-US" altLang="en-US" sz="2400"/>
              <a:t>Predictors: (One numeric, 11 Dichotomous)</a:t>
            </a:r>
            <a:endParaRPr lang="en-US" altLang="en-US" sz="2800"/>
          </a:p>
          <a:p>
            <a:pPr lvl="1"/>
            <a:r>
              <a:rPr lang="en-US" altLang="en-US" sz="2000"/>
              <a:t>Age (</a:t>
            </a:r>
            <a:r>
              <a:rPr lang="en-US" altLang="en-US" sz="2000" i="1"/>
              <a:t>x</a:t>
            </a:r>
            <a:r>
              <a:rPr lang="en-US" altLang="en-US" sz="2000" baseline="-25000"/>
              <a:t>1</a:t>
            </a:r>
            <a:r>
              <a:rPr lang="en-US" altLang="en-US" sz="2000"/>
              <a:t>)</a:t>
            </a:r>
          </a:p>
          <a:p>
            <a:pPr lvl="1"/>
            <a:r>
              <a:rPr lang="en-US" altLang="en-US" sz="2000"/>
              <a:t>Gender (</a:t>
            </a:r>
            <a:r>
              <a:rPr lang="en-US" altLang="en-US" sz="2000" i="1"/>
              <a:t>x</a:t>
            </a:r>
            <a:r>
              <a:rPr lang="en-US" altLang="en-US" sz="2000" baseline="-25000"/>
              <a:t>2</a:t>
            </a:r>
            <a:r>
              <a:rPr lang="en-US" altLang="en-US" sz="2000"/>
              <a:t>=1 if female, 0 if male)</a:t>
            </a:r>
          </a:p>
          <a:p>
            <a:pPr lvl="1"/>
            <a:r>
              <a:rPr lang="en-US" altLang="en-US" sz="2000"/>
              <a:t>Fever (</a:t>
            </a:r>
            <a:r>
              <a:rPr lang="en-US" altLang="en-US" sz="2000" i="1"/>
              <a:t>x</a:t>
            </a:r>
            <a:r>
              <a:rPr lang="en-US" altLang="en-US" sz="2000" baseline="-25000"/>
              <a:t>3</a:t>
            </a:r>
            <a:r>
              <a:rPr lang="en-US" altLang="en-US" sz="2000"/>
              <a:t>=1 if Body Temp &gt; 38C, 0 if not)</a:t>
            </a:r>
          </a:p>
          <a:p>
            <a:pPr lvl="1"/>
            <a:r>
              <a:rPr lang="en-US" altLang="en-US" sz="2000"/>
              <a:t>Neck swelling (</a:t>
            </a:r>
            <a:r>
              <a:rPr lang="en-US" altLang="en-US" sz="2000" i="1"/>
              <a:t>x</a:t>
            </a:r>
            <a:r>
              <a:rPr lang="en-US" altLang="en-US" sz="2000" baseline="-25000"/>
              <a:t>4</a:t>
            </a:r>
            <a:r>
              <a:rPr lang="en-US" altLang="en-US" sz="2000"/>
              <a:t>=1 if Present, 0 if absent)</a:t>
            </a:r>
          </a:p>
          <a:p>
            <a:pPr lvl="1"/>
            <a:r>
              <a:rPr lang="en-US" altLang="en-US" sz="2000"/>
              <a:t>Neck Pain (</a:t>
            </a:r>
            <a:r>
              <a:rPr lang="en-US" altLang="en-US" sz="2000" i="1"/>
              <a:t>x</a:t>
            </a:r>
            <a:r>
              <a:rPr lang="en-US" altLang="en-US" sz="2000" baseline="-25000"/>
              <a:t>5</a:t>
            </a:r>
            <a:r>
              <a:rPr lang="en-US" altLang="en-US" sz="2000"/>
              <a:t>=1 if Present, 0 if absent)</a:t>
            </a:r>
          </a:p>
          <a:p>
            <a:pPr lvl="1"/>
            <a:r>
              <a:rPr lang="en-US" altLang="en-US" sz="2000"/>
              <a:t>Trismus (</a:t>
            </a:r>
            <a:r>
              <a:rPr lang="en-US" altLang="en-US" sz="2000" i="1"/>
              <a:t>x</a:t>
            </a:r>
            <a:r>
              <a:rPr lang="en-US" altLang="en-US" sz="2000" baseline="-25000"/>
              <a:t>6</a:t>
            </a:r>
            <a:r>
              <a:rPr lang="en-US" altLang="en-US" sz="2000"/>
              <a:t>=1 if Present, 0 if absent)</a:t>
            </a:r>
          </a:p>
          <a:p>
            <a:pPr lvl="1"/>
            <a:r>
              <a:rPr lang="en-US" altLang="en-US" sz="2000"/>
              <a:t>Underlying Disease (</a:t>
            </a:r>
            <a:r>
              <a:rPr lang="en-US" altLang="en-US" sz="2000" i="1"/>
              <a:t>x</a:t>
            </a:r>
            <a:r>
              <a:rPr lang="en-US" altLang="en-US" sz="2000" baseline="-25000"/>
              <a:t>7</a:t>
            </a:r>
            <a:r>
              <a:rPr lang="en-US" altLang="en-US" sz="2000"/>
              <a:t>=1 if Present, 0 if absent)</a:t>
            </a:r>
          </a:p>
          <a:p>
            <a:pPr lvl="1"/>
            <a:r>
              <a:rPr lang="en-US" altLang="en-US" sz="2000"/>
              <a:t>Respiration Difficulty (</a:t>
            </a:r>
            <a:r>
              <a:rPr lang="en-US" altLang="en-US" sz="2000" i="1"/>
              <a:t>x</a:t>
            </a:r>
            <a:r>
              <a:rPr lang="en-US" altLang="en-US" sz="2000" baseline="-25000"/>
              <a:t>8</a:t>
            </a:r>
            <a:r>
              <a:rPr lang="en-US" altLang="en-US" sz="2000"/>
              <a:t>=1 if Present, 0 if absent)</a:t>
            </a:r>
          </a:p>
          <a:p>
            <a:pPr lvl="1"/>
            <a:r>
              <a:rPr lang="en-US" altLang="en-US" sz="2000"/>
              <a:t>Complication (</a:t>
            </a:r>
            <a:r>
              <a:rPr lang="en-US" altLang="en-US" sz="2000" i="1"/>
              <a:t>x</a:t>
            </a:r>
            <a:r>
              <a:rPr lang="en-US" altLang="en-US" sz="2000" baseline="-25000"/>
              <a:t>9</a:t>
            </a:r>
            <a:r>
              <a:rPr lang="en-US" altLang="en-US" sz="2000"/>
              <a:t>=1 if Present, 0 if absent)</a:t>
            </a:r>
          </a:p>
          <a:p>
            <a:pPr lvl="1"/>
            <a:r>
              <a:rPr lang="en-US" altLang="en-US" sz="2000"/>
              <a:t> WBC &gt; 15000</a:t>
            </a:r>
            <a:r>
              <a:rPr lang="en-US" altLang="en-US" sz="2000" i="1"/>
              <a:t>/</a:t>
            </a:r>
            <a:r>
              <a:rPr lang="en-US" altLang="en-US" sz="2000"/>
              <a:t>mm</a:t>
            </a:r>
            <a:r>
              <a:rPr lang="en-US" altLang="en-US" sz="2000" baseline="30000"/>
              <a:t>3</a:t>
            </a:r>
            <a:r>
              <a:rPr lang="en-US" altLang="en-US" sz="2000"/>
              <a:t> </a:t>
            </a:r>
            <a:r>
              <a:rPr lang="en-US" altLang="en-US" sz="2000" i="1"/>
              <a:t>(x</a:t>
            </a:r>
            <a:r>
              <a:rPr lang="en-US" altLang="en-US" sz="2000" baseline="-25000"/>
              <a:t>10</a:t>
            </a:r>
            <a:r>
              <a:rPr lang="en-US" altLang="en-US" sz="2000"/>
              <a:t>=1 if Present, 0 if absent)</a:t>
            </a:r>
          </a:p>
          <a:p>
            <a:pPr lvl="1"/>
            <a:r>
              <a:rPr lang="en-US" altLang="en-US" sz="2000"/>
              <a:t>CRP &gt; 100</a:t>
            </a:r>
            <a:r>
              <a:rPr lang="en-US" altLang="en-US" sz="2000">
                <a:latin typeface="Symbol" panose="05050102010706020507" pitchFamily="18" charset="2"/>
              </a:rPr>
              <a:t>m</a:t>
            </a:r>
            <a:r>
              <a:rPr lang="en-US" altLang="en-US" sz="2000"/>
              <a:t>g/ml  (</a:t>
            </a:r>
            <a:r>
              <a:rPr lang="en-US" altLang="en-US" sz="2000" i="1"/>
              <a:t>x</a:t>
            </a:r>
            <a:r>
              <a:rPr lang="en-US" altLang="en-US" sz="2000" baseline="-25000"/>
              <a:t>11</a:t>
            </a:r>
            <a:r>
              <a:rPr lang="en-US" altLang="en-US" sz="2000"/>
              <a:t>=1 if Present, 0 if absent)</a:t>
            </a:r>
            <a:endParaRPr lang="en-US" altLang="en-US" sz="24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FB31D210-C945-4564-BBD5-79299F63C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477000"/>
            <a:ext cx="2057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>
                <a:solidFill>
                  <a:srgbClr val="FFFF00"/>
                </a:solidFill>
              </a:rPr>
              <a:t>Source: Wang, et al (2003)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758C9F3-B279-4816-8478-6957830A61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457200"/>
          </a:xfrm>
        </p:spPr>
        <p:txBody>
          <a:bodyPr/>
          <a:lstStyle/>
          <a:p>
            <a:r>
              <a:rPr lang="en-US" altLang="en-US" sz="3600"/>
              <a:t>Example - Weather  and Spinal Patients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DE732D7-5C67-4FDD-8C31-63C57CB2B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762000"/>
            <a:ext cx="7772400" cy="5638800"/>
          </a:xfrm>
        </p:spPr>
        <p:txBody>
          <a:bodyPr/>
          <a:lstStyle/>
          <a:p>
            <a:r>
              <a:rPr lang="en-US" altLang="en-US" sz="2400" dirty="0"/>
              <a:t>Subjects - Visitors to National Spinal Network in 23 cities Completing SF-36 Form</a:t>
            </a:r>
          </a:p>
          <a:p>
            <a:r>
              <a:rPr lang="en-US" altLang="en-US" sz="2400" dirty="0"/>
              <a:t>Response - Physical Function subscale (1 of 10 reported)</a:t>
            </a:r>
          </a:p>
          <a:p>
            <a:r>
              <a:rPr lang="en-US" altLang="en-US" sz="2400" dirty="0"/>
              <a:t>Predictors:</a:t>
            </a:r>
          </a:p>
          <a:p>
            <a:pPr lvl="1"/>
            <a:r>
              <a:rPr lang="en-US" altLang="en-US" sz="2000" dirty="0"/>
              <a:t>Patient’s age (</a:t>
            </a:r>
            <a:r>
              <a:rPr lang="en-US" altLang="en-US" sz="2000" i="1" dirty="0"/>
              <a:t>x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)</a:t>
            </a:r>
          </a:p>
          <a:p>
            <a:pPr lvl="1"/>
            <a:r>
              <a:rPr lang="en-US" altLang="en-US" sz="2000" dirty="0"/>
              <a:t>Gender (</a:t>
            </a:r>
            <a:r>
              <a:rPr lang="en-US" altLang="en-US" sz="2000" i="1" dirty="0"/>
              <a:t>x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=1 if female, 0 if male)</a:t>
            </a:r>
          </a:p>
          <a:p>
            <a:pPr lvl="1"/>
            <a:r>
              <a:rPr lang="en-US" altLang="en-US" sz="2000" dirty="0"/>
              <a:t>High temperature on day of visit (</a:t>
            </a:r>
            <a:r>
              <a:rPr lang="en-US" altLang="en-US" sz="2000" i="1" dirty="0"/>
              <a:t>x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)</a:t>
            </a:r>
          </a:p>
          <a:p>
            <a:pPr lvl="1"/>
            <a:r>
              <a:rPr lang="en-US" altLang="en-US" sz="2000" dirty="0"/>
              <a:t>Low temperature on day of visit (</a:t>
            </a:r>
            <a:r>
              <a:rPr lang="en-US" altLang="en-US" sz="2000" i="1" dirty="0"/>
              <a:t>x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)</a:t>
            </a:r>
          </a:p>
          <a:p>
            <a:pPr lvl="1"/>
            <a:r>
              <a:rPr lang="en-US" altLang="en-US" sz="2000" dirty="0"/>
              <a:t>Dew point (</a:t>
            </a:r>
            <a:r>
              <a:rPr lang="en-US" altLang="en-US" sz="2000" i="1" dirty="0"/>
              <a:t>x</a:t>
            </a:r>
            <a:r>
              <a:rPr lang="en-US" altLang="en-US" sz="2000" baseline="-25000" dirty="0"/>
              <a:t>5</a:t>
            </a:r>
            <a:r>
              <a:rPr lang="en-US" altLang="en-US" sz="2000" dirty="0"/>
              <a:t>)</a:t>
            </a:r>
          </a:p>
          <a:p>
            <a:pPr lvl="1"/>
            <a:r>
              <a:rPr lang="en-US" altLang="en-US" sz="2000" dirty="0"/>
              <a:t>Wet bulb (</a:t>
            </a:r>
            <a:r>
              <a:rPr lang="en-US" altLang="en-US" sz="2000" i="1" dirty="0"/>
              <a:t>x</a:t>
            </a:r>
            <a:r>
              <a:rPr lang="en-US" altLang="en-US" sz="2000" baseline="-25000" dirty="0"/>
              <a:t>6</a:t>
            </a:r>
            <a:r>
              <a:rPr lang="en-US" altLang="en-US" sz="2000" dirty="0"/>
              <a:t>)</a:t>
            </a:r>
          </a:p>
          <a:p>
            <a:pPr lvl="1"/>
            <a:r>
              <a:rPr lang="en-US" altLang="en-US" sz="2000" dirty="0"/>
              <a:t>Total precipitation (</a:t>
            </a:r>
            <a:r>
              <a:rPr lang="en-US" altLang="en-US" sz="2000" i="1" dirty="0"/>
              <a:t>x</a:t>
            </a:r>
            <a:r>
              <a:rPr lang="en-US" altLang="en-US" sz="2000" baseline="-25000" dirty="0"/>
              <a:t>7</a:t>
            </a:r>
            <a:r>
              <a:rPr lang="en-US" altLang="en-US" sz="2000" dirty="0"/>
              <a:t>)</a:t>
            </a:r>
          </a:p>
          <a:p>
            <a:pPr lvl="1"/>
            <a:r>
              <a:rPr lang="en-US" altLang="en-US" sz="2000" dirty="0"/>
              <a:t>Barometric Pressure (</a:t>
            </a:r>
            <a:r>
              <a:rPr lang="en-US" altLang="en-US" sz="2000" i="1" dirty="0"/>
              <a:t>x</a:t>
            </a:r>
            <a:r>
              <a:rPr lang="en-US" altLang="en-US" sz="2000" baseline="-25000" dirty="0"/>
              <a:t>7</a:t>
            </a:r>
            <a:r>
              <a:rPr lang="en-US" altLang="en-US" sz="2000" dirty="0"/>
              <a:t>)</a:t>
            </a:r>
          </a:p>
          <a:p>
            <a:pPr lvl="1"/>
            <a:r>
              <a:rPr lang="en-US" altLang="en-US" sz="2000" dirty="0"/>
              <a:t>Length of sunlight (</a:t>
            </a:r>
            <a:r>
              <a:rPr lang="en-US" altLang="en-US" sz="2000" i="1" dirty="0"/>
              <a:t>x</a:t>
            </a:r>
            <a:r>
              <a:rPr lang="en-US" altLang="en-US" sz="2000" baseline="-25000" dirty="0"/>
              <a:t>8</a:t>
            </a:r>
            <a:r>
              <a:rPr lang="en-US" altLang="en-US" sz="2000" dirty="0"/>
              <a:t>)</a:t>
            </a:r>
          </a:p>
          <a:p>
            <a:pPr lvl="1"/>
            <a:r>
              <a:rPr lang="en-US" altLang="en-US" sz="2000" dirty="0"/>
              <a:t>Moon Phase (new, wax crescent, 1st </a:t>
            </a:r>
            <a:r>
              <a:rPr lang="en-US" altLang="en-US" sz="2000" dirty="0" err="1"/>
              <a:t>Qtr</a:t>
            </a:r>
            <a:r>
              <a:rPr lang="en-US" altLang="en-US" sz="2000" dirty="0"/>
              <a:t>, wax gibbous, full moon, wan gibbous, last </a:t>
            </a:r>
            <a:r>
              <a:rPr lang="en-US" altLang="en-US" sz="2000" dirty="0" err="1"/>
              <a:t>Qtr</a:t>
            </a:r>
            <a:r>
              <a:rPr lang="en-US" altLang="en-US" sz="2000" dirty="0"/>
              <a:t>, wan crescent, =&gt; 8-1=7 dummy variables)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8D4CAAF8-A9FE-4D3D-891E-B89F45A15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553200"/>
            <a:ext cx="8610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dirty="0">
                <a:solidFill>
                  <a:srgbClr val="FFFF00"/>
                </a:solidFill>
              </a:rPr>
              <a:t>Source: Glaser, et al (2004). “Weather Conditions and Spinal Patients,” </a:t>
            </a:r>
            <a:r>
              <a:rPr lang="en-US" altLang="en-US" sz="1000" i="1" dirty="0">
                <a:solidFill>
                  <a:srgbClr val="FFFF00"/>
                </a:solidFill>
              </a:rPr>
              <a:t>Spine</a:t>
            </a:r>
            <a:r>
              <a:rPr lang="en-US" altLang="en-US" sz="1000" dirty="0">
                <a:solidFill>
                  <a:srgbClr val="FFFF00"/>
                </a:solidFill>
              </a:rPr>
              <a:t>, Vol. 29, #12, pp. 1369-1373</a:t>
            </a:r>
            <a:endParaRPr lang="en-US" alt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7C3156B-233E-4B6D-8C4A-40FF4F37A2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/>
              <a:t>Modeling Interactions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1B763E0-24E7-49E8-895B-D9B65FAC3C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686800" cy="5791200"/>
          </a:xfrm>
        </p:spPr>
        <p:txBody>
          <a:bodyPr/>
          <a:lstStyle/>
          <a:p>
            <a:r>
              <a:rPr lang="en-US" altLang="en-US" dirty="0"/>
              <a:t>Statistical Interaction: When the effect of one predictor (on the response) depends on the level of other predictors.</a:t>
            </a:r>
          </a:p>
          <a:p>
            <a:r>
              <a:rPr lang="en-US" altLang="en-US" dirty="0"/>
              <a:t>Can be modeled (and thus tested) with cross-product terms (case of 2 predictors):</a:t>
            </a:r>
          </a:p>
          <a:p>
            <a:pPr lvl="1"/>
            <a:r>
              <a:rPr lang="en-US" altLang="en-US" i="1" dirty="0"/>
              <a:t>E</a:t>
            </a:r>
            <a:r>
              <a:rPr lang="en-US" altLang="en-US" dirty="0"/>
              <a:t>(</a:t>
            </a:r>
            <a:r>
              <a:rPr lang="en-US" altLang="en-US" i="1" dirty="0"/>
              <a:t>Y</a:t>
            </a:r>
            <a:r>
              <a:rPr lang="en-US" altLang="en-US" dirty="0"/>
              <a:t>) =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dirty="0">
                <a:latin typeface="Symbol" panose="05050102010706020507" pitchFamily="18" charset="2"/>
              </a:rPr>
              <a:t> +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1</a:t>
            </a:r>
            <a:r>
              <a:rPr lang="en-US" altLang="en-US" i="1" dirty="0"/>
              <a:t>X</a:t>
            </a:r>
            <a:r>
              <a:rPr lang="en-US" altLang="en-US" baseline="-25000" dirty="0"/>
              <a:t>1</a:t>
            </a:r>
            <a:r>
              <a:rPr lang="en-US" altLang="en-US" dirty="0"/>
              <a:t> +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2</a:t>
            </a:r>
            <a:r>
              <a:rPr lang="en-US" altLang="en-US" i="1" dirty="0"/>
              <a:t>X</a:t>
            </a:r>
            <a:r>
              <a:rPr lang="en-US" altLang="en-US" baseline="-25000" dirty="0"/>
              <a:t>2</a:t>
            </a:r>
            <a:r>
              <a:rPr lang="en-US" altLang="en-US" dirty="0"/>
              <a:t> +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3</a:t>
            </a:r>
            <a:r>
              <a:rPr lang="en-US" altLang="en-US" i="1" dirty="0"/>
              <a:t>X</a:t>
            </a:r>
            <a:r>
              <a:rPr lang="en-US" altLang="en-US" baseline="-25000" dirty="0"/>
              <a:t>1</a:t>
            </a:r>
            <a:r>
              <a:rPr lang="en-US" altLang="en-US" i="1" dirty="0"/>
              <a:t>X</a:t>
            </a:r>
            <a:r>
              <a:rPr lang="en-US" altLang="en-US" baseline="-25000" dirty="0"/>
              <a:t>2</a:t>
            </a:r>
            <a:endParaRPr lang="en-US" altLang="en-US" dirty="0"/>
          </a:p>
          <a:p>
            <a:pPr lvl="1"/>
            <a:r>
              <a:rPr lang="en-US" altLang="en-US" dirty="0"/>
              <a:t> </a:t>
            </a:r>
            <a:r>
              <a:rPr lang="en-US" altLang="en-US" i="1" dirty="0"/>
              <a:t>X</a:t>
            </a:r>
            <a:r>
              <a:rPr lang="en-US" altLang="en-US" baseline="-25000" dirty="0"/>
              <a:t>2</a:t>
            </a:r>
            <a:r>
              <a:rPr lang="en-US" altLang="en-US" dirty="0"/>
              <a:t>=0 </a:t>
            </a:r>
            <a:r>
              <a:rPr lang="en-US" altLang="en-US" dirty="0">
                <a:sym typeface="Symbol" panose="05050102010706020507" pitchFamily="18" charset="2"/>
              </a:rPr>
              <a:t> </a:t>
            </a:r>
            <a:r>
              <a:rPr lang="en-US" altLang="en-US" i="1" dirty="0"/>
              <a:t>E</a:t>
            </a:r>
            <a:r>
              <a:rPr lang="en-US" altLang="en-US" dirty="0"/>
              <a:t>(</a:t>
            </a:r>
            <a:r>
              <a:rPr lang="en-US" altLang="en-US" i="1" dirty="0"/>
              <a:t>Y</a:t>
            </a:r>
            <a:r>
              <a:rPr lang="en-US" altLang="en-US" dirty="0"/>
              <a:t>) =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dirty="0">
                <a:latin typeface="Symbol" panose="05050102010706020507" pitchFamily="18" charset="2"/>
              </a:rPr>
              <a:t> +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1</a:t>
            </a:r>
            <a:r>
              <a:rPr lang="en-US" altLang="en-US" i="1" dirty="0"/>
              <a:t>X</a:t>
            </a:r>
            <a:r>
              <a:rPr lang="en-US" altLang="en-US" baseline="-25000" dirty="0"/>
              <a:t>1</a:t>
            </a:r>
            <a:r>
              <a:rPr lang="en-US" altLang="en-US" dirty="0"/>
              <a:t> </a:t>
            </a:r>
          </a:p>
          <a:p>
            <a:pPr lvl="1"/>
            <a:r>
              <a:rPr lang="en-US" altLang="en-US" i="1" dirty="0"/>
              <a:t>X</a:t>
            </a:r>
            <a:r>
              <a:rPr lang="en-US" altLang="en-US" baseline="-25000" dirty="0"/>
              <a:t>2</a:t>
            </a:r>
            <a:r>
              <a:rPr lang="en-US" altLang="en-US" dirty="0"/>
              <a:t>=10 </a:t>
            </a:r>
            <a:r>
              <a:rPr lang="en-US" altLang="en-US" dirty="0">
                <a:sym typeface="Symbol" panose="05050102010706020507" pitchFamily="18" charset="2"/>
              </a:rPr>
              <a:t> </a:t>
            </a:r>
            <a:r>
              <a:rPr lang="en-US" altLang="en-US" i="1" dirty="0"/>
              <a:t>E</a:t>
            </a:r>
            <a:r>
              <a:rPr lang="en-US" altLang="en-US" dirty="0"/>
              <a:t>(</a:t>
            </a:r>
            <a:r>
              <a:rPr lang="en-US" altLang="en-US" i="1" dirty="0"/>
              <a:t>Y</a:t>
            </a:r>
            <a:r>
              <a:rPr lang="en-US" altLang="en-US" dirty="0"/>
              <a:t>) =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dirty="0">
                <a:latin typeface="Symbol" panose="05050102010706020507" pitchFamily="18" charset="2"/>
              </a:rPr>
              <a:t> +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1</a:t>
            </a:r>
            <a:r>
              <a:rPr lang="en-US" altLang="en-US" i="1" dirty="0"/>
              <a:t>X</a:t>
            </a:r>
            <a:r>
              <a:rPr lang="en-US" altLang="en-US" baseline="-25000" dirty="0"/>
              <a:t>1</a:t>
            </a:r>
            <a:r>
              <a:rPr lang="en-US" altLang="en-US" dirty="0"/>
              <a:t> + 10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2</a:t>
            </a:r>
            <a:r>
              <a:rPr lang="en-US" altLang="en-US" dirty="0"/>
              <a:t> + 10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3</a:t>
            </a:r>
            <a:r>
              <a:rPr lang="en-US" altLang="en-US" i="1" dirty="0"/>
              <a:t>X</a:t>
            </a:r>
            <a:r>
              <a:rPr lang="en-US" altLang="en-US" baseline="-25000" dirty="0"/>
              <a:t>1</a:t>
            </a:r>
          </a:p>
          <a:p>
            <a:pPr lvl="1">
              <a:buFontTx/>
              <a:buChar char=" "/>
            </a:pPr>
            <a:r>
              <a:rPr lang="en-US" altLang="en-US" baseline="-25000" dirty="0"/>
              <a:t>                                    </a:t>
            </a:r>
            <a:r>
              <a:rPr lang="en-US" altLang="en-US" dirty="0"/>
              <a:t>= (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i="1" dirty="0">
                <a:latin typeface="Symbol" panose="05050102010706020507" pitchFamily="18" charset="2"/>
              </a:rPr>
              <a:t> </a:t>
            </a:r>
            <a:r>
              <a:rPr lang="en-US" altLang="en-US" dirty="0"/>
              <a:t>+ 10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2</a:t>
            </a:r>
            <a:r>
              <a:rPr lang="en-US" altLang="en-US" dirty="0"/>
              <a:t>) + (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1</a:t>
            </a:r>
            <a:r>
              <a:rPr lang="en-US" altLang="en-US" dirty="0"/>
              <a:t> + 10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3</a:t>
            </a:r>
            <a:r>
              <a:rPr lang="en-US" altLang="en-US" dirty="0"/>
              <a:t>)</a:t>
            </a:r>
            <a:r>
              <a:rPr lang="en-US" altLang="en-US" i="1" dirty="0"/>
              <a:t>X</a:t>
            </a:r>
            <a:r>
              <a:rPr lang="en-US" altLang="en-US" baseline="-25000" dirty="0"/>
              <a:t>1</a:t>
            </a:r>
          </a:p>
          <a:p>
            <a:r>
              <a:rPr lang="en-US" altLang="en-US" dirty="0"/>
              <a:t>The effect of increasing </a:t>
            </a:r>
            <a:r>
              <a:rPr lang="en-US" altLang="en-US" i="1" dirty="0"/>
              <a:t>X</a:t>
            </a:r>
            <a:r>
              <a:rPr lang="en-US" altLang="en-US" baseline="-25000" dirty="0"/>
              <a:t>1</a:t>
            </a:r>
            <a:r>
              <a:rPr lang="en-US" altLang="en-US" dirty="0"/>
              <a:t> by 1 on </a:t>
            </a:r>
            <a:r>
              <a:rPr lang="en-US" altLang="en-US" i="1" dirty="0"/>
              <a:t>E</a:t>
            </a:r>
            <a:r>
              <a:rPr lang="en-US" altLang="en-US" dirty="0"/>
              <a:t>(</a:t>
            </a:r>
            <a:r>
              <a:rPr lang="en-US" altLang="en-US" i="1" dirty="0"/>
              <a:t>Y</a:t>
            </a:r>
            <a:r>
              <a:rPr lang="en-US" altLang="en-US" dirty="0"/>
              <a:t>) depends on level of </a:t>
            </a:r>
            <a:r>
              <a:rPr lang="en-US" altLang="en-US" i="1" dirty="0"/>
              <a:t>X</a:t>
            </a:r>
            <a:r>
              <a:rPr lang="en-US" altLang="en-US" baseline="-25000" dirty="0"/>
              <a:t>2</a:t>
            </a:r>
            <a:r>
              <a:rPr lang="en-US" altLang="en-US" dirty="0"/>
              <a:t>, unless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/>
              <a:t>3</a:t>
            </a:r>
            <a:r>
              <a:rPr lang="en-US" altLang="en-US" dirty="0"/>
              <a:t>=0  (</a:t>
            </a:r>
            <a:r>
              <a:rPr lang="en-US" altLang="en-US" i="1" dirty="0"/>
              <a:t>t</a:t>
            </a:r>
            <a:r>
              <a:rPr lang="en-US" altLang="en-US" dirty="0"/>
              <a:t>-test)</a:t>
            </a:r>
            <a:endParaRPr lang="en-US" altLang="en-US" baseline="-2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83734-CF7B-4B69-956D-ABEAA6827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228600"/>
            <a:ext cx="8763000" cy="762000"/>
          </a:xfrm>
        </p:spPr>
        <p:txBody>
          <a:bodyPr/>
          <a:lstStyle/>
          <a:p>
            <a:r>
              <a:rPr lang="en-US" sz="3200" dirty="0"/>
              <a:t>Example – Hotel Energy in Lagos and Singapore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BFF08-97BF-44C5-AA9D-53BAB3EAC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371600"/>
            <a:ext cx="8763000" cy="3733800"/>
          </a:xfrm>
        </p:spPr>
        <p:txBody>
          <a:bodyPr/>
          <a:lstStyle/>
          <a:p>
            <a:r>
              <a:rPr lang="en-US" sz="2800" dirty="0"/>
              <a:t>Extension of Hotel Energy Consumption to Hotels in Lagos (28 hotels) and Singapore (29 hotels)   </a:t>
            </a:r>
            <a:r>
              <a:rPr lang="en-US" sz="2800" i="1" dirty="0"/>
              <a:t>n</a:t>
            </a:r>
            <a:r>
              <a:rPr lang="en-US" sz="2800" dirty="0"/>
              <a:t> = 57</a:t>
            </a:r>
          </a:p>
          <a:p>
            <a:r>
              <a:rPr lang="en-US" sz="2800" dirty="0"/>
              <a:t>Response: Annual energy usage (</a:t>
            </a:r>
            <a:r>
              <a:rPr lang="en-US" sz="2800" i="1" dirty="0"/>
              <a:t>Y</a:t>
            </a:r>
            <a:r>
              <a:rPr lang="en-US" sz="2800" dirty="0"/>
              <a:t>, in 1000s MWH)</a:t>
            </a:r>
          </a:p>
          <a:p>
            <a:r>
              <a:rPr lang="en-US" sz="2800" dirty="0"/>
              <a:t>Predictors: </a:t>
            </a:r>
          </a:p>
          <a:p>
            <a:pPr lvl="1"/>
            <a:r>
              <a:rPr lang="en-US" sz="2400" dirty="0"/>
              <a:t>Floor Area (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, in 1000s of metres</a:t>
            </a:r>
            <a:r>
              <a:rPr lang="en-US" sz="2400" baseline="30000" dirty="0"/>
              <a:t>2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Employees (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, in 100s)</a:t>
            </a:r>
          </a:p>
          <a:p>
            <a:pPr lvl="1"/>
            <a:r>
              <a:rPr lang="en-US" sz="2400" dirty="0"/>
              <a:t>Singapore Indicator (Dummy) variable (</a:t>
            </a:r>
            <a:r>
              <a:rPr lang="en-US" sz="2400" i="1" dirty="0"/>
              <a:t>X</a:t>
            </a:r>
            <a:r>
              <a:rPr lang="en-US" sz="2400" baseline="-25000" dirty="0"/>
              <a:t>3</a:t>
            </a:r>
            <a:r>
              <a:rPr lang="en-US" sz="2400" dirty="0"/>
              <a:t>=1 if Singapore, 0 if Lagos)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6282137-AB0F-40AD-831D-F268C58D02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303094"/>
              </p:ext>
            </p:extLst>
          </p:nvPr>
        </p:nvGraphicFramePr>
        <p:xfrm>
          <a:off x="457200" y="5334000"/>
          <a:ext cx="77533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168880" imgH="507960" progId="Equation.DSMT4">
                  <p:embed/>
                </p:oleObj>
              </mc:Choice>
              <mc:Fallback>
                <p:oleObj name="Equation" r:id="rId2" imgW="516888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7200" y="5334000"/>
                        <a:ext cx="775335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89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55C57-EA80-4D12-B0AA-5704A3932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62000"/>
          </a:xfrm>
        </p:spPr>
        <p:txBody>
          <a:bodyPr/>
          <a:lstStyle/>
          <a:p>
            <a:r>
              <a:rPr lang="en-US" sz="3200" dirty="0"/>
              <a:t>Example – Hotel Energy in Lagos and Singapore 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3A4A390-0F33-4084-9213-75E67B8FAC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0686514"/>
              </p:ext>
            </p:extLst>
          </p:nvPr>
        </p:nvGraphicFramePr>
        <p:xfrm>
          <a:off x="301283" y="1371600"/>
          <a:ext cx="8534400" cy="2827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81680" imgH="2247840" progId="Equation.DSMT4">
                  <p:embed/>
                </p:oleObj>
              </mc:Choice>
              <mc:Fallback>
                <p:oleObj name="Equation" r:id="rId2" imgW="6781680" imgH="2247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1283" y="1371600"/>
                        <a:ext cx="8534400" cy="2827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90FB787-8D9C-4A6C-A775-1C02AA6E88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427234"/>
              </p:ext>
            </p:extLst>
          </p:nvPr>
        </p:nvGraphicFramePr>
        <p:xfrm>
          <a:off x="914400" y="4897096"/>
          <a:ext cx="7086600" cy="1788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3057601" imgH="771525" progId="Excel.Sheet.12">
                  <p:embed/>
                </p:oleObj>
              </mc:Choice>
              <mc:Fallback>
                <p:oleObj name="Worksheet" r:id="rId4" imgW="3057601" imgH="771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4897096"/>
                        <a:ext cx="7086600" cy="17882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3906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55C57-EA80-4D12-B0AA-5704A3932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533400"/>
          </a:xfrm>
        </p:spPr>
        <p:txBody>
          <a:bodyPr/>
          <a:lstStyle/>
          <a:p>
            <a:r>
              <a:rPr lang="en-US" sz="3200" dirty="0"/>
              <a:t>Example – Hotel Energy in Lagos and Singapore  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3A4A390-0F33-4084-9213-75E67B8FAC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882214"/>
              </p:ext>
            </p:extLst>
          </p:nvPr>
        </p:nvGraphicFramePr>
        <p:xfrm>
          <a:off x="360363" y="3394075"/>
          <a:ext cx="8451850" cy="183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06680" imgH="1117440" progId="Equation.DSMT4">
                  <p:embed/>
                </p:oleObj>
              </mc:Choice>
              <mc:Fallback>
                <p:oleObj name="Equation" r:id="rId2" imgW="5206680" imgH="111744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3A4A390-0F33-4084-9213-75E67B8FAC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0363" y="3394075"/>
                        <a:ext cx="8451850" cy="1839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90FB787-8D9C-4A6C-A775-1C02AA6E88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046162"/>
              </p:ext>
            </p:extLst>
          </p:nvPr>
        </p:nvGraphicFramePr>
        <p:xfrm>
          <a:off x="2209800" y="5616642"/>
          <a:ext cx="4152900" cy="1047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3057601" imgH="771525" progId="Excel.Sheet.12">
                  <p:embed/>
                </p:oleObj>
              </mc:Choice>
              <mc:Fallback>
                <p:oleObj name="Worksheet" r:id="rId4" imgW="3057601" imgH="771525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90FB787-8D9C-4A6C-A775-1C02AA6E88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9800" y="5616642"/>
                        <a:ext cx="4152900" cy="1047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69BBD3B-14C3-44FE-BE6D-2B8AB7EE4A50}"/>
              </a:ext>
            </a:extLst>
          </p:cNvPr>
          <p:cNvSpPr txBox="1"/>
          <p:nvPr/>
        </p:nvSpPr>
        <p:spPr>
          <a:xfrm>
            <a:off x="304800" y="927196"/>
            <a:ext cx="8534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Model 1 vs  2: Test of Singapore effect (different intercepts) 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7B2A301-F5D8-4E7E-9E67-69B57E294F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281682"/>
              </p:ext>
            </p:extLst>
          </p:nvPr>
        </p:nvGraphicFramePr>
        <p:xfrm>
          <a:off x="535781" y="1576812"/>
          <a:ext cx="8070850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13400" imgH="1295280" progId="Equation.DSMT4">
                  <p:embed/>
                </p:oleObj>
              </mc:Choice>
              <mc:Fallback>
                <p:oleObj name="Equation" r:id="rId6" imgW="6413400" imgH="129528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3A4A390-0F33-4084-9213-75E67B8FAC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5781" y="1576812"/>
                        <a:ext cx="8070850" cy="162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7334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55C57-EA80-4D12-B0AA-5704A3932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533400"/>
          </a:xfrm>
        </p:spPr>
        <p:txBody>
          <a:bodyPr/>
          <a:lstStyle/>
          <a:p>
            <a:r>
              <a:rPr lang="en-US" sz="3200" dirty="0"/>
              <a:t>Example – Hotel Energy in Lagos and Singapore 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3A4A390-0F33-4084-9213-75E67B8FAC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85705"/>
              </p:ext>
            </p:extLst>
          </p:nvPr>
        </p:nvGraphicFramePr>
        <p:xfrm>
          <a:off x="711200" y="3957638"/>
          <a:ext cx="7342188" cy="152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48240" imgH="1117440" progId="Equation.DSMT4">
                  <p:embed/>
                </p:oleObj>
              </mc:Choice>
              <mc:Fallback>
                <p:oleObj name="Equation" r:id="rId2" imgW="5448240" imgH="111744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3A4A390-0F33-4084-9213-75E67B8FAC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11200" y="3957638"/>
                        <a:ext cx="7342188" cy="1528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90FB787-8D9C-4A6C-A775-1C02AA6E88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083661"/>
              </p:ext>
            </p:extLst>
          </p:nvPr>
        </p:nvGraphicFramePr>
        <p:xfrm>
          <a:off x="2209800" y="5616642"/>
          <a:ext cx="4152900" cy="1047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3057601" imgH="771525" progId="Excel.Sheet.12">
                  <p:embed/>
                </p:oleObj>
              </mc:Choice>
              <mc:Fallback>
                <p:oleObj name="Worksheet" r:id="rId4" imgW="3057601" imgH="771525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90FB787-8D9C-4A6C-A775-1C02AA6E88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9800" y="5616642"/>
                        <a:ext cx="4152900" cy="1047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69BBD3B-14C3-44FE-BE6D-2B8AB7EE4A50}"/>
              </a:ext>
            </a:extLst>
          </p:cNvPr>
          <p:cNvSpPr txBox="1"/>
          <p:nvPr/>
        </p:nvSpPr>
        <p:spPr>
          <a:xfrm>
            <a:off x="304800" y="927196"/>
            <a:ext cx="8534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Model 2 vs  3: Different slopes </a:t>
            </a:r>
            <a:r>
              <a:rPr lang="en-US" dirty="0" err="1">
                <a:solidFill>
                  <a:srgbClr val="FFFF00"/>
                </a:solidFill>
              </a:rPr>
              <a:t>wrt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i="1" dirty="0">
                <a:solidFill>
                  <a:srgbClr val="FFFF00"/>
                </a:solidFill>
              </a:rPr>
              <a:t>X</a:t>
            </a:r>
            <a:r>
              <a:rPr lang="en-US" baseline="-25000" dirty="0">
                <a:solidFill>
                  <a:srgbClr val="FFFF00"/>
                </a:solidFill>
              </a:rPr>
              <a:t>1</a:t>
            </a:r>
            <a:r>
              <a:rPr lang="en-US" dirty="0">
                <a:solidFill>
                  <a:srgbClr val="FFFF00"/>
                </a:solidFill>
              </a:rPr>
              <a:t> and </a:t>
            </a:r>
            <a:r>
              <a:rPr lang="en-US" i="1" dirty="0">
                <a:solidFill>
                  <a:srgbClr val="FFFF00"/>
                </a:solidFill>
              </a:rPr>
              <a:t>X</a:t>
            </a:r>
            <a:r>
              <a:rPr lang="en-US" baseline="-25000" dirty="0">
                <a:solidFill>
                  <a:srgbClr val="FFFF00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 by city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116E46A-61C7-449F-9803-3B8BEEB59F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574241"/>
              </p:ext>
            </p:extLst>
          </p:nvPr>
        </p:nvGraphicFramePr>
        <p:xfrm>
          <a:off x="301282" y="1496099"/>
          <a:ext cx="8534400" cy="239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781680" imgH="1904760" progId="Equation.DSMT4">
                  <p:embed/>
                </p:oleObj>
              </mc:Choice>
              <mc:Fallback>
                <p:oleObj name="Equation" r:id="rId6" imgW="6781680" imgH="190476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3A4A390-0F33-4084-9213-75E67B8FAC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1282" y="1496099"/>
                        <a:ext cx="8534400" cy="2397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1757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55C57-EA80-4D12-B0AA-5704A3932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533400"/>
          </a:xfrm>
        </p:spPr>
        <p:txBody>
          <a:bodyPr/>
          <a:lstStyle/>
          <a:p>
            <a:r>
              <a:rPr lang="en-US" sz="3200" dirty="0"/>
              <a:t>Example – Hotel Energy in Lagos and Singapore 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3A4A390-0F33-4084-9213-75E67B8FAC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8667939"/>
              </p:ext>
            </p:extLst>
          </p:nvPr>
        </p:nvGraphicFramePr>
        <p:xfrm>
          <a:off x="1389063" y="2400300"/>
          <a:ext cx="6364287" cy="293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22560" imgH="1371600" progId="Equation.DSMT4">
                  <p:embed/>
                </p:oleObj>
              </mc:Choice>
              <mc:Fallback>
                <p:oleObj name="Equation" r:id="rId2" imgW="3022560" imgH="13716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3A4A390-0F33-4084-9213-75E67B8FAC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89063" y="2400300"/>
                        <a:ext cx="6364287" cy="293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90FB787-8D9C-4A6C-A775-1C02AA6E88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773343"/>
              </p:ext>
            </p:extLst>
          </p:nvPr>
        </p:nvGraphicFramePr>
        <p:xfrm>
          <a:off x="2209800" y="5616642"/>
          <a:ext cx="4152900" cy="1047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3057601" imgH="771525" progId="Excel.Sheet.12">
                  <p:embed/>
                </p:oleObj>
              </mc:Choice>
              <mc:Fallback>
                <p:oleObj name="Worksheet" r:id="rId4" imgW="3057601" imgH="771525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90FB787-8D9C-4A6C-A775-1C02AA6E88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9800" y="5616642"/>
                        <a:ext cx="4152900" cy="1047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69BBD3B-14C3-44FE-BE6D-2B8AB7EE4A50}"/>
              </a:ext>
            </a:extLst>
          </p:cNvPr>
          <p:cNvSpPr txBox="1"/>
          <p:nvPr/>
        </p:nvSpPr>
        <p:spPr>
          <a:xfrm>
            <a:off x="304800" y="927196"/>
            <a:ext cx="8534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Model 1 vs 3: Same regression equation for each city</a:t>
            </a:r>
          </a:p>
          <a:p>
            <a:r>
              <a:rPr lang="en-US" dirty="0">
                <a:solidFill>
                  <a:srgbClr val="FFFF00"/>
                </a:solidFill>
              </a:rPr>
              <a:t>(Note that since the previous two F-tests were highly significant, we know this test will reject the null hypothesis)</a:t>
            </a:r>
          </a:p>
        </p:txBody>
      </p:sp>
    </p:spTree>
    <p:extLst>
      <p:ext uri="{BB962C8B-B14F-4D97-AF65-F5344CB8AC3E}">
        <p14:creationId xmlns:p14="http://schemas.microsoft.com/office/powerpoint/2010/main" val="1796855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25C1E-BEE1-403E-A3AC-23CAA243F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/>
          <a:lstStyle/>
          <a:p>
            <a:r>
              <a:rPr lang="en-US" sz="3200" dirty="0"/>
              <a:t>R Program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A09682-F02B-4B48-986F-AA22CD080DBC}"/>
              </a:ext>
            </a:extLst>
          </p:cNvPr>
          <p:cNvSpPr txBox="1"/>
          <p:nvPr/>
        </p:nvSpPr>
        <p:spPr>
          <a:xfrm>
            <a:off x="190500" y="914400"/>
            <a:ext cx="87630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nsh.data</a:t>
            </a:r>
            <a:r>
              <a:rPr lang="en-US" sz="16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&lt;- read.csv("E:\\public_html\\data\\nigeria_singapore_hotel.csv")</a:t>
            </a:r>
          </a:p>
          <a:p>
            <a:r>
              <a:rPr lang="en-US" sz="16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attach(</a:t>
            </a:r>
            <a:r>
              <a:rPr lang="en-US" sz="16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nsh.data</a:t>
            </a:r>
            <a:r>
              <a:rPr lang="en-US" sz="16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); names(</a:t>
            </a:r>
            <a:r>
              <a:rPr lang="en-US" sz="16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nsh.data</a:t>
            </a:r>
            <a:r>
              <a:rPr lang="en-US" sz="16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sz="16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6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r>
              <a:rPr lang="en-US" sz="16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&lt;- city – 1;  year.EC &lt;- year.EC / 1000</a:t>
            </a:r>
          </a:p>
          <a:p>
            <a:r>
              <a:rPr lang="en-US" sz="16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6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&lt;- </a:t>
            </a:r>
            <a:r>
              <a:rPr lang="en-US" sz="16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6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/ 1000;  employees &lt;- employees / 100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hotel.mod1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(year.EC ~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employees)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summary(hotel.mod1); 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(hotel.mod1)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hotel.mod2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(year.EC ~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employees +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summary(hotel.mod2); 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(hotel.mod2)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hotel.mod3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(year.EC ~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employees +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I(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*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 + I(employees*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))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summary(hotel.mod3); 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(hotel.mod3)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(hotel.mod1, hotel.mod2)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(hotel.mod2, hotel.mod3)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(hotel.mod1, hotel.mod3)</a:t>
            </a:r>
          </a:p>
          <a:p>
            <a:endParaRPr lang="en-US" sz="1800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8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25C1E-BEE1-403E-A3AC-23CAA243F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54037"/>
            <a:ext cx="7772400" cy="407963"/>
          </a:xfrm>
        </p:spPr>
        <p:txBody>
          <a:bodyPr/>
          <a:lstStyle/>
          <a:p>
            <a:r>
              <a:rPr lang="en-US" sz="3200" dirty="0"/>
              <a:t>R Partial Output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A09682-F02B-4B48-986F-AA22CD080DBC}"/>
              </a:ext>
            </a:extLst>
          </p:cNvPr>
          <p:cNvSpPr txBox="1"/>
          <p:nvPr/>
        </p:nvSpPr>
        <p:spPr>
          <a:xfrm>
            <a:off x="190500" y="856357"/>
            <a:ext cx="8763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(hotel.mod1, hotel.mod2)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Model 1: year.EC ~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employees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Model 2: year.EC ~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employees +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endParaRPr lang="en-US" sz="16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Res.Df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RSS Df Sum of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Sq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F   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Pr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(&gt;F)    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1     54 1120.69                                  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2     53  833.76  1    286.93 18.239 8.114e-05 ***</a:t>
            </a:r>
          </a:p>
          <a:p>
            <a:endParaRPr lang="en-US" sz="16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(hotel.mod2, hotel.mod3)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Model 1: year.EC ~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employees +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endParaRPr lang="en-US" sz="16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Model 2: year.EC ~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employees +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I(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*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 + 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I(employees *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Res.Df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RSS Df Sum of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Sq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F   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Pr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(&gt;F)    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1     53 833.76                                  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2     51 482.20  2    351.55 18.591 8.627e-07 ***</a:t>
            </a:r>
          </a:p>
          <a:p>
            <a:endParaRPr lang="en-US" sz="16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(hotel.mod1, hotel.mod3)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Model 1: year.EC ~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employees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Model 2: year.EC ~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employees +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+ I(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flr.area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*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 + 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I(employees *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singapore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Res.Df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RSS Df Sum of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Sq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F    </a:t>
            </a:r>
            <a:r>
              <a:rPr lang="en-US" sz="16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Pr</a:t>
            </a:r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(&gt;F)    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1     54 1120.7                                 </a:t>
            </a:r>
          </a:p>
          <a:p>
            <a:r>
              <a:rPr lang="en-US" sz="16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2     51  482.2  3    638.48 22.51 2.025e-09 ***</a:t>
            </a:r>
          </a:p>
        </p:txBody>
      </p:sp>
    </p:spTree>
    <p:extLst>
      <p:ext uri="{BB962C8B-B14F-4D97-AF65-F5344CB8AC3E}">
        <p14:creationId xmlns:p14="http://schemas.microsoft.com/office/powerpoint/2010/main" val="58749517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1911</Words>
  <Application>Microsoft Office PowerPoint</Application>
  <PresentationFormat>On-screen Show (4:3)</PresentationFormat>
  <Paragraphs>187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Lucida Sans Typewriter</vt:lpstr>
      <vt:lpstr>Symbol</vt:lpstr>
      <vt:lpstr>Times New Roman</vt:lpstr>
      <vt:lpstr>Default Design</vt:lpstr>
      <vt:lpstr>Equation</vt:lpstr>
      <vt:lpstr>MathType 7.0 Equation</vt:lpstr>
      <vt:lpstr>Microsoft Excel Worksheet</vt:lpstr>
      <vt:lpstr>Sections 3.2,3.3.1,3.3.2</vt:lpstr>
      <vt:lpstr>Multiple Regression</vt:lpstr>
      <vt:lpstr>Example – Energy Consumption of Hotels in Lagos</vt:lpstr>
      <vt:lpstr>Least Squares Estimation</vt:lpstr>
      <vt:lpstr>Testing for the Overall Model - F-test</vt:lpstr>
      <vt:lpstr>Example – Energy Consumption of Hotels in Lagos</vt:lpstr>
      <vt:lpstr>Testing Individual Partial Coefficients - t-tests</vt:lpstr>
      <vt:lpstr>Example – Energy Consumption of Hotels in Lagos</vt:lpstr>
      <vt:lpstr>Comparing Regression Models</vt:lpstr>
      <vt:lpstr>Comparing Regression Models</vt:lpstr>
      <vt:lpstr>Example – Energy Consumption of Hotels in Lagos</vt:lpstr>
      <vt:lpstr>R Program/ Partial Output</vt:lpstr>
      <vt:lpstr>Models with Dummy Variables</vt:lpstr>
      <vt:lpstr>Example - Deep Cervical Infections</vt:lpstr>
      <vt:lpstr>Example - Weather  and Spinal Patients</vt:lpstr>
      <vt:lpstr>Modeling Interactions</vt:lpstr>
      <vt:lpstr>Example – Hotel Energy in Lagos and Singapore</vt:lpstr>
      <vt:lpstr>Example – Hotel Energy in Lagos and Singapore </vt:lpstr>
      <vt:lpstr>Example – Hotel Energy in Lagos and Singapore  </vt:lpstr>
      <vt:lpstr>Example – Hotel Energy in Lagos and Singapore </vt:lpstr>
      <vt:lpstr>Example – Hotel Energy in Lagos and Singapore </vt:lpstr>
      <vt:lpstr>R Program </vt:lpstr>
      <vt:lpstr>R Partial Output </vt:lpstr>
    </vt:vector>
  </TitlesOfParts>
  <Company>University of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12</dc:title>
  <dc:creator>Larry Winner</dc:creator>
  <cp:lastModifiedBy>Winner,Lawrence Herman</cp:lastModifiedBy>
  <cp:revision>73</cp:revision>
  <dcterms:created xsi:type="dcterms:W3CDTF">2006-07-27T18:54:54Z</dcterms:created>
  <dcterms:modified xsi:type="dcterms:W3CDTF">2025-01-21T13:15:24Z</dcterms:modified>
</cp:coreProperties>
</file>