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3" r:id="rId5"/>
    <p:sldId id="264" r:id="rId6"/>
    <p:sldId id="265" r:id="rId7"/>
    <p:sldId id="266" r:id="rId8"/>
    <p:sldId id="267" r:id="rId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7" d="100"/>
          <a:sy n="117" d="100"/>
        </p:scale>
        <p:origin x="714"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B77F4-B282-A81E-F1C1-B1F21DFA694D}"/>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6369AC-1A15-272A-43CC-D3950C7D7339}"/>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24763E-397C-A079-CDAA-924AFB27449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EA777AC-D452-7D9C-EB90-310A8408771A}"/>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2B2F1AC-8990-CEEB-D8C1-55E0638B7BC9}"/>
              </a:ext>
            </a:extLst>
          </p:cNvPr>
          <p:cNvSpPr>
            <a:spLocks noGrp="1"/>
          </p:cNvSpPr>
          <p:nvPr>
            <p:ph type="sldNum" sz="quarter" idx="12"/>
          </p:nvPr>
        </p:nvSpPr>
        <p:spPr/>
        <p:txBody>
          <a:bodyPr/>
          <a:lstStyle>
            <a:lvl1pPr>
              <a:defRPr/>
            </a:lvl1pPr>
          </a:lstStyle>
          <a:p>
            <a:fld id="{64631BF4-02FC-4E5D-9BBD-DD8018D50392}" type="slidenum">
              <a:rPr lang="en-US" altLang="en-US"/>
              <a:pPr/>
              <a:t>‹#›</a:t>
            </a:fld>
            <a:endParaRPr lang="en-US" altLang="en-US"/>
          </a:p>
        </p:txBody>
      </p:sp>
    </p:spTree>
    <p:extLst>
      <p:ext uri="{BB962C8B-B14F-4D97-AF65-F5344CB8AC3E}">
        <p14:creationId xmlns:p14="http://schemas.microsoft.com/office/powerpoint/2010/main" val="3849516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C32FF-8A51-ABE7-78F9-EBE9091AF3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5A3EFA-DCB3-DA1D-35CB-3EDDBCF816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8D868C-FF5A-148C-6182-15BCF724493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4F4CF55-E2D7-44B8-7523-F059DB6A1AD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7CA6080-02B9-35DF-B97F-AB323E025D59}"/>
              </a:ext>
            </a:extLst>
          </p:cNvPr>
          <p:cNvSpPr>
            <a:spLocks noGrp="1"/>
          </p:cNvSpPr>
          <p:nvPr>
            <p:ph type="sldNum" sz="quarter" idx="12"/>
          </p:nvPr>
        </p:nvSpPr>
        <p:spPr/>
        <p:txBody>
          <a:bodyPr/>
          <a:lstStyle>
            <a:lvl1pPr>
              <a:defRPr/>
            </a:lvl1pPr>
          </a:lstStyle>
          <a:p>
            <a:fld id="{48BB47F3-8B2E-43E3-89E8-24AA787C7938}" type="slidenum">
              <a:rPr lang="en-US" altLang="en-US"/>
              <a:pPr/>
              <a:t>‹#›</a:t>
            </a:fld>
            <a:endParaRPr lang="en-US" altLang="en-US"/>
          </a:p>
        </p:txBody>
      </p:sp>
    </p:spTree>
    <p:extLst>
      <p:ext uri="{BB962C8B-B14F-4D97-AF65-F5344CB8AC3E}">
        <p14:creationId xmlns:p14="http://schemas.microsoft.com/office/powerpoint/2010/main" val="1553977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B3937-32C0-63A8-BF4D-1F68594A97AD}"/>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A25153-E09A-DE20-4D04-487452E5B10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FC25E7A-80E5-CA29-0C17-6091E68F2A0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F125AED-CBE2-87E2-AD35-A2B951EC680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72FCFF4-3939-CDA6-6876-A6F34B6FDE2E}"/>
              </a:ext>
            </a:extLst>
          </p:cNvPr>
          <p:cNvSpPr>
            <a:spLocks noGrp="1"/>
          </p:cNvSpPr>
          <p:nvPr>
            <p:ph type="sldNum" sz="quarter" idx="12"/>
          </p:nvPr>
        </p:nvSpPr>
        <p:spPr/>
        <p:txBody>
          <a:bodyPr/>
          <a:lstStyle>
            <a:lvl1pPr>
              <a:defRPr/>
            </a:lvl1pPr>
          </a:lstStyle>
          <a:p>
            <a:fld id="{510D9FE5-67BE-4E3C-A110-9C6C8D9E5CF9}" type="slidenum">
              <a:rPr lang="en-US" altLang="en-US"/>
              <a:pPr/>
              <a:t>‹#›</a:t>
            </a:fld>
            <a:endParaRPr lang="en-US" altLang="en-US"/>
          </a:p>
        </p:txBody>
      </p:sp>
    </p:spTree>
    <p:extLst>
      <p:ext uri="{BB962C8B-B14F-4D97-AF65-F5344CB8AC3E}">
        <p14:creationId xmlns:p14="http://schemas.microsoft.com/office/powerpoint/2010/main" val="3300336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CB40B-1067-9AE3-95F9-2C60C72DED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887F9C-AD8B-17AF-426E-3866575883AA}"/>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C8A1E8-D9D8-E330-53C9-F1665F39ADBB}"/>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205E29-05CB-2C0C-6B54-5CC516F8D26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DF6752D-8F78-E124-BF97-95A94D8789D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A721661C-197D-28A7-7A77-9AEC2C52B4A5}"/>
              </a:ext>
            </a:extLst>
          </p:cNvPr>
          <p:cNvSpPr>
            <a:spLocks noGrp="1"/>
          </p:cNvSpPr>
          <p:nvPr>
            <p:ph type="sldNum" sz="quarter" idx="12"/>
          </p:nvPr>
        </p:nvSpPr>
        <p:spPr/>
        <p:txBody>
          <a:bodyPr/>
          <a:lstStyle>
            <a:lvl1pPr>
              <a:defRPr/>
            </a:lvl1pPr>
          </a:lstStyle>
          <a:p>
            <a:fld id="{1C7AADBA-5E7C-4DD7-ADE9-6D213A3F5711}" type="slidenum">
              <a:rPr lang="en-US" altLang="en-US"/>
              <a:pPr/>
              <a:t>‹#›</a:t>
            </a:fld>
            <a:endParaRPr lang="en-US" altLang="en-US"/>
          </a:p>
        </p:txBody>
      </p:sp>
    </p:spTree>
    <p:extLst>
      <p:ext uri="{BB962C8B-B14F-4D97-AF65-F5344CB8AC3E}">
        <p14:creationId xmlns:p14="http://schemas.microsoft.com/office/powerpoint/2010/main" val="3482281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118B0-2B6F-7072-C47C-C7C46DBD76A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004B6B2-8B04-6A22-1958-F589F93E314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43C3F2-6F86-24A4-75A0-1F00E71B4875}"/>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D5BE28-F6DA-259D-58AA-0C8FCD9F387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2F6826-B291-354B-FDE1-F876013A25BA}"/>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E1A057-5F1D-CA10-8DF9-463F47B9D70C}"/>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DBD6593E-F5FE-A7C8-BDD2-E0AF642A44F9}"/>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58428BAA-A2F7-83DB-E1DD-27ABB051BFB0}"/>
              </a:ext>
            </a:extLst>
          </p:cNvPr>
          <p:cNvSpPr>
            <a:spLocks noGrp="1"/>
          </p:cNvSpPr>
          <p:nvPr>
            <p:ph type="sldNum" sz="quarter" idx="12"/>
          </p:nvPr>
        </p:nvSpPr>
        <p:spPr/>
        <p:txBody>
          <a:bodyPr/>
          <a:lstStyle>
            <a:lvl1pPr>
              <a:defRPr/>
            </a:lvl1pPr>
          </a:lstStyle>
          <a:p>
            <a:fld id="{BF27FD60-C609-4670-A631-B3F3AC8C0135}" type="slidenum">
              <a:rPr lang="en-US" altLang="en-US"/>
              <a:pPr/>
              <a:t>‹#›</a:t>
            </a:fld>
            <a:endParaRPr lang="en-US" altLang="en-US"/>
          </a:p>
        </p:txBody>
      </p:sp>
    </p:spTree>
    <p:extLst>
      <p:ext uri="{BB962C8B-B14F-4D97-AF65-F5344CB8AC3E}">
        <p14:creationId xmlns:p14="http://schemas.microsoft.com/office/powerpoint/2010/main" val="3635991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19E38-06AF-2C5C-DF06-2CE09DCA2D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12C6ED-F9A5-B863-499D-514B74D0A72B}"/>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5ED49A6F-9543-C00C-5F24-020CD2E9CA30}"/>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E9DB531A-AFB4-859C-860A-F7CF2E6295B8}"/>
              </a:ext>
            </a:extLst>
          </p:cNvPr>
          <p:cNvSpPr>
            <a:spLocks noGrp="1"/>
          </p:cNvSpPr>
          <p:nvPr>
            <p:ph type="sldNum" sz="quarter" idx="12"/>
          </p:nvPr>
        </p:nvSpPr>
        <p:spPr/>
        <p:txBody>
          <a:bodyPr/>
          <a:lstStyle>
            <a:lvl1pPr>
              <a:defRPr/>
            </a:lvl1pPr>
          </a:lstStyle>
          <a:p>
            <a:fld id="{91B6F222-6966-42A2-A5CC-7CCFC701F177}" type="slidenum">
              <a:rPr lang="en-US" altLang="en-US"/>
              <a:pPr/>
              <a:t>‹#›</a:t>
            </a:fld>
            <a:endParaRPr lang="en-US" altLang="en-US"/>
          </a:p>
        </p:txBody>
      </p:sp>
    </p:spTree>
    <p:extLst>
      <p:ext uri="{BB962C8B-B14F-4D97-AF65-F5344CB8AC3E}">
        <p14:creationId xmlns:p14="http://schemas.microsoft.com/office/powerpoint/2010/main" val="338472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D2B0A6-8D32-FF49-BDEE-0934A68A570D}"/>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00975859-8028-1667-F062-13BC50B450BB}"/>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C35CFCA-1616-20C3-5FDD-D215A73B2D9C}"/>
              </a:ext>
            </a:extLst>
          </p:cNvPr>
          <p:cNvSpPr>
            <a:spLocks noGrp="1"/>
          </p:cNvSpPr>
          <p:nvPr>
            <p:ph type="sldNum" sz="quarter" idx="12"/>
          </p:nvPr>
        </p:nvSpPr>
        <p:spPr/>
        <p:txBody>
          <a:bodyPr/>
          <a:lstStyle>
            <a:lvl1pPr>
              <a:defRPr/>
            </a:lvl1pPr>
          </a:lstStyle>
          <a:p>
            <a:fld id="{2348B442-7DE5-47E9-A69C-030120A84F6F}" type="slidenum">
              <a:rPr lang="en-US" altLang="en-US"/>
              <a:pPr/>
              <a:t>‹#›</a:t>
            </a:fld>
            <a:endParaRPr lang="en-US" altLang="en-US"/>
          </a:p>
        </p:txBody>
      </p:sp>
    </p:spTree>
    <p:extLst>
      <p:ext uri="{BB962C8B-B14F-4D97-AF65-F5344CB8AC3E}">
        <p14:creationId xmlns:p14="http://schemas.microsoft.com/office/powerpoint/2010/main" val="3405015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D6D74-D111-B0F8-DF5C-62F69723BF6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14ED61-9336-DCF6-EA02-4D69276F6270}"/>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D368174-C83D-DBB6-CDE2-7C8B784C91C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CB67A5-E617-060B-9FB6-C3C8CFF14E6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A2E1F5F-3E9F-7D69-BD3A-96708055DB41}"/>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B042069-DD95-7354-BBB0-52EF95624956}"/>
              </a:ext>
            </a:extLst>
          </p:cNvPr>
          <p:cNvSpPr>
            <a:spLocks noGrp="1"/>
          </p:cNvSpPr>
          <p:nvPr>
            <p:ph type="sldNum" sz="quarter" idx="12"/>
          </p:nvPr>
        </p:nvSpPr>
        <p:spPr/>
        <p:txBody>
          <a:bodyPr/>
          <a:lstStyle>
            <a:lvl1pPr>
              <a:defRPr/>
            </a:lvl1pPr>
          </a:lstStyle>
          <a:p>
            <a:fld id="{E17EBCED-C712-4277-B5ED-3FC7814FE9B1}" type="slidenum">
              <a:rPr lang="en-US" altLang="en-US"/>
              <a:pPr/>
              <a:t>‹#›</a:t>
            </a:fld>
            <a:endParaRPr lang="en-US" altLang="en-US"/>
          </a:p>
        </p:txBody>
      </p:sp>
    </p:spTree>
    <p:extLst>
      <p:ext uri="{BB962C8B-B14F-4D97-AF65-F5344CB8AC3E}">
        <p14:creationId xmlns:p14="http://schemas.microsoft.com/office/powerpoint/2010/main" val="58682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1D902-0633-C690-B721-7C19673428F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1F3996-B22B-27F8-F270-A007B79D02A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0AFF64-C602-AF2D-E82E-FFC747C2B8D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E9A31C-7413-6A1A-1454-78C9C4D6965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D56E018-92E8-D077-B154-E21E2BF68BA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31D820F-4E8A-BAB2-5D9C-1AE220BD7890}"/>
              </a:ext>
            </a:extLst>
          </p:cNvPr>
          <p:cNvSpPr>
            <a:spLocks noGrp="1"/>
          </p:cNvSpPr>
          <p:nvPr>
            <p:ph type="sldNum" sz="quarter" idx="12"/>
          </p:nvPr>
        </p:nvSpPr>
        <p:spPr/>
        <p:txBody>
          <a:bodyPr/>
          <a:lstStyle>
            <a:lvl1pPr>
              <a:defRPr/>
            </a:lvl1pPr>
          </a:lstStyle>
          <a:p>
            <a:fld id="{F0659BC1-6A88-4FA7-BAFE-BB84F869B433}" type="slidenum">
              <a:rPr lang="en-US" altLang="en-US"/>
              <a:pPr/>
              <a:t>‹#›</a:t>
            </a:fld>
            <a:endParaRPr lang="en-US" altLang="en-US"/>
          </a:p>
        </p:txBody>
      </p:sp>
    </p:spTree>
    <p:extLst>
      <p:ext uri="{BB962C8B-B14F-4D97-AF65-F5344CB8AC3E}">
        <p14:creationId xmlns:p14="http://schemas.microsoft.com/office/powerpoint/2010/main" val="1071961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CFCFB-FDE6-BCAF-DB00-EAE89D97D4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9E72CF-D733-130F-AD52-2827CFCF5B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B3C049-6D12-EBF7-9ED9-CB7C33D7458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8668446-8296-EB8E-1571-8DD6416BACE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954EA9B-37D2-32D6-C3A5-5BEB724D70EB}"/>
              </a:ext>
            </a:extLst>
          </p:cNvPr>
          <p:cNvSpPr>
            <a:spLocks noGrp="1"/>
          </p:cNvSpPr>
          <p:nvPr>
            <p:ph type="sldNum" sz="quarter" idx="12"/>
          </p:nvPr>
        </p:nvSpPr>
        <p:spPr/>
        <p:txBody>
          <a:bodyPr/>
          <a:lstStyle>
            <a:lvl1pPr>
              <a:defRPr/>
            </a:lvl1pPr>
          </a:lstStyle>
          <a:p>
            <a:fld id="{ADAC2B6E-317B-4C7D-9D46-0A35D19E8585}" type="slidenum">
              <a:rPr lang="en-US" altLang="en-US"/>
              <a:pPr/>
              <a:t>‹#›</a:t>
            </a:fld>
            <a:endParaRPr lang="en-US" altLang="en-US"/>
          </a:p>
        </p:txBody>
      </p:sp>
    </p:spTree>
    <p:extLst>
      <p:ext uri="{BB962C8B-B14F-4D97-AF65-F5344CB8AC3E}">
        <p14:creationId xmlns:p14="http://schemas.microsoft.com/office/powerpoint/2010/main" val="1030038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D12A7B-64FB-B3C4-B972-31C788A9C065}"/>
              </a:ext>
            </a:extLst>
          </p:cNvPr>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D4B197-6102-EF2F-1AF7-92C252347C31}"/>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FAA924-2CB8-803C-FA44-50A6F741A8F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415A9AC-7EAE-8FC6-CE5B-52A211FAFFF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6859854-5989-93D5-1CE1-960C63F57BAE}"/>
              </a:ext>
            </a:extLst>
          </p:cNvPr>
          <p:cNvSpPr>
            <a:spLocks noGrp="1"/>
          </p:cNvSpPr>
          <p:nvPr>
            <p:ph type="sldNum" sz="quarter" idx="12"/>
          </p:nvPr>
        </p:nvSpPr>
        <p:spPr/>
        <p:txBody>
          <a:bodyPr/>
          <a:lstStyle>
            <a:lvl1pPr>
              <a:defRPr/>
            </a:lvl1pPr>
          </a:lstStyle>
          <a:p>
            <a:fld id="{C4FBAC56-73E6-48CF-BA7A-FBE3FB0C9385}" type="slidenum">
              <a:rPr lang="en-US" altLang="en-US"/>
              <a:pPr/>
              <a:t>‹#›</a:t>
            </a:fld>
            <a:endParaRPr lang="en-US" altLang="en-US"/>
          </a:p>
        </p:txBody>
      </p:sp>
    </p:spTree>
    <p:extLst>
      <p:ext uri="{BB962C8B-B14F-4D97-AF65-F5344CB8AC3E}">
        <p14:creationId xmlns:p14="http://schemas.microsoft.com/office/powerpoint/2010/main" val="4289480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29C-9782-341C-813F-E3BCE60A97AA}"/>
              </a:ext>
            </a:extLst>
          </p:cNvPr>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56AA14-C960-D3EF-3E71-1A004C1232E0}"/>
              </a:ext>
            </a:extLst>
          </p:cNvPr>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1EFD3F-BD49-3583-D322-311BCE7B4245}"/>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7F961F-9262-154D-1AB8-F6C127A8C11B}"/>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CAD48B0-88DB-EED5-E617-A56CB915A64E}"/>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AA410CA-064F-6685-0B85-742631E407ED}"/>
              </a:ext>
            </a:extLst>
          </p:cNvPr>
          <p:cNvSpPr>
            <a:spLocks noGrp="1"/>
          </p:cNvSpPr>
          <p:nvPr>
            <p:ph type="sldNum" sz="quarter" idx="12"/>
          </p:nvPr>
        </p:nvSpPr>
        <p:spPr>
          <a:xfrm>
            <a:off x="6553200" y="6245225"/>
            <a:ext cx="2133600" cy="476250"/>
          </a:xfrm>
        </p:spPr>
        <p:txBody>
          <a:bodyPr/>
          <a:lstStyle>
            <a:lvl1pPr>
              <a:defRPr/>
            </a:lvl1pPr>
          </a:lstStyle>
          <a:p>
            <a:fld id="{0B15A5E7-5FF9-4D99-9211-1D7E5C2EDCA0}" type="slidenum">
              <a:rPr lang="en-US" altLang="en-US"/>
              <a:pPr/>
              <a:t>‹#›</a:t>
            </a:fld>
            <a:endParaRPr lang="en-US" altLang="en-US"/>
          </a:p>
        </p:txBody>
      </p:sp>
    </p:spTree>
    <p:extLst>
      <p:ext uri="{BB962C8B-B14F-4D97-AF65-F5344CB8AC3E}">
        <p14:creationId xmlns:p14="http://schemas.microsoft.com/office/powerpoint/2010/main" val="854780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C064D00-6072-7894-DD0E-3461CD41802F}"/>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DF782390-94E1-A040-5D18-DA9A3882B1C5}"/>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1028" name="Rectangle 4">
            <a:extLst>
              <a:ext uri="{FF2B5EF4-FFF2-40B4-BE49-F238E27FC236}">
                <a16:creationId xmlns:a16="http://schemas.microsoft.com/office/drawing/2014/main" id="{61B26968-066D-E848-17B7-F74E3833BA8D}"/>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5A6420FD-4419-3A5A-6559-0FE5F53C8224}"/>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3118CDDC-7AEB-DFF9-4957-E47999EF6E86}"/>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1038E1B8-F715-462B-A1BA-8A421007693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3600" kern="1200">
          <a:solidFill>
            <a:schemeClr val="tx2"/>
          </a:solidFill>
          <a:latin typeface="+mj-lt"/>
          <a:ea typeface="+mj-ea"/>
          <a:cs typeface="+mj-cs"/>
        </a:defRPr>
      </a:lvl1pPr>
      <a:lvl2pPr algn="ctr" rtl="0" fontAlgn="base">
        <a:spcBef>
          <a:spcPct val="0"/>
        </a:spcBef>
        <a:spcAft>
          <a:spcPct val="0"/>
        </a:spcAft>
        <a:defRPr sz="3600">
          <a:solidFill>
            <a:schemeClr val="tx2"/>
          </a:solidFill>
          <a:latin typeface="Arial" panose="020B0604020202020204" pitchFamily="34" charset="0"/>
        </a:defRPr>
      </a:lvl2pPr>
      <a:lvl3pPr algn="ctr" rtl="0" fontAlgn="base">
        <a:spcBef>
          <a:spcPct val="0"/>
        </a:spcBef>
        <a:spcAft>
          <a:spcPct val="0"/>
        </a:spcAft>
        <a:defRPr sz="3600">
          <a:solidFill>
            <a:schemeClr val="tx2"/>
          </a:solidFill>
          <a:latin typeface="Arial" panose="020B0604020202020204" pitchFamily="34" charset="0"/>
        </a:defRPr>
      </a:lvl3pPr>
      <a:lvl4pPr algn="ctr" rtl="0" fontAlgn="base">
        <a:spcBef>
          <a:spcPct val="0"/>
        </a:spcBef>
        <a:spcAft>
          <a:spcPct val="0"/>
        </a:spcAft>
        <a:defRPr sz="3600">
          <a:solidFill>
            <a:schemeClr val="tx2"/>
          </a:solidFill>
          <a:latin typeface="Arial" panose="020B0604020202020204" pitchFamily="34" charset="0"/>
        </a:defRPr>
      </a:lvl4pPr>
      <a:lvl5pPr algn="ctr" rtl="0" fontAlgn="base">
        <a:spcBef>
          <a:spcPct val="0"/>
        </a:spcBef>
        <a:spcAft>
          <a:spcPct val="0"/>
        </a:spcAft>
        <a:defRPr sz="3600">
          <a:solidFill>
            <a:schemeClr val="tx2"/>
          </a:solidFill>
          <a:latin typeface="Arial" panose="020B0604020202020204" pitchFamily="34" charset="0"/>
        </a:defRPr>
      </a:lvl5pPr>
      <a:lvl6pPr marL="457200" algn="ctr" rtl="0" fontAlgn="base">
        <a:spcBef>
          <a:spcPct val="0"/>
        </a:spcBef>
        <a:spcAft>
          <a:spcPct val="0"/>
        </a:spcAft>
        <a:defRPr sz="3600">
          <a:solidFill>
            <a:schemeClr val="tx2"/>
          </a:solidFill>
          <a:latin typeface="Arial" panose="020B0604020202020204" pitchFamily="34" charset="0"/>
        </a:defRPr>
      </a:lvl6pPr>
      <a:lvl7pPr marL="914400" algn="ctr" rtl="0" fontAlgn="base">
        <a:spcBef>
          <a:spcPct val="0"/>
        </a:spcBef>
        <a:spcAft>
          <a:spcPct val="0"/>
        </a:spcAft>
        <a:defRPr sz="3600">
          <a:solidFill>
            <a:schemeClr val="tx2"/>
          </a:solidFill>
          <a:latin typeface="Arial" panose="020B0604020202020204" pitchFamily="34" charset="0"/>
        </a:defRPr>
      </a:lvl7pPr>
      <a:lvl8pPr marL="1371600" algn="ctr" rtl="0" fontAlgn="base">
        <a:spcBef>
          <a:spcPct val="0"/>
        </a:spcBef>
        <a:spcAft>
          <a:spcPct val="0"/>
        </a:spcAft>
        <a:defRPr sz="3600">
          <a:solidFill>
            <a:schemeClr val="tx2"/>
          </a:solidFill>
          <a:latin typeface="Arial" panose="020B0604020202020204" pitchFamily="34" charset="0"/>
        </a:defRPr>
      </a:lvl8pPr>
      <a:lvl9pPr marL="1828800" algn="ctr" rtl="0" fontAlgn="base">
        <a:spcBef>
          <a:spcPct val="0"/>
        </a:spcBef>
        <a:spcAft>
          <a:spcPct val="0"/>
        </a:spcAft>
        <a:defRPr sz="36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2800" kern="1200">
          <a:solidFill>
            <a:schemeClr val="tx1"/>
          </a:solidFill>
          <a:latin typeface="+mn-lt"/>
          <a:ea typeface="+mn-ea"/>
          <a:cs typeface="+mn-cs"/>
        </a:defRPr>
      </a:lvl1pPr>
      <a:lvl2pPr marL="742950" indent="-285750" algn="l" rtl="0" fontAlgn="base">
        <a:spcBef>
          <a:spcPct val="20000"/>
        </a:spcBef>
        <a:spcAft>
          <a:spcPct val="0"/>
        </a:spcAft>
        <a:buChar char="–"/>
        <a:defRPr sz="24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2.bin"/><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5.bin"/><Relationship Id="rId1" Type="http://schemas.openxmlformats.org/officeDocument/2006/relationships/slideLayout" Target="../slideLayouts/slideLayout2.xml"/><Relationship Id="rId5" Type="http://schemas.openxmlformats.org/officeDocument/2006/relationships/image" Target="../media/image6.wmf"/><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7.bin"/><Relationship Id="rId1" Type="http://schemas.openxmlformats.org/officeDocument/2006/relationships/slideLayout" Target="../slideLayouts/slideLayout2.xml"/><Relationship Id="rId5" Type="http://schemas.openxmlformats.org/officeDocument/2006/relationships/image" Target="../media/image8.wmf"/><Relationship Id="rId4" Type="http://schemas.openxmlformats.org/officeDocument/2006/relationships/oleObject" Target="../embeddings/oleObject8.bin"/></Relationships>
</file>

<file path=ppt/slides/_rels/slide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9.bin"/><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C40FE468-A8BC-9DCE-C390-7C0313921025}"/>
              </a:ext>
            </a:extLst>
          </p:cNvPr>
          <p:cNvSpPr>
            <a:spLocks noGrp="1" noChangeArrowheads="1"/>
          </p:cNvSpPr>
          <p:nvPr>
            <p:ph type="ctrTitle"/>
          </p:nvPr>
        </p:nvSpPr>
        <p:spPr>
          <a:xfrm>
            <a:off x="685800" y="2130425"/>
            <a:ext cx="7772400" cy="1470025"/>
          </a:xfrm>
        </p:spPr>
        <p:txBody>
          <a:bodyPr anchor="ctr"/>
          <a:lstStyle/>
          <a:p>
            <a:r>
              <a:rPr lang="en-US" altLang="en-US" sz="3600" dirty="0"/>
              <a:t>Logistic Regression Models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80B250D2-9E8D-85ED-476A-CD9CA0811F10}"/>
              </a:ext>
            </a:extLst>
          </p:cNvPr>
          <p:cNvSpPr>
            <a:spLocks noGrp="1" noChangeArrowheads="1"/>
          </p:cNvSpPr>
          <p:nvPr>
            <p:ph type="title"/>
          </p:nvPr>
        </p:nvSpPr>
        <p:spPr>
          <a:xfrm>
            <a:off x="609600" y="304800"/>
            <a:ext cx="7772400" cy="838200"/>
          </a:xfrm>
        </p:spPr>
        <p:txBody>
          <a:bodyPr/>
          <a:lstStyle/>
          <a:p>
            <a:r>
              <a:rPr lang="en-US" altLang="en-US" sz="2800"/>
              <a:t>Logistic Regression</a:t>
            </a:r>
          </a:p>
        </p:txBody>
      </p:sp>
      <p:sp>
        <p:nvSpPr>
          <p:cNvPr id="7171" name="Rectangle 3">
            <a:extLst>
              <a:ext uri="{FF2B5EF4-FFF2-40B4-BE49-F238E27FC236}">
                <a16:creationId xmlns:a16="http://schemas.microsoft.com/office/drawing/2014/main" id="{F1C3C5D8-E15B-B2A3-0E2F-306AE629434B}"/>
              </a:ext>
            </a:extLst>
          </p:cNvPr>
          <p:cNvSpPr>
            <a:spLocks noGrp="1" noChangeArrowheads="1"/>
          </p:cNvSpPr>
          <p:nvPr>
            <p:ph type="body" idx="1"/>
          </p:nvPr>
        </p:nvSpPr>
        <p:spPr>
          <a:xfrm>
            <a:off x="685800" y="1371600"/>
            <a:ext cx="7772400" cy="4724400"/>
          </a:xfrm>
        </p:spPr>
        <p:txBody>
          <a:bodyPr/>
          <a:lstStyle/>
          <a:p>
            <a:r>
              <a:rPr lang="en-US" altLang="en-US" sz="2400"/>
              <a:t>Logistic Regression - Dichotomous Response variable and numeric and/or categorical explanatory variable(s)</a:t>
            </a:r>
          </a:p>
          <a:p>
            <a:pPr lvl="1"/>
            <a:r>
              <a:rPr lang="en-US" altLang="en-US" sz="2000"/>
              <a:t>Goal: Model the probability of a particular outcome as a function of the predictor variable(s)</a:t>
            </a:r>
          </a:p>
          <a:p>
            <a:pPr lvl="1"/>
            <a:r>
              <a:rPr lang="en-US" altLang="en-US" sz="2000"/>
              <a:t>Problem: Probabilities are bounded between 0 and 1</a:t>
            </a:r>
          </a:p>
          <a:p>
            <a:r>
              <a:rPr lang="en-US" altLang="en-US" sz="2400"/>
              <a:t>Distribution of Responses: Binomial</a:t>
            </a:r>
          </a:p>
          <a:p>
            <a:r>
              <a:rPr lang="en-US" altLang="en-US" sz="2400"/>
              <a:t>Link Function: </a:t>
            </a:r>
          </a:p>
        </p:txBody>
      </p:sp>
      <p:graphicFrame>
        <p:nvGraphicFramePr>
          <p:cNvPr id="4" name="Object 3">
            <a:extLst>
              <a:ext uri="{FF2B5EF4-FFF2-40B4-BE49-F238E27FC236}">
                <a16:creationId xmlns:a16="http://schemas.microsoft.com/office/drawing/2014/main" id="{EA14ECB6-BCE1-8B48-B8C6-25B20A9868CE}"/>
              </a:ext>
            </a:extLst>
          </p:cNvPr>
          <p:cNvGraphicFramePr>
            <a:graphicFrameLocks noChangeAspect="1"/>
          </p:cNvGraphicFramePr>
          <p:nvPr>
            <p:extLst>
              <p:ext uri="{D42A27DB-BD31-4B8C-83A1-F6EECF244321}">
                <p14:modId xmlns:p14="http://schemas.microsoft.com/office/powerpoint/2010/main" val="1940952749"/>
              </p:ext>
            </p:extLst>
          </p:nvPr>
        </p:nvGraphicFramePr>
        <p:xfrm>
          <a:off x="520065" y="4876800"/>
          <a:ext cx="8201025" cy="1143000"/>
        </p:xfrm>
        <a:graphic>
          <a:graphicData uri="http://schemas.openxmlformats.org/presentationml/2006/ole">
            <mc:AlternateContent xmlns:mc="http://schemas.openxmlformats.org/markup-compatibility/2006">
              <mc:Choice xmlns:v="urn:schemas-microsoft-com:vml" Requires="v">
                <p:oleObj name="Equation" r:id="rId2" imgW="3644640" imgH="507960" progId="Equation.DSMT4">
                  <p:embed/>
                </p:oleObj>
              </mc:Choice>
              <mc:Fallback>
                <p:oleObj name="Equation" r:id="rId2" imgW="3644640" imgH="507960" progId="Equation.DSMT4">
                  <p:embed/>
                  <p:pic>
                    <p:nvPicPr>
                      <p:cNvPr id="0" name=""/>
                      <p:cNvPicPr/>
                      <p:nvPr/>
                    </p:nvPicPr>
                    <p:blipFill>
                      <a:blip r:embed="rId3"/>
                      <a:stretch>
                        <a:fillRect/>
                      </a:stretch>
                    </p:blipFill>
                    <p:spPr>
                      <a:xfrm>
                        <a:off x="520065" y="4876800"/>
                        <a:ext cx="8201025" cy="1143000"/>
                      </a:xfrm>
                      <a:prstGeom prst="rect">
                        <a:avLst/>
                      </a:prstGeom>
                    </p:spPr>
                  </p:pic>
                </p:oleObj>
              </mc:Fallback>
            </mc:AlternateContent>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AA03EA37-FE87-9B31-AA98-4B97BD2B310A}"/>
              </a:ext>
            </a:extLst>
          </p:cNvPr>
          <p:cNvSpPr>
            <a:spLocks noGrp="1" noChangeArrowheads="1"/>
          </p:cNvSpPr>
          <p:nvPr>
            <p:ph type="title"/>
          </p:nvPr>
        </p:nvSpPr>
        <p:spPr>
          <a:xfrm>
            <a:off x="685800" y="381000"/>
            <a:ext cx="7772400" cy="838200"/>
          </a:xfrm>
        </p:spPr>
        <p:txBody>
          <a:bodyPr/>
          <a:lstStyle/>
          <a:p>
            <a:r>
              <a:rPr lang="en-US" altLang="en-US" sz="2800"/>
              <a:t>Logistic Regression with 1 Predictor</a:t>
            </a:r>
          </a:p>
        </p:txBody>
      </p:sp>
      <p:sp>
        <p:nvSpPr>
          <p:cNvPr id="8195" name="Text Box 3">
            <a:extLst>
              <a:ext uri="{FF2B5EF4-FFF2-40B4-BE49-F238E27FC236}">
                <a16:creationId xmlns:a16="http://schemas.microsoft.com/office/drawing/2014/main" id="{15C7B57C-C8D7-FF32-F183-4C8273FC6C00}"/>
              </a:ext>
            </a:extLst>
          </p:cNvPr>
          <p:cNvSpPr txBox="1">
            <a:spLocks noChangeArrowheads="1"/>
          </p:cNvSpPr>
          <p:nvPr/>
        </p:nvSpPr>
        <p:spPr bwMode="auto">
          <a:xfrm>
            <a:off x="1066800" y="1676400"/>
            <a:ext cx="7543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buFontTx/>
              <a:buChar char="•"/>
            </a:pPr>
            <a:r>
              <a:rPr lang="en-US" altLang="en-US" sz="2400" dirty="0">
                <a:latin typeface="Times New Roman" panose="02020603050405020304" pitchFamily="18" charset="0"/>
              </a:rPr>
              <a:t> Response - Presence/Absence of characteristic </a:t>
            </a:r>
          </a:p>
          <a:p>
            <a:pPr eaLnBrk="0" hangingPunct="0">
              <a:spcBef>
                <a:spcPct val="50000"/>
              </a:spcBef>
              <a:buFontTx/>
              <a:buChar char="•"/>
            </a:pPr>
            <a:r>
              <a:rPr lang="en-US" altLang="en-US" sz="2400" dirty="0">
                <a:latin typeface="Times New Roman" panose="02020603050405020304" pitchFamily="18" charset="0"/>
              </a:rPr>
              <a:t> Predictor - Numeric variable observed for each case</a:t>
            </a:r>
          </a:p>
          <a:p>
            <a:pPr eaLnBrk="0" hangingPunct="0">
              <a:spcBef>
                <a:spcPct val="50000"/>
              </a:spcBef>
              <a:buFontTx/>
              <a:buChar char="•"/>
            </a:pPr>
            <a:r>
              <a:rPr lang="en-US" altLang="en-US" sz="2400" dirty="0">
                <a:latin typeface="Times New Roman" panose="02020603050405020304" pitchFamily="18" charset="0"/>
              </a:rPr>
              <a:t> Model - </a:t>
            </a:r>
            <a:r>
              <a:rPr lang="en-US" altLang="en-US" sz="2400" i="1" dirty="0">
                <a:latin typeface="Times New Roman" panose="02020603050405020304" pitchFamily="18" charset="0"/>
                <a:cs typeface="Times New Roman" panose="02020603050405020304" pitchFamily="18" charset="0"/>
              </a:rPr>
              <a:t>p</a:t>
            </a:r>
            <a:r>
              <a:rPr lang="en-US" altLang="en-US" sz="2400" dirty="0">
                <a:latin typeface="Times New Roman" panose="02020603050405020304" pitchFamily="18" charset="0"/>
              </a:rPr>
              <a:t>(</a:t>
            </a:r>
            <a:r>
              <a:rPr lang="en-US" altLang="en-US" sz="2400" i="1" dirty="0">
                <a:latin typeface="Times New Roman" panose="02020603050405020304" pitchFamily="18" charset="0"/>
              </a:rPr>
              <a:t>x</a:t>
            </a:r>
            <a:r>
              <a:rPr lang="en-US" altLang="en-US" sz="2400" dirty="0">
                <a:latin typeface="Times New Roman" panose="02020603050405020304" pitchFamily="18" charset="0"/>
              </a:rPr>
              <a:t>) </a:t>
            </a:r>
            <a:r>
              <a:rPr lang="en-US" altLang="en-US" sz="2400" dirty="0">
                <a:latin typeface="Times New Roman" panose="02020603050405020304" pitchFamily="18" charset="0"/>
                <a:sym typeface="Symbol" panose="05050102010706020507" pitchFamily="18" charset="2"/>
              </a:rPr>
              <a:t> Probability of presence at predictor level </a:t>
            </a:r>
            <a:r>
              <a:rPr lang="en-US" altLang="en-US" sz="2400" i="1" dirty="0">
                <a:latin typeface="Times New Roman" panose="02020603050405020304" pitchFamily="18" charset="0"/>
                <a:sym typeface="Symbol" panose="05050102010706020507" pitchFamily="18" charset="2"/>
              </a:rPr>
              <a:t>x</a:t>
            </a:r>
            <a:endParaRPr lang="en-US" altLang="en-US" sz="2400" dirty="0">
              <a:latin typeface="Times New Roman" panose="02020603050405020304" pitchFamily="18" charset="0"/>
            </a:endParaRPr>
          </a:p>
        </p:txBody>
      </p:sp>
      <p:sp>
        <p:nvSpPr>
          <p:cNvPr id="8197" name="Text Box 5">
            <a:extLst>
              <a:ext uri="{FF2B5EF4-FFF2-40B4-BE49-F238E27FC236}">
                <a16:creationId xmlns:a16="http://schemas.microsoft.com/office/drawing/2014/main" id="{B4C2B4B2-6DB3-8332-F8DC-403C0D6EEE65}"/>
              </a:ext>
            </a:extLst>
          </p:cNvPr>
          <p:cNvSpPr txBox="1">
            <a:spLocks noChangeArrowheads="1"/>
          </p:cNvSpPr>
          <p:nvPr/>
        </p:nvSpPr>
        <p:spPr bwMode="auto">
          <a:xfrm>
            <a:off x="838200" y="4876800"/>
            <a:ext cx="71628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buFontTx/>
              <a:buChar char="•"/>
            </a:pPr>
            <a:r>
              <a:rPr lang="en-US" altLang="en-US" sz="2400">
                <a:latin typeface="Times New Roman" panose="02020603050405020304" pitchFamily="18" charset="0"/>
              </a:rPr>
              <a:t> </a:t>
            </a:r>
            <a:r>
              <a:rPr lang="en-US" altLang="en-US" sz="2400" i="1">
                <a:latin typeface="Symbol" panose="05050102010706020507" pitchFamily="18" charset="2"/>
              </a:rPr>
              <a:t>b</a:t>
            </a:r>
            <a:r>
              <a:rPr lang="en-US" altLang="en-US" sz="2400" baseline="-25000">
                <a:latin typeface="Symbol" panose="05050102010706020507" pitchFamily="18" charset="2"/>
              </a:rPr>
              <a:t>1</a:t>
            </a:r>
            <a:r>
              <a:rPr lang="en-US" altLang="en-US" sz="2400">
                <a:latin typeface="Times New Roman" panose="02020603050405020304" pitchFamily="18" charset="0"/>
              </a:rPr>
              <a:t> = 0   </a:t>
            </a:r>
            <a:r>
              <a:rPr lang="en-US" altLang="en-US" sz="2400">
                <a:latin typeface="Times New Roman" panose="02020603050405020304" pitchFamily="18" charset="0"/>
                <a:sym typeface="Symbol" panose="05050102010706020507" pitchFamily="18" charset="2"/>
              </a:rPr>
              <a:t>  P(Presence) is the same at each level of </a:t>
            </a:r>
            <a:r>
              <a:rPr lang="en-US" altLang="en-US" sz="2400" i="1">
                <a:latin typeface="Times New Roman" panose="02020603050405020304" pitchFamily="18" charset="0"/>
                <a:sym typeface="Symbol" panose="05050102010706020507" pitchFamily="18" charset="2"/>
              </a:rPr>
              <a:t>x</a:t>
            </a:r>
            <a:endParaRPr lang="en-US" altLang="en-US" sz="2400">
              <a:latin typeface="Times New Roman" panose="02020603050405020304" pitchFamily="18" charset="0"/>
              <a:sym typeface="Symbol" panose="05050102010706020507" pitchFamily="18" charset="2"/>
            </a:endParaRPr>
          </a:p>
          <a:p>
            <a:pPr eaLnBrk="0" hangingPunct="0">
              <a:spcBef>
                <a:spcPct val="50000"/>
              </a:spcBef>
              <a:buFontTx/>
              <a:buChar char="•"/>
            </a:pPr>
            <a:r>
              <a:rPr lang="en-US" altLang="en-US" sz="2400">
                <a:latin typeface="Times New Roman" panose="02020603050405020304" pitchFamily="18" charset="0"/>
              </a:rPr>
              <a:t> </a:t>
            </a:r>
            <a:r>
              <a:rPr lang="en-US" altLang="en-US" sz="2400" i="1">
                <a:latin typeface="Symbol" panose="05050102010706020507" pitchFamily="18" charset="2"/>
              </a:rPr>
              <a:t>b</a:t>
            </a:r>
            <a:r>
              <a:rPr lang="en-US" altLang="en-US" sz="2400" baseline="-25000">
                <a:latin typeface="Symbol" panose="05050102010706020507" pitchFamily="18" charset="2"/>
              </a:rPr>
              <a:t>1</a:t>
            </a:r>
            <a:r>
              <a:rPr lang="en-US" altLang="en-US" sz="2400">
                <a:latin typeface="Times New Roman" panose="02020603050405020304" pitchFamily="18" charset="0"/>
              </a:rPr>
              <a:t> &gt; 0   </a:t>
            </a:r>
            <a:r>
              <a:rPr lang="en-US" altLang="en-US" sz="2400">
                <a:latin typeface="Times New Roman" panose="02020603050405020304" pitchFamily="18" charset="0"/>
                <a:sym typeface="Symbol" panose="05050102010706020507" pitchFamily="18" charset="2"/>
              </a:rPr>
              <a:t>  P(Presence) increases as </a:t>
            </a:r>
            <a:r>
              <a:rPr lang="en-US" altLang="en-US" sz="2400" i="1">
                <a:latin typeface="Times New Roman" panose="02020603050405020304" pitchFamily="18" charset="0"/>
                <a:sym typeface="Symbol" panose="05050102010706020507" pitchFamily="18" charset="2"/>
              </a:rPr>
              <a:t>x</a:t>
            </a:r>
            <a:r>
              <a:rPr lang="en-US" altLang="en-US" sz="2400">
                <a:latin typeface="Times New Roman" panose="02020603050405020304" pitchFamily="18" charset="0"/>
                <a:sym typeface="Symbol" panose="05050102010706020507" pitchFamily="18" charset="2"/>
              </a:rPr>
              <a:t> increases</a:t>
            </a:r>
          </a:p>
          <a:p>
            <a:pPr eaLnBrk="0" hangingPunct="0">
              <a:spcBef>
                <a:spcPct val="50000"/>
              </a:spcBef>
              <a:buFontTx/>
              <a:buChar char="•"/>
            </a:pPr>
            <a:r>
              <a:rPr lang="en-US" altLang="en-US" sz="2400">
                <a:latin typeface="Times New Roman" panose="02020603050405020304" pitchFamily="18" charset="0"/>
                <a:sym typeface="Symbol" panose="05050102010706020507" pitchFamily="18" charset="2"/>
              </a:rPr>
              <a:t> </a:t>
            </a:r>
            <a:r>
              <a:rPr lang="en-US" altLang="en-US" sz="2400" i="1">
                <a:latin typeface="Symbol" panose="05050102010706020507" pitchFamily="18" charset="2"/>
              </a:rPr>
              <a:t>b</a:t>
            </a:r>
            <a:r>
              <a:rPr lang="en-US" altLang="en-US" sz="2400">
                <a:latin typeface="Times New Roman" panose="02020603050405020304" pitchFamily="18" charset="0"/>
              </a:rPr>
              <a:t> </a:t>
            </a:r>
            <a:r>
              <a:rPr lang="en-US" altLang="en-US" sz="2400" baseline="-25000">
                <a:latin typeface="Times New Roman" panose="02020603050405020304" pitchFamily="18" charset="0"/>
              </a:rPr>
              <a:t>1</a:t>
            </a:r>
            <a:r>
              <a:rPr lang="en-US" altLang="en-US" sz="2400">
                <a:latin typeface="Times New Roman" panose="02020603050405020304" pitchFamily="18" charset="0"/>
              </a:rPr>
              <a:t>&lt; 0   </a:t>
            </a:r>
            <a:r>
              <a:rPr lang="en-US" altLang="en-US" sz="2400">
                <a:latin typeface="Times New Roman" panose="02020603050405020304" pitchFamily="18" charset="0"/>
                <a:sym typeface="Symbol" panose="05050102010706020507" pitchFamily="18" charset="2"/>
              </a:rPr>
              <a:t>  P(Presence) decreases as </a:t>
            </a:r>
            <a:r>
              <a:rPr lang="en-US" altLang="en-US" sz="2400" i="1">
                <a:latin typeface="Times New Roman" panose="02020603050405020304" pitchFamily="18" charset="0"/>
                <a:sym typeface="Symbol" panose="05050102010706020507" pitchFamily="18" charset="2"/>
              </a:rPr>
              <a:t>x</a:t>
            </a:r>
            <a:r>
              <a:rPr lang="en-US" altLang="en-US" sz="2400">
                <a:latin typeface="Times New Roman" panose="02020603050405020304" pitchFamily="18" charset="0"/>
                <a:sym typeface="Symbol" panose="05050102010706020507" pitchFamily="18" charset="2"/>
              </a:rPr>
              <a:t> increases</a:t>
            </a:r>
          </a:p>
        </p:txBody>
      </p:sp>
      <p:graphicFrame>
        <p:nvGraphicFramePr>
          <p:cNvPr id="4" name="Object 3">
            <a:extLst>
              <a:ext uri="{FF2B5EF4-FFF2-40B4-BE49-F238E27FC236}">
                <a16:creationId xmlns:a16="http://schemas.microsoft.com/office/drawing/2014/main" id="{A1D0FF10-2713-D2ED-FC55-EF800FBB3032}"/>
              </a:ext>
            </a:extLst>
          </p:cNvPr>
          <p:cNvGraphicFramePr>
            <a:graphicFrameLocks noChangeAspect="1"/>
          </p:cNvGraphicFramePr>
          <p:nvPr>
            <p:extLst>
              <p:ext uri="{D42A27DB-BD31-4B8C-83A1-F6EECF244321}">
                <p14:modId xmlns:p14="http://schemas.microsoft.com/office/powerpoint/2010/main" val="2085838928"/>
              </p:ext>
            </p:extLst>
          </p:nvPr>
        </p:nvGraphicFramePr>
        <p:xfrm>
          <a:off x="2438400" y="3474017"/>
          <a:ext cx="3124200" cy="1212925"/>
        </p:xfrm>
        <a:graphic>
          <a:graphicData uri="http://schemas.openxmlformats.org/presentationml/2006/ole">
            <mc:AlternateContent xmlns:mc="http://schemas.openxmlformats.org/markup-compatibility/2006">
              <mc:Choice xmlns:v="urn:schemas-microsoft-com:vml" Requires="v">
                <p:oleObj name="Equation" r:id="rId2" imgW="1079280" imgH="419040" progId="Equation.DSMT4">
                  <p:embed/>
                </p:oleObj>
              </mc:Choice>
              <mc:Fallback>
                <p:oleObj name="Equation" r:id="rId2" imgW="1079280" imgH="419040" progId="Equation.DSMT4">
                  <p:embed/>
                  <p:pic>
                    <p:nvPicPr>
                      <p:cNvPr id="0" name=""/>
                      <p:cNvPicPr/>
                      <p:nvPr/>
                    </p:nvPicPr>
                    <p:blipFill>
                      <a:blip r:embed="rId3"/>
                      <a:stretch>
                        <a:fillRect/>
                      </a:stretch>
                    </p:blipFill>
                    <p:spPr>
                      <a:xfrm>
                        <a:off x="2438400" y="3474017"/>
                        <a:ext cx="3124200" cy="1212925"/>
                      </a:xfrm>
                      <a:prstGeom prst="rect">
                        <a:avLst/>
                      </a:prstGeom>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2AFCE444-C4B6-A435-B259-3EEF48E250C1}"/>
              </a:ext>
            </a:extLst>
          </p:cNvPr>
          <p:cNvSpPr>
            <a:spLocks noGrp="1" noChangeArrowheads="1"/>
          </p:cNvSpPr>
          <p:nvPr>
            <p:ph type="title"/>
          </p:nvPr>
        </p:nvSpPr>
        <p:spPr>
          <a:xfrm>
            <a:off x="685800" y="228600"/>
            <a:ext cx="7772400" cy="609600"/>
          </a:xfrm>
        </p:spPr>
        <p:txBody>
          <a:bodyPr/>
          <a:lstStyle/>
          <a:p>
            <a:r>
              <a:rPr lang="en-US" altLang="en-US" sz="2800"/>
              <a:t>Logistic Regression with 1 Predictor</a:t>
            </a:r>
          </a:p>
        </p:txBody>
      </p:sp>
      <p:sp>
        <p:nvSpPr>
          <p:cNvPr id="9219" name="Rectangle 3">
            <a:extLst>
              <a:ext uri="{FF2B5EF4-FFF2-40B4-BE49-F238E27FC236}">
                <a16:creationId xmlns:a16="http://schemas.microsoft.com/office/drawing/2014/main" id="{BFF3F307-ED24-2254-CFE3-F1F189D04007}"/>
              </a:ext>
            </a:extLst>
          </p:cNvPr>
          <p:cNvSpPr>
            <a:spLocks noGrp="1" noChangeArrowheads="1"/>
          </p:cNvSpPr>
          <p:nvPr>
            <p:ph type="body" idx="1"/>
          </p:nvPr>
        </p:nvSpPr>
        <p:spPr>
          <a:xfrm>
            <a:off x="685800" y="990600"/>
            <a:ext cx="7772400" cy="3352800"/>
          </a:xfrm>
        </p:spPr>
        <p:txBody>
          <a:bodyPr/>
          <a:lstStyle/>
          <a:p>
            <a:pPr>
              <a:buFontTx/>
              <a:buChar char="·"/>
            </a:pPr>
            <a:r>
              <a:rPr lang="en-US" altLang="en-US" sz="2400" i="1">
                <a:latin typeface="Symbol" panose="05050102010706020507" pitchFamily="18" charset="2"/>
              </a:rPr>
              <a:t>b</a:t>
            </a:r>
            <a:r>
              <a:rPr lang="en-US" altLang="en-US" sz="2400" baseline="-25000">
                <a:latin typeface="Symbol" panose="05050102010706020507" pitchFamily="18" charset="2"/>
              </a:rPr>
              <a:t>0</a:t>
            </a:r>
            <a:r>
              <a:rPr lang="en-US" altLang="en-US" sz="2400" i="1">
                <a:latin typeface="Symbol" panose="05050102010706020507" pitchFamily="18" charset="2"/>
              </a:rPr>
              <a:t>, b</a:t>
            </a:r>
            <a:r>
              <a:rPr lang="en-US" altLang="en-US" sz="2400" baseline="-25000">
                <a:latin typeface="Symbol" panose="05050102010706020507" pitchFamily="18" charset="2"/>
              </a:rPr>
              <a:t>1</a:t>
            </a:r>
            <a:r>
              <a:rPr lang="en-US" altLang="en-US" sz="2400"/>
              <a:t> are</a:t>
            </a:r>
            <a:r>
              <a:rPr lang="en-US" altLang="en-US"/>
              <a:t> </a:t>
            </a:r>
            <a:r>
              <a:rPr lang="en-US" altLang="en-US" sz="2400"/>
              <a:t>unknown parameters and must be estimated using statistical software such as SPSS, SAS, R or STATA (or in a matrix language)</a:t>
            </a:r>
          </a:p>
          <a:p>
            <a:pPr>
              <a:buFontTx/>
              <a:buChar char="·"/>
            </a:pPr>
            <a:r>
              <a:rPr lang="en-US" altLang="en-US" sz="2400"/>
              <a:t>Primary interest in estimating and testing hypotheses regarding </a:t>
            </a:r>
            <a:r>
              <a:rPr lang="en-US" altLang="en-US" sz="2400" i="1">
                <a:latin typeface="Symbol" panose="05050102010706020507" pitchFamily="18" charset="2"/>
              </a:rPr>
              <a:t>b</a:t>
            </a:r>
            <a:r>
              <a:rPr lang="en-US" altLang="en-US" sz="2400" baseline="-25000">
                <a:latin typeface="Symbol" panose="05050102010706020507" pitchFamily="18" charset="2"/>
              </a:rPr>
              <a:t>1</a:t>
            </a:r>
            <a:endParaRPr lang="en-US" altLang="en-US" sz="2400"/>
          </a:p>
          <a:p>
            <a:pPr lvl="1">
              <a:buFontTx/>
              <a:buChar char="·"/>
            </a:pPr>
            <a:r>
              <a:rPr lang="en-US" altLang="en-US" sz="2000"/>
              <a:t>Large-Sample test (Wald Test):</a:t>
            </a:r>
          </a:p>
          <a:p>
            <a:pPr lvl="1">
              <a:buFontTx/>
              <a:buChar char="·"/>
            </a:pPr>
            <a:r>
              <a:rPr lang="en-US" altLang="en-US" sz="2000" i="1"/>
              <a:t>H</a:t>
            </a:r>
            <a:r>
              <a:rPr lang="en-US" altLang="en-US" sz="2000" baseline="-25000"/>
              <a:t>0</a:t>
            </a:r>
            <a:r>
              <a:rPr lang="en-US" altLang="en-US" sz="2000"/>
              <a:t>: </a:t>
            </a:r>
            <a:r>
              <a:rPr lang="en-US" altLang="en-US" sz="2000" i="1">
                <a:latin typeface="Symbol" panose="05050102010706020507" pitchFamily="18" charset="2"/>
              </a:rPr>
              <a:t>b</a:t>
            </a:r>
            <a:r>
              <a:rPr lang="en-US" altLang="en-US" sz="2000" baseline="-25000">
                <a:latin typeface="Symbol" panose="05050102010706020507" pitchFamily="18" charset="2"/>
              </a:rPr>
              <a:t>1</a:t>
            </a:r>
            <a:r>
              <a:rPr lang="en-US" altLang="en-US" sz="2000" i="1">
                <a:latin typeface="Symbol" panose="05050102010706020507" pitchFamily="18" charset="2"/>
              </a:rPr>
              <a:t> </a:t>
            </a:r>
            <a:r>
              <a:rPr lang="en-US" altLang="en-US" sz="2000"/>
              <a:t>= 0        </a:t>
            </a:r>
            <a:r>
              <a:rPr lang="en-US" altLang="en-US" sz="2000" i="1"/>
              <a:t>H</a:t>
            </a:r>
            <a:r>
              <a:rPr lang="en-US" altLang="en-US" sz="2000" baseline="-25000"/>
              <a:t>A</a:t>
            </a:r>
            <a:r>
              <a:rPr lang="en-US" altLang="en-US" sz="2000"/>
              <a:t>: </a:t>
            </a:r>
            <a:r>
              <a:rPr lang="en-US" altLang="en-US" sz="2000" i="1">
                <a:latin typeface="Symbol" panose="05050102010706020507" pitchFamily="18" charset="2"/>
              </a:rPr>
              <a:t>b</a:t>
            </a:r>
            <a:r>
              <a:rPr lang="en-US" altLang="en-US" sz="2000" baseline="-25000">
                <a:latin typeface="Symbol" panose="05050102010706020507" pitchFamily="18" charset="2"/>
              </a:rPr>
              <a:t>1</a:t>
            </a:r>
            <a:r>
              <a:rPr lang="en-US" altLang="en-US" sz="2000"/>
              <a:t> </a:t>
            </a:r>
            <a:r>
              <a:rPr lang="en-US" altLang="en-US" sz="2000">
                <a:sym typeface="Symbol" panose="05050102010706020507" pitchFamily="18" charset="2"/>
              </a:rPr>
              <a:t> 0</a:t>
            </a:r>
            <a:endParaRPr lang="en-US" altLang="en-US" i="1">
              <a:latin typeface="Symbol" panose="05050102010706020507" pitchFamily="18" charset="2"/>
            </a:endParaRPr>
          </a:p>
        </p:txBody>
      </p:sp>
      <p:graphicFrame>
        <p:nvGraphicFramePr>
          <p:cNvPr id="4" name="Object 3">
            <a:extLst>
              <a:ext uri="{FF2B5EF4-FFF2-40B4-BE49-F238E27FC236}">
                <a16:creationId xmlns:a16="http://schemas.microsoft.com/office/drawing/2014/main" id="{06B7CC51-D3EA-6A2C-67C5-74FF5C4B17C7}"/>
              </a:ext>
            </a:extLst>
          </p:cNvPr>
          <p:cNvGraphicFramePr>
            <a:graphicFrameLocks noChangeAspect="1"/>
          </p:cNvGraphicFramePr>
          <p:nvPr>
            <p:extLst>
              <p:ext uri="{D42A27DB-BD31-4B8C-83A1-F6EECF244321}">
                <p14:modId xmlns:p14="http://schemas.microsoft.com/office/powerpoint/2010/main" val="3878641153"/>
              </p:ext>
            </p:extLst>
          </p:nvPr>
        </p:nvGraphicFramePr>
        <p:xfrm>
          <a:off x="533399" y="4343400"/>
          <a:ext cx="8314267" cy="1524000"/>
        </p:xfrm>
        <a:graphic>
          <a:graphicData uri="http://schemas.openxmlformats.org/presentationml/2006/ole">
            <mc:AlternateContent xmlns:mc="http://schemas.openxmlformats.org/markup-compatibility/2006">
              <mc:Choice xmlns:v="urn:schemas-microsoft-com:vml" Requires="v">
                <p:oleObj name="Equation" r:id="rId2" imgW="6235560" imgH="1143000" progId="Equation.DSMT4">
                  <p:embed/>
                </p:oleObj>
              </mc:Choice>
              <mc:Fallback>
                <p:oleObj name="Equation" r:id="rId2" imgW="6235560" imgH="1143000" progId="Equation.DSMT4">
                  <p:embed/>
                  <p:pic>
                    <p:nvPicPr>
                      <p:cNvPr id="0" name=""/>
                      <p:cNvPicPr/>
                      <p:nvPr/>
                    </p:nvPicPr>
                    <p:blipFill>
                      <a:blip r:embed="rId3"/>
                      <a:stretch>
                        <a:fillRect/>
                      </a:stretch>
                    </p:blipFill>
                    <p:spPr>
                      <a:xfrm>
                        <a:off x="533399" y="4343400"/>
                        <a:ext cx="8314267" cy="1524000"/>
                      </a:xfrm>
                      <a:prstGeom prst="rect">
                        <a:avLst/>
                      </a:prstGeom>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A8AF09C-8D3A-AB32-1B4E-E3A2FCD4AE5A}"/>
              </a:ext>
            </a:extLst>
          </p:cNvPr>
          <p:cNvSpPr>
            <a:spLocks noGrp="1" noChangeArrowheads="1"/>
          </p:cNvSpPr>
          <p:nvPr>
            <p:ph type="title"/>
          </p:nvPr>
        </p:nvSpPr>
        <p:spPr>
          <a:xfrm>
            <a:off x="533400" y="228600"/>
            <a:ext cx="7772400" cy="609600"/>
          </a:xfrm>
        </p:spPr>
        <p:txBody>
          <a:bodyPr/>
          <a:lstStyle/>
          <a:p>
            <a:r>
              <a:rPr lang="en-US" altLang="en-US" sz="2800"/>
              <a:t>Odds Ratio</a:t>
            </a:r>
          </a:p>
        </p:txBody>
      </p:sp>
      <p:sp>
        <p:nvSpPr>
          <p:cNvPr id="10243" name="Rectangle 3">
            <a:extLst>
              <a:ext uri="{FF2B5EF4-FFF2-40B4-BE49-F238E27FC236}">
                <a16:creationId xmlns:a16="http://schemas.microsoft.com/office/drawing/2014/main" id="{AD8BB110-FC94-412C-4C3A-B782AF776A18}"/>
              </a:ext>
            </a:extLst>
          </p:cNvPr>
          <p:cNvSpPr>
            <a:spLocks noGrp="1" noChangeArrowheads="1"/>
          </p:cNvSpPr>
          <p:nvPr>
            <p:ph type="body" idx="1"/>
          </p:nvPr>
        </p:nvSpPr>
        <p:spPr>
          <a:xfrm>
            <a:off x="762000" y="1066800"/>
            <a:ext cx="7772400" cy="1828800"/>
          </a:xfrm>
        </p:spPr>
        <p:txBody>
          <a:bodyPr/>
          <a:lstStyle/>
          <a:p>
            <a:r>
              <a:rPr lang="en-US" altLang="en-US" sz="2400"/>
              <a:t>Interpretation of Regression Coefficient (</a:t>
            </a:r>
            <a:r>
              <a:rPr lang="en-US" altLang="en-US" sz="2400" i="1">
                <a:latin typeface="Symbol" panose="05050102010706020507" pitchFamily="18" charset="2"/>
              </a:rPr>
              <a:t>b</a:t>
            </a:r>
            <a:r>
              <a:rPr lang="en-US" altLang="en-US" sz="2400"/>
              <a:t>):</a:t>
            </a:r>
          </a:p>
          <a:p>
            <a:pPr lvl="1"/>
            <a:r>
              <a:rPr lang="en-US" altLang="en-US" sz="2000"/>
              <a:t>In linear regression, the slope coefficient is the change in the mean response as </a:t>
            </a:r>
            <a:r>
              <a:rPr lang="en-US" altLang="en-US" sz="2000" i="1"/>
              <a:t>x</a:t>
            </a:r>
            <a:r>
              <a:rPr lang="en-US" altLang="en-US" sz="2000"/>
              <a:t> increases by 1 unit</a:t>
            </a:r>
          </a:p>
          <a:p>
            <a:pPr lvl="1"/>
            <a:r>
              <a:rPr lang="en-US" altLang="en-US" sz="2000"/>
              <a:t>In logistic regression, we can show that:</a:t>
            </a:r>
          </a:p>
        </p:txBody>
      </p:sp>
      <p:sp>
        <p:nvSpPr>
          <p:cNvPr id="10245" name="Text Box 5">
            <a:extLst>
              <a:ext uri="{FF2B5EF4-FFF2-40B4-BE49-F238E27FC236}">
                <a16:creationId xmlns:a16="http://schemas.microsoft.com/office/drawing/2014/main" id="{6E4360B0-374A-54E0-40E2-000896354D6C}"/>
              </a:ext>
            </a:extLst>
          </p:cNvPr>
          <p:cNvSpPr txBox="1">
            <a:spLocks noChangeArrowheads="1"/>
          </p:cNvSpPr>
          <p:nvPr/>
        </p:nvSpPr>
        <p:spPr bwMode="auto">
          <a:xfrm>
            <a:off x="304800" y="4114800"/>
            <a:ext cx="8763000"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buFontTx/>
              <a:buChar char="•"/>
            </a:pPr>
            <a:r>
              <a:rPr lang="en-US" altLang="en-US" sz="2400" dirty="0">
                <a:latin typeface="Times New Roman" panose="02020603050405020304" pitchFamily="18" charset="0"/>
              </a:rPr>
              <a:t> Thus </a:t>
            </a:r>
            <a:r>
              <a:rPr lang="en-US" altLang="en-US" sz="2400" i="1" dirty="0">
                <a:latin typeface="Times New Roman" panose="02020603050405020304" pitchFamily="18" charset="0"/>
              </a:rPr>
              <a:t>e</a:t>
            </a:r>
            <a:r>
              <a:rPr lang="en-US" altLang="en-US" sz="2400" i="1" baseline="30000" dirty="0">
                <a:latin typeface="Symbol" panose="05050102010706020507" pitchFamily="18" charset="2"/>
              </a:rPr>
              <a:t>b1</a:t>
            </a:r>
            <a:r>
              <a:rPr lang="en-US" altLang="en-US" sz="2400" i="1" dirty="0">
                <a:latin typeface="Symbol" panose="05050102010706020507" pitchFamily="18" charset="2"/>
              </a:rPr>
              <a:t> </a:t>
            </a:r>
            <a:r>
              <a:rPr lang="en-US" altLang="en-US" sz="2400" dirty="0">
                <a:latin typeface="Times New Roman" panose="02020603050405020304" pitchFamily="18" charset="0"/>
              </a:rPr>
              <a:t>represents the change in the odds of the outcome (multiplicatively) by increasing </a:t>
            </a:r>
            <a:r>
              <a:rPr lang="en-US" altLang="en-US" sz="2400" i="1" dirty="0">
                <a:latin typeface="Times New Roman" panose="02020603050405020304" pitchFamily="18" charset="0"/>
              </a:rPr>
              <a:t>x</a:t>
            </a:r>
            <a:r>
              <a:rPr lang="en-US" altLang="en-US" sz="2400" dirty="0">
                <a:latin typeface="Times New Roman" panose="02020603050405020304" pitchFamily="18" charset="0"/>
              </a:rPr>
              <a:t> by 1 unit</a:t>
            </a:r>
          </a:p>
          <a:p>
            <a:pPr eaLnBrk="0" hangingPunct="0">
              <a:spcBef>
                <a:spcPct val="50000"/>
              </a:spcBef>
              <a:buFontTx/>
              <a:buChar char="•"/>
            </a:pPr>
            <a:r>
              <a:rPr lang="en-US" altLang="en-US" sz="2400" dirty="0">
                <a:latin typeface="Times New Roman" panose="02020603050405020304" pitchFamily="18" charset="0"/>
              </a:rPr>
              <a:t> If </a:t>
            </a:r>
            <a:r>
              <a:rPr lang="en-US" altLang="en-US" sz="2400" i="1" dirty="0">
                <a:latin typeface="Symbol" panose="05050102010706020507" pitchFamily="18" charset="2"/>
              </a:rPr>
              <a:t>b</a:t>
            </a:r>
            <a:r>
              <a:rPr lang="en-US" altLang="en-US" sz="2400" baseline="-25000" dirty="0">
                <a:latin typeface="Symbol" panose="05050102010706020507" pitchFamily="18" charset="2"/>
              </a:rPr>
              <a:t>1</a:t>
            </a:r>
            <a:r>
              <a:rPr lang="en-US" altLang="en-US" sz="2400" dirty="0">
                <a:latin typeface="Times New Roman" panose="02020603050405020304" pitchFamily="18" charset="0"/>
              </a:rPr>
              <a:t> = 0, the odds and probability are the same at all </a:t>
            </a:r>
            <a:r>
              <a:rPr lang="en-US" altLang="en-US" sz="2400" i="1" dirty="0">
                <a:latin typeface="Times New Roman" panose="02020603050405020304" pitchFamily="18" charset="0"/>
              </a:rPr>
              <a:t>x </a:t>
            </a:r>
            <a:r>
              <a:rPr lang="en-US" altLang="en-US" sz="2400" dirty="0">
                <a:latin typeface="Times New Roman" panose="02020603050405020304" pitchFamily="18" charset="0"/>
              </a:rPr>
              <a:t>levels (</a:t>
            </a:r>
            <a:r>
              <a:rPr lang="en-US" altLang="en-US" sz="2400" i="1" dirty="0">
                <a:latin typeface="Times New Roman" panose="02020603050405020304" pitchFamily="18" charset="0"/>
              </a:rPr>
              <a:t>e</a:t>
            </a:r>
            <a:r>
              <a:rPr lang="en-US" altLang="en-US" sz="2400" i="1" baseline="30000" dirty="0">
                <a:latin typeface="Symbol" panose="05050102010706020507" pitchFamily="18" charset="2"/>
              </a:rPr>
              <a:t>b1</a:t>
            </a:r>
            <a:r>
              <a:rPr lang="en-US" altLang="en-US" sz="2400" dirty="0">
                <a:latin typeface="Times New Roman" panose="02020603050405020304" pitchFamily="18" charset="0"/>
              </a:rPr>
              <a:t>=1)</a:t>
            </a:r>
          </a:p>
          <a:p>
            <a:pPr eaLnBrk="0" hangingPunct="0">
              <a:spcBef>
                <a:spcPct val="50000"/>
              </a:spcBef>
              <a:buFontTx/>
              <a:buChar char="•"/>
            </a:pPr>
            <a:r>
              <a:rPr lang="en-US" altLang="en-US" sz="2400" dirty="0">
                <a:latin typeface="Times New Roman" panose="02020603050405020304" pitchFamily="18" charset="0"/>
              </a:rPr>
              <a:t> If </a:t>
            </a:r>
            <a:r>
              <a:rPr lang="en-US" altLang="en-US" sz="2400" i="1" dirty="0">
                <a:latin typeface="Symbol" panose="05050102010706020507" pitchFamily="18" charset="2"/>
              </a:rPr>
              <a:t>b</a:t>
            </a:r>
            <a:r>
              <a:rPr lang="en-US" altLang="en-US" sz="2400" baseline="-25000" dirty="0">
                <a:latin typeface="Symbol" panose="05050102010706020507" pitchFamily="18" charset="2"/>
              </a:rPr>
              <a:t>1</a:t>
            </a:r>
            <a:r>
              <a:rPr lang="en-US" altLang="en-US" sz="2400" dirty="0">
                <a:latin typeface="Times New Roman" panose="02020603050405020304" pitchFamily="18" charset="0"/>
              </a:rPr>
              <a:t> &gt; 0 , the odds and probability increase as </a:t>
            </a:r>
            <a:r>
              <a:rPr lang="en-US" altLang="en-US" sz="2400" i="1" dirty="0">
                <a:latin typeface="Times New Roman" panose="02020603050405020304" pitchFamily="18" charset="0"/>
              </a:rPr>
              <a:t>x</a:t>
            </a:r>
            <a:r>
              <a:rPr lang="en-US" altLang="en-US" sz="2400" dirty="0">
                <a:latin typeface="Times New Roman" panose="02020603050405020304" pitchFamily="18" charset="0"/>
              </a:rPr>
              <a:t> increases (</a:t>
            </a:r>
            <a:r>
              <a:rPr lang="en-US" altLang="en-US" sz="2400" i="1" dirty="0">
                <a:latin typeface="Times New Roman" panose="02020603050405020304" pitchFamily="18" charset="0"/>
              </a:rPr>
              <a:t>e</a:t>
            </a:r>
            <a:r>
              <a:rPr lang="en-US" altLang="en-US" sz="2400" i="1" baseline="30000" dirty="0">
                <a:latin typeface="Symbol" panose="05050102010706020507" pitchFamily="18" charset="2"/>
              </a:rPr>
              <a:t>b1</a:t>
            </a:r>
            <a:r>
              <a:rPr lang="en-US" altLang="en-US" sz="2400" dirty="0">
                <a:latin typeface="Times New Roman" panose="02020603050405020304" pitchFamily="18" charset="0"/>
              </a:rPr>
              <a:t>&gt;1)</a:t>
            </a:r>
          </a:p>
          <a:p>
            <a:pPr eaLnBrk="0" hangingPunct="0">
              <a:spcBef>
                <a:spcPct val="50000"/>
              </a:spcBef>
              <a:buFontTx/>
              <a:buChar char="•"/>
            </a:pPr>
            <a:r>
              <a:rPr lang="en-US" altLang="en-US" sz="2400" dirty="0">
                <a:latin typeface="Times New Roman" panose="02020603050405020304" pitchFamily="18" charset="0"/>
              </a:rPr>
              <a:t> If </a:t>
            </a:r>
            <a:r>
              <a:rPr lang="en-US" altLang="en-US" sz="2400" i="1" dirty="0">
                <a:latin typeface="Symbol" panose="05050102010706020507" pitchFamily="18" charset="2"/>
              </a:rPr>
              <a:t>b</a:t>
            </a:r>
            <a:r>
              <a:rPr lang="en-US" altLang="en-US" sz="2400" baseline="-25000" dirty="0">
                <a:latin typeface="Symbol" panose="05050102010706020507" pitchFamily="18" charset="2"/>
              </a:rPr>
              <a:t>1</a:t>
            </a:r>
            <a:r>
              <a:rPr lang="en-US" altLang="en-US" sz="2400" dirty="0">
                <a:latin typeface="Times New Roman" panose="02020603050405020304" pitchFamily="18" charset="0"/>
              </a:rPr>
              <a:t> &lt; 0 , the odds and probability decrease as </a:t>
            </a:r>
            <a:r>
              <a:rPr lang="en-US" altLang="en-US" sz="2400" i="1" dirty="0">
                <a:latin typeface="Times New Roman" panose="02020603050405020304" pitchFamily="18" charset="0"/>
              </a:rPr>
              <a:t>x</a:t>
            </a:r>
            <a:r>
              <a:rPr lang="en-US" altLang="en-US" sz="2400" dirty="0">
                <a:latin typeface="Times New Roman" panose="02020603050405020304" pitchFamily="18" charset="0"/>
              </a:rPr>
              <a:t> increases (</a:t>
            </a:r>
            <a:r>
              <a:rPr lang="en-US" altLang="en-US" sz="2400" i="1" dirty="0">
                <a:latin typeface="Times New Roman" panose="02020603050405020304" pitchFamily="18" charset="0"/>
              </a:rPr>
              <a:t>e</a:t>
            </a:r>
            <a:r>
              <a:rPr lang="en-US" altLang="en-US" sz="2400" i="1" baseline="30000" dirty="0">
                <a:latin typeface="Symbol" panose="05050102010706020507" pitchFamily="18" charset="2"/>
              </a:rPr>
              <a:t>b1</a:t>
            </a:r>
            <a:r>
              <a:rPr lang="en-US" altLang="en-US" sz="2400" dirty="0">
                <a:latin typeface="Times New Roman" panose="02020603050405020304" pitchFamily="18" charset="0"/>
              </a:rPr>
              <a:t>&lt;1)</a:t>
            </a:r>
          </a:p>
        </p:txBody>
      </p:sp>
      <p:graphicFrame>
        <p:nvGraphicFramePr>
          <p:cNvPr id="4" name="Object 3">
            <a:extLst>
              <a:ext uri="{FF2B5EF4-FFF2-40B4-BE49-F238E27FC236}">
                <a16:creationId xmlns:a16="http://schemas.microsoft.com/office/drawing/2014/main" id="{C33815C8-E350-B31C-EEEB-B9ED90C6BC32}"/>
              </a:ext>
            </a:extLst>
          </p:cNvPr>
          <p:cNvGraphicFramePr>
            <a:graphicFrameLocks noChangeAspect="1"/>
          </p:cNvGraphicFramePr>
          <p:nvPr>
            <p:extLst>
              <p:ext uri="{D42A27DB-BD31-4B8C-83A1-F6EECF244321}">
                <p14:modId xmlns:p14="http://schemas.microsoft.com/office/powerpoint/2010/main" val="3659689095"/>
              </p:ext>
            </p:extLst>
          </p:nvPr>
        </p:nvGraphicFramePr>
        <p:xfrm>
          <a:off x="1143000" y="2800350"/>
          <a:ext cx="5785022" cy="1009650"/>
        </p:xfrm>
        <a:graphic>
          <a:graphicData uri="http://schemas.openxmlformats.org/presentationml/2006/ole">
            <mc:AlternateContent xmlns:mc="http://schemas.openxmlformats.org/markup-compatibility/2006">
              <mc:Choice xmlns:v="urn:schemas-microsoft-com:vml" Requires="v">
                <p:oleObj name="Equation" r:id="rId2" imgW="2692080" imgH="469800" progId="Equation.DSMT4">
                  <p:embed/>
                </p:oleObj>
              </mc:Choice>
              <mc:Fallback>
                <p:oleObj name="Equation" r:id="rId2" imgW="2692080" imgH="469800" progId="Equation.DSMT4">
                  <p:embed/>
                  <p:pic>
                    <p:nvPicPr>
                      <p:cNvPr id="0" name=""/>
                      <p:cNvPicPr/>
                      <p:nvPr/>
                    </p:nvPicPr>
                    <p:blipFill>
                      <a:blip r:embed="rId3"/>
                      <a:stretch>
                        <a:fillRect/>
                      </a:stretch>
                    </p:blipFill>
                    <p:spPr>
                      <a:xfrm>
                        <a:off x="1143000" y="2800350"/>
                        <a:ext cx="5785022" cy="1009650"/>
                      </a:xfrm>
                      <a:prstGeom prst="rect">
                        <a:avLst/>
                      </a:prstGeom>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2FCC1FC3-B00A-9348-E408-5052E2039AEA}"/>
              </a:ext>
            </a:extLst>
          </p:cNvPr>
          <p:cNvSpPr>
            <a:spLocks noGrp="1" noChangeArrowheads="1"/>
          </p:cNvSpPr>
          <p:nvPr>
            <p:ph type="title"/>
          </p:nvPr>
        </p:nvSpPr>
        <p:spPr>
          <a:xfrm>
            <a:off x="228600" y="381000"/>
            <a:ext cx="8458200" cy="533400"/>
          </a:xfrm>
        </p:spPr>
        <p:txBody>
          <a:bodyPr/>
          <a:lstStyle/>
          <a:p>
            <a:r>
              <a:rPr lang="en-US" altLang="en-US" sz="2800"/>
              <a:t>95% Confidence Interval for Odds Ratio</a:t>
            </a:r>
          </a:p>
        </p:txBody>
      </p:sp>
      <p:sp>
        <p:nvSpPr>
          <p:cNvPr id="11267" name="Rectangle 3">
            <a:extLst>
              <a:ext uri="{FF2B5EF4-FFF2-40B4-BE49-F238E27FC236}">
                <a16:creationId xmlns:a16="http://schemas.microsoft.com/office/drawing/2014/main" id="{A9A4FB98-7B37-E46F-69A4-9DBB05A4EADB}"/>
              </a:ext>
            </a:extLst>
          </p:cNvPr>
          <p:cNvSpPr>
            <a:spLocks noGrp="1" noChangeArrowheads="1"/>
          </p:cNvSpPr>
          <p:nvPr>
            <p:ph type="body" idx="1"/>
          </p:nvPr>
        </p:nvSpPr>
        <p:spPr>
          <a:xfrm>
            <a:off x="533400" y="1143000"/>
            <a:ext cx="7772400" cy="533400"/>
          </a:xfrm>
        </p:spPr>
        <p:txBody>
          <a:bodyPr/>
          <a:lstStyle/>
          <a:p>
            <a:r>
              <a:rPr lang="en-US" altLang="en-US" sz="2000"/>
              <a:t>Step 1: Construct a 95% CI for </a:t>
            </a:r>
            <a:r>
              <a:rPr lang="en-US" altLang="en-US" sz="2000" i="1">
                <a:latin typeface="Symbol" panose="05050102010706020507" pitchFamily="18" charset="2"/>
              </a:rPr>
              <a:t>b </a:t>
            </a:r>
            <a:r>
              <a:rPr lang="en-US" altLang="en-US" sz="2000"/>
              <a:t>:</a:t>
            </a:r>
          </a:p>
        </p:txBody>
      </p:sp>
      <p:sp>
        <p:nvSpPr>
          <p:cNvPr id="11269" name="Text Box 5">
            <a:extLst>
              <a:ext uri="{FF2B5EF4-FFF2-40B4-BE49-F238E27FC236}">
                <a16:creationId xmlns:a16="http://schemas.microsoft.com/office/drawing/2014/main" id="{C43EC821-30FE-397A-E6C8-021C79E77588}"/>
              </a:ext>
            </a:extLst>
          </p:cNvPr>
          <p:cNvSpPr txBox="1">
            <a:spLocks noChangeArrowheads="1"/>
          </p:cNvSpPr>
          <p:nvPr/>
        </p:nvSpPr>
        <p:spPr bwMode="auto">
          <a:xfrm>
            <a:off x="381000" y="2895600"/>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buFontTx/>
              <a:buChar char="•"/>
            </a:pPr>
            <a:r>
              <a:rPr lang="en-US" altLang="en-US" sz="2400">
                <a:latin typeface="Times New Roman" panose="02020603050405020304" pitchFamily="18" charset="0"/>
              </a:rPr>
              <a:t> Step 2: Raise </a:t>
            </a:r>
            <a:r>
              <a:rPr lang="en-US" altLang="en-US" sz="2400" i="1">
                <a:latin typeface="Times New Roman" panose="02020603050405020304" pitchFamily="18" charset="0"/>
              </a:rPr>
              <a:t>e</a:t>
            </a:r>
            <a:r>
              <a:rPr lang="en-US" altLang="en-US" sz="2400">
                <a:latin typeface="Times New Roman" panose="02020603050405020304" pitchFamily="18" charset="0"/>
              </a:rPr>
              <a:t> = 2.718 to the lower and upper bounds of the CI:</a:t>
            </a:r>
          </a:p>
        </p:txBody>
      </p:sp>
      <p:sp>
        <p:nvSpPr>
          <p:cNvPr id="11271" name="Text Box 7">
            <a:extLst>
              <a:ext uri="{FF2B5EF4-FFF2-40B4-BE49-F238E27FC236}">
                <a16:creationId xmlns:a16="http://schemas.microsoft.com/office/drawing/2014/main" id="{5DA934F4-E4FB-4A8B-0923-634D624BDD73}"/>
              </a:ext>
            </a:extLst>
          </p:cNvPr>
          <p:cNvSpPr txBox="1">
            <a:spLocks noChangeArrowheads="1"/>
          </p:cNvSpPr>
          <p:nvPr/>
        </p:nvSpPr>
        <p:spPr bwMode="auto">
          <a:xfrm>
            <a:off x="304800" y="5105400"/>
            <a:ext cx="8382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buFontTx/>
              <a:buChar char="•"/>
            </a:pPr>
            <a:r>
              <a:rPr lang="en-US" altLang="en-US" sz="2400">
                <a:latin typeface="Times New Roman" panose="02020603050405020304" pitchFamily="18" charset="0"/>
              </a:rPr>
              <a:t> If entire interval is above 1, conclude positive association</a:t>
            </a:r>
          </a:p>
          <a:p>
            <a:pPr eaLnBrk="0" hangingPunct="0">
              <a:spcBef>
                <a:spcPct val="50000"/>
              </a:spcBef>
              <a:buFontTx/>
              <a:buChar char="•"/>
            </a:pPr>
            <a:r>
              <a:rPr lang="en-US" altLang="en-US" sz="2400">
                <a:latin typeface="Times New Roman" panose="02020603050405020304" pitchFamily="18" charset="0"/>
              </a:rPr>
              <a:t> If entire interval is below 1, conclude negative association</a:t>
            </a:r>
          </a:p>
          <a:p>
            <a:pPr eaLnBrk="0" hangingPunct="0">
              <a:spcBef>
                <a:spcPct val="50000"/>
              </a:spcBef>
              <a:buFontTx/>
              <a:buChar char="•"/>
            </a:pPr>
            <a:r>
              <a:rPr lang="en-US" altLang="en-US" sz="2400">
                <a:latin typeface="Times New Roman" panose="02020603050405020304" pitchFamily="18" charset="0"/>
              </a:rPr>
              <a:t> If interval contains 1, cannot conclude there is an association</a:t>
            </a:r>
          </a:p>
        </p:txBody>
      </p:sp>
      <p:graphicFrame>
        <p:nvGraphicFramePr>
          <p:cNvPr id="4" name="Object 3">
            <a:extLst>
              <a:ext uri="{FF2B5EF4-FFF2-40B4-BE49-F238E27FC236}">
                <a16:creationId xmlns:a16="http://schemas.microsoft.com/office/drawing/2014/main" id="{A0FFA86F-B575-F740-D234-647345EA503C}"/>
              </a:ext>
            </a:extLst>
          </p:cNvPr>
          <p:cNvGraphicFramePr>
            <a:graphicFrameLocks noChangeAspect="1"/>
          </p:cNvGraphicFramePr>
          <p:nvPr>
            <p:extLst>
              <p:ext uri="{D42A27DB-BD31-4B8C-83A1-F6EECF244321}">
                <p14:modId xmlns:p14="http://schemas.microsoft.com/office/powerpoint/2010/main" val="3592551080"/>
              </p:ext>
            </p:extLst>
          </p:nvPr>
        </p:nvGraphicFramePr>
        <p:xfrm>
          <a:off x="1676400" y="1843086"/>
          <a:ext cx="6476872" cy="823913"/>
        </p:xfrm>
        <a:graphic>
          <a:graphicData uri="http://schemas.openxmlformats.org/presentationml/2006/ole">
            <mc:AlternateContent xmlns:mc="http://schemas.openxmlformats.org/markup-compatibility/2006">
              <mc:Choice xmlns:v="urn:schemas-microsoft-com:vml" Requires="v">
                <p:oleObj name="Equation" r:id="rId2" imgW="3593880" imgH="457200" progId="Equation.DSMT4">
                  <p:embed/>
                </p:oleObj>
              </mc:Choice>
              <mc:Fallback>
                <p:oleObj name="Equation" r:id="rId2" imgW="3593880" imgH="457200" progId="Equation.DSMT4">
                  <p:embed/>
                  <p:pic>
                    <p:nvPicPr>
                      <p:cNvPr id="0" name=""/>
                      <p:cNvPicPr/>
                      <p:nvPr/>
                    </p:nvPicPr>
                    <p:blipFill>
                      <a:blip r:embed="rId3"/>
                      <a:stretch>
                        <a:fillRect/>
                      </a:stretch>
                    </p:blipFill>
                    <p:spPr>
                      <a:xfrm>
                        <a:off x="1676400" y="1843086"/>
                        <a:ext cx="6476872" cy="823913"/>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D537DB3E-E78E-95E8-B2CF-FE827115118B}"/>
              </a:ext>
            </a:extLst>
          </p:cNvPr>
          <p:cNvGraphicFramePr>
            <a:graphicFrameLocks noChangeAspect="1"/>
          </p:cNvGraphicFramePr>
          <p:nvPr>
            <p:extLst>
              <p:ext uri="{D42A27DB-BD31-4B8C-83A1-F6EECF244321}">
                <p14:modId xmlns:p14="http://schemas.microsoft.com/office/powerpoint/2010/main" val="4193539483"/>
              </p:ext>
            </p:extLst>
          </p:nvPr>
        </p:nvGraphicFramePr>
        <p:xfrm>
          <a:off x="1524000" y="3429000"/>
          <a:ext cx="5029200" cy="1728192"/>
        </p:xfrm>
        <a:graphic>
          <a:graphicData uri="http://schemas.openxmlformats.org/presentationml/2006/ole">
            <mc:AlternateContent xmlns:mc="http://schemas.openxmlformats.org/markup-compatibility/2006">
              <mc:Choice xmlns:v="urn:schemas-microsoft-com:vml" Requires="v">
                <p:oleObj name="Equation" r:id="rId4" imgW="1625400" imgH="558720" progId="Equation.DSMT4">
                  <p:embed/>
                </p:oleObj>
              </mc:Choice>
              <mc:Fallback>
                <p:oleObj name="Equation" r:id="rId4" imgW="1625400" imgH="558720" progId="Equation.DSMT4">
                  <p:embed/>
                  <p:pic>
                    <p:nvPicPr>
                      <p:cNvPr id="4" name="Object 3">
                        <a:extLst>
                          <a:ext uri="{FF2B5EF4-FFF2-40B4-BE49-F238E27FC236}">
                            <a16:creationId xmlns:a16="http://schemas.microsoft.com/office/drawing/2014/main" id="{A0FFA86F-B575-F740-D234-647345EA503C}"/>
                          </a:ext>
                        </a:extLst>
                      </p:cNvPr>
                      <p:cNvPicPr/>
                      <p:nvPr/>
                    </p:nvPicPr>
                    <p:blipFill>
                      <a:blip r:embed="rId5"/>
                      <a:stretch>
                        <a:fillRect/>
                      </a:stretch>
                    </p:blipFill>
                    <p:spPr>
                      <a:xfrm>
                        <a:off x="1524000" y="3429000"/>
                        <a:ext cx="5029200" cy="1728192"/>
                      </a:xfrm>
                      <a:prstGeom prst="rect">
                        <a:avLst/>
                      </a:prstGeom>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182CBA53-E6F2-C7EA-7285-E47CA6616964}"/>
              </a:ext>
            </a:extLst>
          </p:cNvPr>
          <p:cNvSpPr>
            <a:spLocks noGrp="1" noChangeArrowheads="1"/>
          </p:cNvSpPr>
          <p:nvPr>
            <p:ph type="title"/>
          </p:nvPr>
        </p:nvSpPr>
        <p:spPr>
          <a:xfrm>
            <a:off x="685800" y="381000"/>
            <a:ext cx="7772400" cy="762000"/>
          </a:xfrm>
        </p:spPr>
        <p:txBody>
          <a:bodyPr/>
          <a:lstStyle/>
          <a:p>
            <a:r>
              <a:rPr lang="en-US" altLang="en-US" sz="2800"/>
              <a:t>Multiple Logistic Regression</a:t>
            </a:r>
          </a:p>
        </p:txBody>
      </p:sp>
      <p:sp>
        <p:nvSpPr>
          <p:cNvPr id="12291" name="Rectangle 3">
            <a:extLst>
              <a:ext uri="{FF2B5EF4-FFF2-40B4-BE49-F238E27FC236}">
                <a16:creationId xmlns:a16="http://schemas.microsoft.com/office/drawing/2014/main" id="{C4C207A6-21A0-E12C-3436-6A36FA201F69}"/>
              </a:ext>
            </a:extLst>
          </p:cNvPr>
          <p:cNvSpPr>
            <a:spLocks noGrp="1" noChangeArrowheads="1"/>
          </p:cNvSpPr>
          <p:nvPr>
            <p:ph type="body" idx="1"/>
          </p:nvPr>
        </p:nvSpPr>
        <p:spPr>
          <a:xfrm>
            <a:off x="685800" y="1371600"/>
            <a:ext cx="7772400" cy="1295400"/>
          </a:xfrm>
        </p:spPr>
        <p:txBody>
          <a:bodyPr/>
          <a:lstStyle/>
          <a:p>
            <a:r>
              <a:rPr lang="en-US" altLang="en-US" sz="2000" dirty="0"/>
              <a:t>Extension to more than one predictor variable (either numeric or dummy variables).</a:t>
            </a:r>
          </a:p>
          <a:p>
            <a:r>
              <a:rPr lang="en-US" altLang="en-US" sz="2000" dirty="0"/>
              <a:t>With </a:t>
            </a:r>
            <a:r>
              <a:rPr lang="en-US" altLang="en-US" sz="2000" i="1" dirty="0"/>
              <a:t>p</a:t>
            </a:r>
            <a:r>
              <a:rPr lang="en-US" altLang="en-US" sz="2000" dirty="0"/>
              <a:t> predictors, the model is written:</a:t>
            </a:r>
            <a:endParaRPr lang="en-US" altLang="en-US" sz="2400" dirty="0"/>
          </a:p>
        </p:txBody>
      </p:sp>
      <p:sp>
        <p:nvSpPr>
          <p:cNvPr id="12293" name="Text Box 5">
            <a:extLst>
              <a:ext uri="{FF2B5EF4-FFF2-40B4-BE49-F238E27FC236}">
                <a16:creationId xmlns:a16="http://schemas.microsoft.com/office/drawing/2014/main" id="{B1D31D5C-5E72-28AB-6932-26F573063F37}"/>
              </a:ext>
            </a:extLst>
          </p:cNvPr>
          <p:cNvSpPr txBox="1">
            <a:spLocks noChangeArrowheads="1"/>
          </p:cNvSpPr>
          <p:nvPr/>
        </p:nvSpPr>
        <p:spPr bwMode="auto">
          <a:xfrm>
            <a:off x="838200" y="3886200"/>
            <a:ext cx="6858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buFontTx/>
              <a:buChar char="•"/>
            </a:pPr>
            <a:r>
              <a:rPr lang="en-US" altLang="en-US" sz="2400" dirty="0">
                <a:latin typeface="Times New Roman" panose="02020603050405020304" pitchFamily="18" charset="0"/>
              </a:rPr>
              <a:t> Adjusted Odds ratio for raising </a:t>
            </a:r>
            <a:r>
              <a:rPr lang="en-US" altLang="en-US" sz="2400" i="1" dirty="0" err="1">
                <a:latin typeface="Times New Roman" panose="02020603050405020304" pitchFamily="18" charset="0"/>
              </a:rPr>
              <a:t>x</a:t>
            </a:r>
            <a:r>
              <a:rPr lang="en-US" altLang="en-US" sz="2400" i="1" baseline="-25000" dirty="0" err="1">
                <a:latin typeface="Times New Roman" panose="02020603050405020304" pitchFamily="18" charset="0"/>
              </a:rPr>
              <a:t>j</a:t>
            </a:r>
            <a:r>
              <a:rPr lang="en-US" altLang="en-US" sz="2400" dirty="0">
                <a:latin typeface="Times New Roman" panose="02020603050405020304" pitchFamily="18" charset="0"/>
              </a:rPr>
              <a:t> by 1 unit, holding all other predictors constant:</a:t>
            </a:r>
          </a:p>
        </p:txBody>
      </p:sp>
      <p:sp>
        <p:nvSpPr>
          <p:cNvPr id="12295" name="Text Box 7">
            <a:extLst>
              <a:ext uri="{FF2B5EF4-FFF2-40B4-BE49-F238E27FC236}">
                <a16:creationId xmlns:a16="http://schemas.microsoft.com/office/drawing/2014/main" id="{E6C9EA8A-123D-8EAA-8CB6-B524565C3F55}"/>
              </a:ext>
            </a:extLst>
          </p:cNvPr>
          <p:cNvSpPr txBox="1">
            <a:spLocks noChangeArrowheads="1"/>
          </p:cNvSpPr>
          <p:nvPr/>
        </p:nvSpPr>
        <p:spPr bwMode="auto">
          <a:xfrm>
            <a:off x="685800" y="5715000"/>
            <a:ext cx="7391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buFontTx/>
              <a:buChar char="•"/>
            </a:pPr>
            <a:r>
              <a:rPr lang="en-US" altLang="en-US" sz="2400">
                <a:latin typeface="Times New Roman" panose="02020603050405020304" pitchFamily="18" charset="0"/>
              </a:rPr>
              <a:t> Many models have nominal/ordinal predictors, and widely make use of dummy variables</a:t>
            </a:r>
          </a:p>
        </p:txBody>
      </p:sp>
      <p:graphicFrame>
        <p:nvGraphicFramePr>
          <p:cNvPr id="4" name="Object 3">
            <a:extLst>
              <a:ext uri="{FF2B5EF4-FFF2-40B4-BE49-F238E27FC236}">
                <a16:creationId xmlns:a16="http://schemas.microsoft.com/office/drawing/2014/main" id="{52A5B55E-D3CD-0251-6333-1976C1BAC231}"/>
              </a:ext>
            </a:extLst>
          </p:cNvPr>
          <p:cNvGraphicFramePr>
            <a:graphicFrameLocks noChangeAspect="1"/>
          </p:cNvGraphicFramePr>
          <p:nvPr>
            <p:extLst>
              <p:ext uri="{D42A27DB-BD31-4B8C-83A1-F6EECF244321}">
                <p14:modId xmlns:p14="http://schemas.microsoft.com/office/powerpoint/2010/main" val="3486346530"/>
              </p:ext>
            </p:extLst>
          </p:nvPr>
        </p:nvGraphicFramePr>
        <p:xfrm>
          <a:off x="1295400" y="2474913"/>
          <a:ext cx="5440362" cy="1287462"/>
        </p:xfrm>
        <a:graphic>
          <a:graphicData uri="http://schemas.openxmlformats.org/presentationml/2006/ole">
            <mc:AlternateContent xmlns:mc="http://schemas.openxmlformats.org/markup-compatibility/2006">
              <mc:Choice xmlns:v="urn:schemas-microsoft-com:vml" Requires="v">
                <p:oleObj name="Equation" r:id="rId2" imgW="1879560" imgH="444240" progId="Equation.DSMT4">
                  <p:embed/>
                </p:oleObj>
              </mc:Choice>
              <mc:Fallback>
                <p:oleObj name="Equation" r:id="rId2" imgW="1879560" imgH="444240" progId="Equation.DSMT4">
                  <p:embed/>
                  <p:pic>
                    <p:nvPicPr>
                      <p:cNvPr id="4" name="Object 3">
                        <a:extLst>
                          <a:ext uri="{FF2B5EF4-FFF2-40B4-BE49-F238E27FC236}">
                            <a16:creationId xmlns:a16="http://schemas.microsoft.com/office/drawing/2014/main" id="{A1D0FF10-2713-D2ED-FC55-EF800FBB3032}"/>
                          </a:ext>
                        </a:extLst>
                      </p:cNvPr>
                      <p:cNvPicPr/>
                      <p:nvPr/>
                    </p:nvPicPr>
                    <p:blipFill>
                      <a:blip r:embed="rId3"/>
                      <a:stretch>
                        <a:fillRect/>
                      </a:stretch>
                    </p:blipFill>
                    <p:spPr>
                      <a:xfrm>
                        <a:off x="1295400" y="2474913"/>
                        <a:ext cx="5440362" cy="1287462"/>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43053DB9-96BB-53AF-97CD-BC10BBE059EC}"/>
              </a:ext>
            </a:extLst>
          </p:cNvPr>
          <p:cNvGraphicFramePr>
            <a:graphicFrameLocks noChangeAspect="1"/>
          </p:cNvGraphicFramePr>
          <p:nvPr>
            <p:extLst>
              <p:ext uri="{D42A27DB-BD31-4B8C-83A1-F6EECF244321}">
                <p14:modId xmlns:p14="http://schemas.microsoft.com/office/powerpoint/2010/main" val="3607044502"/>
              </p:ext>
            </p:extLst>
          </p:nvPr>
        </p:nvGraphicFramePr>
        <p:xfrm>
          <a:off x="2209800" y="4873852"/>
          <a:ext cx="3064846" cy="536348"/>
        </p:xfrm>
        <a:graphic>
          <a:graphicData uri="http://schemas.openxmlformats.org/presentationml/2006/ole">
            <mc:AlternateContent xmlns:mc="http://schemas.openxmlformats.org/markup-compatibility/2006">
              <mc:Choice xmlns:v="urn:schemas-microsoft-com:vml" Requires="v">
                <p:oleObj name="Equation" r:id="rId4" imgW="1523880" imgH="266400" progId="Equation.DSMT4">
                  <p:embed/>
                </p:oleObj>
              </mc:Choice>
              <mc:Fallback>
                <p:oleObj name="Equation" r:id="rId4" imgW="1523880" imgH="266400" progId="Equation.DSMT4">
                  <p:embed/>
                  <p:pic>
                    <p:nvPicPr>
                      <p:cNvPr id="0" name=""/>
                      <p:cNvPicPr/>
                      <p:nvPr/>
                    </p:nvPicPr>
                    <p:blipFill>
                      <a:blip r:embed="rId5"/>
                      <a:stretch>
                        <a:fillRect/>
                      </a:stretch>
                    </p:blipFill>
                    <p:spPr>
                      <a:xfrm>
                        <a:off x="2209800" y="4873852"/>
                        <a:ext cx="3064846" cy="536348"/>
                      </a:xfrm>
                      <a:prstGeom prst="rect">
                        <a:avLst/>
                      </a:prstGeom>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2F32AE00-4D00-F132-CC13-23DDE665319F}"/>
              </a:ext>
            </a:extLst>
          </p:cNvPr>
          <p:cNvSpPr>
            <a:spLocks noGrp="1" noChangeArrowheads="1"/>
          </p:cNvSpPr>
          <p:nvPr>
            <p:ph type="title"/>
          </p:nvPr>
        </p:nvSpPr>
        <p:spPr>
          <a:xfrm>
            <a:off x="609600" y="152400"/>
            <a:ext cx="7772400" cy="685800"/>
          </a:xfrm>
        </p:spPr>
        <p:txBody>
          <a:bodyPr/>
          <a:lstStyle/>
          <a:p>
            <a:r>
              <a:rPr lang="en-US" altLang="en-US"/>
              <a:t>Testing Regression Coefficients</a:t>
            </a:r>
          </a:p>
        </p:txBody>
      </p:sp>
      <p:sp>
        <p:nvSpPr>
          <p:cNvPr id="13315" name="Rectangle 3">
            <a:extLst>
              <a:ext uri="{FF2B5EF4-FFF2-40B4-BE49-F238E27FC236}">
                <a16:creationId xmlns:a16="http://schemas.microsoft.com/office/drawing/2014/main" id="{489ED088-5EDE-A034-E4CE-066188D512CB}"/>
              </a:ext>
            </a:extLst>
          </p:cNvPr>
          <p:cNvSpPr>
            <a:spLocks noGrp="1" noChangeArrowheads="1"/>
          </p:cNvSpPr>
          <p:nvPr>
            <p:ph type="body" idx="1"/>
          </p:nvPr>
        </p:nvSpPr>
        <p:spPr>
          <a:xfrm>
            <a:off x="304800" y="990600"/>
            <a:ext cx="6324600" cy="609600"/>
          </a:xfrm>
        </p:spPr>
        <p:txBody>
          <a:bodyPr/>
          <a:lstStyle/>
          <a:p>
            <a:r>
              <a:rPr lang="en-US" altLang="en-US"/>
              <a:t>Testing the overall model:</a:t>
            </a:r>
          </a:p>
        </p:txBody>
      </p:sp>
      <p:sp>
        <p:nvSpPr>
          <p:cNvPr id="13317" name="Text Box 5">
            <a:extLst>
              <a:ext uri="{FF2B5EF4-FFF2-40B4-BE49-F238E27FC236}">
                <a16:creationId xmlns:a16="http://schemas.microsoft.com/office/drawing/2014/main" id="{757BE7B7-00BB-75AF-5550-292E4598EAE6}"/>
              </a:ext>
            </a:extLst>
          </p:cNvPr>
          <p:cNvSpPr txBox="1">
            <a:spLocks noChangeArrowheads="1"/>
          </p:cNvSpPr>
          <p:nvPr/>
        </p:nvSpPr>
        <p:spPr bwMode="auto">
          <a:xfrm>
            <a:off x="152400" y="5029200"/>
            <a:ext cx="8763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buFontTx/>
              <a:buChar char="•"/>
            </a:pPr>
            <a:r>
              <a:rPr lang="en-US" altLang="en-US" sz="2400" dirty="0">
                <a:latin typeface="Times New Roman" panose="02020603050405020304" pitchFamily="18" charset="0"/>
              </a:rPr>
              <a:t> </a:t>
            </a:r>
            <a:r>
              <a:rPr lang="en-US" altLang="en-US" sz="2400" i="1" dirty="0">
                <a:latin typeface="Times New Roman" panose="02020603050405020304" pitchFamily="18" charset="0"/>
              </a:rPr>
              <a:t>L</a:t>
            </a:r>
            <a:r>
              <a:rPr lang="en-US" altLang="en-US" sz="2400" baseline="-25000" dirty="0">
                <a:latin typeface="Times New Roman" panose="02020603050405020304" pitchFamily="18" charset="0"/>
              </a:rPr>
              <a:t>0</a:t>
            </a:r>
            <a:r>
              <a:rPr lang="en-US" altLang="en-US" sz="2400" i="1" dirty="0">
                <a:latin typeface="Times New Roman" panose="02020603050405020304" pitchFamily="18" charset="0"/>
              </a:rPr>
              <a:t>, L</a:t>
            </a:r>
            <a:r>
              <a:rPr lang="en-US" altLang="en-US" sz="2400" baseline="-25000" dirty="0">
                <a:latin typeface="Times New Roman" panose="02020603050405020304" pitchFamily="18" charset="0"/>
              </a:rPr>
              <a:t>1 </a:t>
            </a:r>
            <a:r>
              <a:rPr lang="en-US" altLang="en-US" sz="2400" dirty="0">
                <a:latin typeface="Times New Roman" panose="02020603050405020304" pitchFamily="18" charset="0"/>
              </a:rPr>
              <a:t> are values of the maximized likelihood function, computed by statistical software packages. This logic can also be used to compare full and reduced models based on subsets of predictors. Testing for individual terms is done as in the model with a single predictor.</a:t>
            </a:r>
          </a:p>
        </p:txBody>
      </p:sp>
      <p:graphicFrame>
        <p:nvGraphicFramePr>
          <p:cNvPr id="4" name="Object 3">
            <a:extLst>
              <a:ext uri="{FF2B5EF4-FFF2-40B4-BE49-F238E27FC236}">
                <a16:creationId xmlns:a16="http://schemas.microsoft.com/office/drawing/2014/main" id="{A6D57A84-1D15-4E63-2741-29688999CB2C}"/>
              </a:ext>
            </a:extLst>
          </p:cNvPr>
          <p:cNvGraphicFramePr>
            <a:graphicFrameLocks noChangeAspect="1"/>
          </p:cNvGraphicFramePr>
          <p:nvPr>
            <p:extLst>
              <p:ext uri="{D42A27DB-BD31-4B8C-83A1-F6EECF244321}">
                <p14:modId xmlns:p14="http://schemas.microsoft.com/office/powerpoint/2010/main" val="3430678273"/>
              </p:ext>
            </p:extLst>
          </p:nvPr>
        </p:nvGraphicFramePr>
        <p:xfrm>
          <a:off x="838200" y="1905000"/>
          <a:ext cx="7010400" cy="2791178"/>
        </p:xfrm>
        <a:graphic>
          <a:graphicData uri="http://schemas.openxmlformats.org/presentationml/2006/ole">
            <mc:AlternateContent xmlns:mc="http://schemas.openxmlformats.org/markup-compatibility/2006">
              <mc:Choice xmlns:v="urn:schemas-microsoft-com:vml" Requires="v">
                <p:oleObj name="Equation" r:id="rId2" imgW="2743200" imgH="1091880" progId="Equation.DSMT4">
                  <p:embed/>
                </p:oleObj>
              </mc:Choice>
              <mc:Fallback>
                <p:oleObj name="Equation" r:id="rId2" imgW="2743200" imgH="1091880" progId="Equation.DSMT4">
                  <p:embed/>
                  <p:pic>
                    <p:nvPicPr>
                      <p:cNvPr id="0" name=""/>
                      <p:cNvPicPr/>
                      <p:nvPr/>
                    </p:nvPicPr>
                    <p:blipFill>
                      <a:blip r:embed="rId3"/>
                      <a:stretch>
                        <a:fillRect/>
                      </a:stretch>
                    </p:blipFill>
                    <p:spPr>
                      <a:xfrm>
                        <a:off x="838200" y="1905000"/>
                        <a:ext cx="7010400" cy="2791178"/>
                      </a:xfrm>
                      <a:prstGeom prst="rect">
                        <a:avLst/>
                      </a:prstGeom>
                    </p:spPr>
                  </p:pic>
                </p:oleObj>
              </mc:Fallback>
            </mc:AlternateContent>
          </a:graphicData>
        </a:graphic>
      </p:graphicFrame>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130</TotalTime>
  <Words>499</Words>
  <Application>Microsoft Office PowerPoint</Application>
  <PresentationFormat>On-screen Show (4:3)</PresentationFormat>
  <Paragraphs>41</Paragraphs>
  <Slides>8</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13" baseType="lpstr">
      <vt:lpstr>Arial</vt:lpstr>
      <vt:lpstr>Symbol</vt:lpstr>
      <vt:lpstr>Times New Roman</vt:lpstr>
      <vt:lpstr>Default Design</vt:lpstr>
      <vt:lpstr>MathType 7.0 Equation</vt:lpstr>
      <vt:lpstr>Logistic Regression Models</vt:lpstr>
      <vt:lpstr>Logistic Regression</vt:lpstr>
      <vt:lpstr>Logistic Regression with 1 Predictor</vt:lpstr>
      <vt:lpstr>Logistic Regression with 1 Predictor</vt:lpstr>
      <vt:lpstr>Odds Ratio</vt:lpstr>
      <vt:lpstr>95% Confidence Interval for Odds Ratio</vt:lpstr>
      <vt:lpstr>Multiple Logistic Regression</vt:lpstr>
      <vt:lpstr>Testing Regression Coefficients</vt:lpstr>
    </vt:vector>
  </TitlesOfParts>
  <Company>University of Florida, Department of Statistics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Generalized Linear Models</dc:title>
  <dc:creator>winner</dc:creator>
  <cp:lastModifiedBy>Winner,Lawrence Herman</cp:lastModifiedBy>
  <cp:revision>13</cp:revision>
  <dcterms:created xsi:type="dcterms:W3CDTF">2008-02-26T14:18:31Z</dcterms:created>
  <dcterms:modified xsi:type="dcterms:W3CDTF">2025-02-03T18:51:59Z</dcterms:modified>
</cp:coreProperties>
</file>