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57" r:id="rId7"/>
    <p:sldId id="258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4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FE241-E89E-25AB-8E5C-7E7F370675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15A987-9BB7-97BD-ECF7-BF8FF87178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93C5C0-6995-EFF7-038D-96EF701A1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86D1-03FF-4601-AD2A-E1FFD1A31946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FB6A0-930C-37DF-9FA5-28B10DF31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ED46AE-BC79-7002-E837-5AD73A1EC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AE55-BFAA-409B-B7C4-4624B02BE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493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59804-27D9-2AF1-4AF6-E11AEF04B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B390B-77AD-B08D-9F49-BCD92B42C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273EF-DD07-2E48-5339-A45E1FB90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86D1-03FF-4601-AD2A-E1FFD1A31946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4EF0B-F511-9885-A77C-DC77E37E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E0983-2AD7-BBC1-DDB1-EE459DE1D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AE55-BFAA-409B-B7C4-4624B02BE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71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84968-CEB7-01A5-2F62-7CCDE79E6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3060A-06F9-C999-2B09-611047036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55C22F-1023-679D-1337-F3D33FBA5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86D1-03FF-4601-AD2A-E1FFD1A31946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0C7F4-CA44-066F-D264-F3A94D408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B05F7-7A16-677F-44A9-E7EDD0613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AE55-BFAA-409B-B7C4-4624B02BE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109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D0C7D-23FD-8714-8739-C2D89D09C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345AE-8913-1F7A-1146-61A5A65726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1E3AB-7EA5-ECAD-B0AF-3759203A7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F87E0C-6879-B1BA-E9D7-BCAC7EBD1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86D1-03FF-4601-AD2A-E1FFD1A31946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CFC4BD-1337-ECA2-7C6E-A0AC8B34A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ACBC05-421A-BBCF-6613-5EB525844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AE55-BFAA-409B-B7C4-4624B02BE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47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5FBEE-4D5D-C58D-DCB3-2194CFFAF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A98905-0345-FEF5-EB9E-FDB0A345B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B5F523-73CE-8840-04C8-E8D1D94781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043EE1-9F16-A048-2342-2369AFF5C3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8FC02D-109C-6E9B-09B9-FE5C4E3B43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7C8217-A125-AC41-EB59-83B45E121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86D1-03FF-4601-AD2A-E1FFD1A31946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CAF06B-6785-A348-813B-90AB7250F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07FC65-B1A6-44BE-6408-9F4608A94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AE55-BFAA-409B-B7C4-4624B02BE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204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4DB66-EF24-F335-A40E-787E43C98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692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0DAF5A-38DC-BE74-3B49-62A99A7FA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86D1-03FF-4601-AD2A-E1FFD1A31946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85F2A5-878C-11BE-FD43-18F2BA5DB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195F56-91A2-0607-1D91-87B18354D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AE55-BFAA-409B-B7C4-4624B02BE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75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824EB6-C01D-2E94-4321-591019E76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86D1-03FF-4601-AD2A-E1FFD1A31946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2ECC44-A7FF-74F1-7B45-FFC00470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DE4C94-B68A-BA9B-3F39-EE64AA1CA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AE55-BFAA-409B-B7C4-4624B02BE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461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42CDA-C6F4-58ED-684F-3CAB3B1EA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D97B1-1DDF-FDE1-EEBE-00DD03E01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10AD8-7435-5895-5F35-0F2F58FBF5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A5767C-ED26-515F-111B-F0049EE4A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86D1-03FF-4601-AD2A-E1FFD1A31946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9973F4-DFDB-FCCD-85E4-A8A9ED76E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F18CBF-007B-9FD0-C6FA-E36B69E9D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AE55-BFAA-409B-B7C4-4624B02BE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805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E1A07-FF07-DE42-8571-3EE5D378C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DF0015-8F7D-EBB0-A250-2BDBC6EF55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8EED0-0CA6-6912-A535-FBD9C401C3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B0D6D8-FD53-E53E-7B7F-0968273DD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86D1-03FF-4601-AD2A-E1FFD1A31946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69BDD0-3776-9AA5-0847-3BCB3D072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2CBFE-2C15-3BD1-45CE-DB93DF6AF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AE55-BFAA-409B-B7C4-4624B02BE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333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4327E-27B4-C520-94D4-CE1F1BC20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41882D-21BF-26E6-D3FB-A4C41F628E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CD986-D041-B6D8-AA6C-D2A2D44D0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86D1-03FF-4601-AD2A-E1FFD1A31946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30746-B205-4F3C-A5FF-22080DEC0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7B28AE-4B16-444D-B20C-1F4BA6AF4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AE55-BFAA-409B-B7C4-4624B02BE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236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BA28A5-F8A6-E78D-F800-211A6CF206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6BCB81-0F44-BC73-D8D4-FEA55D27FB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3B3BC-A750-CBAF-CF99-CB41C6C73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86D1-03FF-4601-AD2A-E1FFD1A31946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8B0A44-1186-EC8D-E318-1F5C30F4E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2CDB7-89F0-F496-452C-C04B443F8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DAE55-BFAA-409B-B7C4-4624B02BE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283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507F11-C02D-2610-A61D-817A20467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06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825AFA-7D96-9966-836A-1195FB677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11984"/>
            <a:ext cx="10515600" cy="4564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E4545F-485F-3082-9870-D8D2287795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2086D1-03FF-4601-AD2A-E1FFD1A31946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7DC34-5DFC-2817-F2E0-B9A3FA1990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7E8BE-5ED8-6105-80F7-4A7FFEFD21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BDAE55-BFAA-409B-B7C4-4624B02BE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482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8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.emf"/><Relationship Id="rId4" Type="http://schemas.openxmlformats.org/officeDocument/2006/relationships/package" Target="../embeddings/Microsoft_Excel_Worksheet1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E3833-5115-3717-4B66-722CAADFDF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708A99-4ADB-7B9D-450D-BAC66A2732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STA 3180</a:t>
            </a:r>
          </a:p>
        </p:txBody>
      </p:sp>
    </p:spTree>
    <p:extLst>
      <p:ext uri="{BB962C8B-B14F-4D97-AF65-F5344CB8AC3E}">
        <p14:creationId xmlns:p14="http://schemas.microsoft.com/office/powerpoint/2010/main" val="2060056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3FAE5-EC0C-CD61-23A8-632EAD9D7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07F2F-981C-7B48-1CE9-BAD6F4DE9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007" y="1611984"/>
            <a:ext cx="11421836" cy="4880891"/>
          </a:xfrm>
        </p:spPr>
        <p:txBody>
          <a:bodyPr/>
          <a:lstStyle/>
          <a:p>
            <a:r>
              <a:rPr lang="en-US" dirty="0"/>
              <a:t>U.S. Coal Mine Production (2011, Source: EIA) </a:t>
            </a:r>
          </a:p>
          <a:p>
            <a:pPr lvl="1"/>
            <a:r>
              <a:rPr lang="en-US" dirty="0"/>
              <a:t>Units: Coal Mines Producing &gt; 100,000 short tons (n = 691)</a:t>
            </a:r>
          </a:p>
          <a:p>
            <a:pPr lvl="1"/>
            <a:r>
              <a:rPr lang="en-US" dirty="0"/>
              <a:t>Response: Production (100K of short tons). Due too skew, will use log(Prod)</a:t>
            </a:r>
          </a:p>
          <a:p>
            <a:pPr lvl="1"/>
            <a:r>
              <a:rPr lang="en-US" dirty="0"/>
              <a:t>Predictors: Labor Effort (100K hours),  Region (Appalachia, Interior, West)</a:t>
            </a:r>
          </a:p>
          <a:p>
            <a:r>
              <a:rPr lang="en-US" dirty="0"/>
              <a:t>Professional Basketball Players Body Mass Indices (2013-2014)</a:t>
            </a:r>
          </a:p>
          <a:p>
            <a:pPr lvl="1"/>
            <a:r>
              <a:rPr lang="en-US" dirty="0"/>
              <a:t>Units: Players on Rosters in NBA (Men, </a:t>
            </a:r>
            <a:r>
              <a:rPr lang="en-US" dirty="0" err="1"/>
              <a:t>n</a:t>
            </a:r>
            <a:r>
              <a:rPr lang="en-US" baseline="-25000" dirty="0" err="1"/>
              <a:t>M</a:t>
            </a:r>
            <a:r>
              <a:rPr lang="en-US" dirty="0"/>
              <a:t> = 505) and WNBA (Women, </a:t>
            </a:r>
            <a:r>
              <a:rPr lang="en-US" dirty="0" err="1"/>
              <a:t>n</a:t>
            </a:r>
            <a:r>
              <a:rPr lang="en-US" baseline="-25000" dirty="0" err="1"/>
              <a:t>F</a:t>
            </a:r>
            <a:r>
              <a:rPr lang="en-US" dirty="0"/>
              <a:t> = 139)</a:t>
            </a:r>
          </a:p>
          <a:p>
            <a:pPr lvl="1"/>
            <a:r>
              <a:rPr lang="en-US" dirty="0"/>
              <a:t>Response: Gender</a:t>
            </a:r>
          </a:p>
          <a:p>
            <a:pPr lvl="1"/>
            <a:r>
              <a:rPr lang="en-US" dirty="0"/>
              <a:t>Predictor: Body Mass Index</a:t>
            </a:r>
          </a:p>
          <a:p>
            <a:r>
              <a:rPr lang="en-US" dirty="0"/>
              <a:t>Women’s Professional Basketball Players (2014)</a:t>
            </a:r>
          </a:p>
          <a:p>
            <a:pPr lvl="1"/>
            <a:r>
              <a:rPr lang="en-US" dirty="0"/>
              <a:t>Units: Players on WNBA Rosters with &gt; 12 minutes played per game on average</a:t>
            </a:r>
          </a:p>
          <a:p>
            <a:pPr lvl="1"/>
            <a:r>
              <a:rPr lang="en-US" dirty="0"/>
              <a:t>Variables: Points and Rebounds per 36 minutes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721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DB717-307A-DB96-649F-AEF55573D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4781"/>
          </a:xfrm>
        </p:spPr>
        <p:txBody>
          <a:bodyPr>
            <a:normAutofit fontScale="90000"/>
          </a:bodyPr>
          <a:lstStyle/>
          <a:p>
            <a:r>
              <a:rPr lang="en-US" dirty="0"/>
              <a:t>US Coal Mine Production (2011)</a:t>
            </a:r>
          </a:p>
        </p:txBody>
      </p:sp>
      <p:pic>
        <p:nvPicPr>
          <p:cNvPr id="4" name="Picture 3" descr="A group of graphs with different colored lines&#10;&#10;Description automatically generated">
            <a:extLst>
              <a:ext uri="{FF2B5EF4-FFF2-40B4-BE49-F238E27FC236}">
                <a16:creationId xmlns:a16="http://schemas.microsoft.com/office/drawing/2014/main" id="{04E79460-82DF-28ED-1CC9-316791D7B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9" y="1037715"/>
            <a:ext cx="11117344" cy="552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210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79069-75C9-DE18-E036-A8176C1F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0420"/>
          </a:xfrm>
        </p:spPr>
        <p:txBody>
          <a:bodyPr>
            <a:normAutofit fontScale="90000"/>
          </a:bodyPr>
          <a:lstStyle/>
          <a:p>
            <a:r>
              <a:rPr lang="en-US" dirty="0"/>
              <a:t>NBA/WNBA by Body Mass Index (2013/2014)</a:t>
            </a:r>
          </a:p>
        </p:txBody>
      </p:sp>
      <p:pic>
        <p:nvPicPr>
          <p:cNvPr id="4" name="Picture 3" descr="A group of graphs with different colors&#10;&#10;Description automatically generated with medium confidence">
            <a:extLst>
              <a:ext uri="{FF2B5EF4-FFF2-40B4-BE49-F238E27FC236}">
                <a16:creationId xmlns:a16="http://schemas.microsoft.com/office/drawing/2014/main" id="{DE867550-637F-0396-4C98-211177169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06" y="851455"/>
            <a:ext cx="11353800" cy="564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498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7345A-C192-4425-14D6-4D267CD7C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dirty="0"/>
              <a:t>WNBA Points/Rebounds per 36 Minutes (2024)</a:t>
            </a:r>
          </a:p>
        </p:txBody>
      </p:sp>
      <p:pic>
        <p:nvPicPr>
          <p:cNvPr id="4" name="Picture 3" descr="A group of graphs showing different levels of data&#10;&#10;Description automatically generated with medium confidence">
            <a:extLst>
              <a:ext uri="{FF2B5EF4-FFF2-40B4-BE49-F238E27FC236}">
                <a16:creationId xmlns:a16="http://schemas.microsoft.com/office/drawing/2014/main" id="{72D50ECC-0A77-BB98-944D-D57AD2478B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2" y="1327080"/>
            <a:ext cx="10326278" cy="513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029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069BD-28E5-F113-D4F7-302109B30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7237"/>
          </a:xfrm>
        </p:spPr>
        <p:txBody>
          <a:bodyPr>
            <a:normAutofit/>
          </a:bodyPr>
          <a:lstStyle/>
          <a:p>
            <a:r>
              <a:rPr lang="en-US" sz="3600" dirty="0"/>
              <a:t>WNBA – 2024 Regular Season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518769-B25A-5132-85D7-4980F986F55E}"/>
              </a:ext>
            </a:extLst>
          </p:cNvPr>
          <p:cNvSpPr txBox="1"/>
          <p:nvPr/>
        </p:nvSpPr>
        <p:spPr>
          <a:xfrm>
            <a:off x="961534" y="5769204"/>
            <a:ext cx="9539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Suppose the </a:t>
            </a:r>
            <a:r>
              <a:rPr lang="en-US" b="1" dirty="0"/>
              <a:t>response</a:t>
            </a:r>
            <a:r>
              <a:rPr lang="en-US" dirty="0"/>
              <a:t> is </a:t>
            </a:r>
            <a:r>
              <a:rPr lang="en-US" b="1" dirty="0"/>
              <a:t>wins</a:t>
            </a:r>
            <a:r>
              <a:rPr lang="en-US" dirty="0"/>
              <a:t> and the </a:t>
            </a:r>
            <a:r>
              <a:rPr lang="en-US" b="1" dirty="0"/>
              <a:t>predictors</a:t>
            </a:r>
            <a:r>
              <a:rPr lang="en-US" dirty="0"/>
              <a:t> are </a:t>
            </a:r>
            <a:r>
              <a:rPr lang="en-US" b="1" dirty="0" err="1"/>
              <a:t>tmPts</a:t>
            </a:r>
            <a:r>
              <a:rPr lang="en-US" dirty="0"/>
              <a:t> (team’s points per game) and </a:t>
            </a:r>
            <a:r>
              <a:rPr lang="en-US" b="1" dirty="0" err="1"/>
              <a:t>opPts</a:t>
            </a:r>
            <a:r>
              <a:rPr lang="en-US" dirty="0"/>
              <a:t> (opponents’ points per game) . There are n = 12 teams and p = 2 predictors.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95CECA4-176D-7A38-9009-678CE01933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5500881"/>
              </p:ext>
            </p:extLst>
          </p:nvPr>
        </p:nvGraphicFramePr>
        <p:xfrm>
          <a:off x="1997427" y="1225484"/>
          <a:ext cx="7468140" cy="42465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372116" imgH="2485909" progId="Excel.Sheet.12">
                  <p:embed/>
                </p:oleObj>
              </mc:Choice>
              <mc:Fallback>
                <p:oleObj name="Worksheet" r:id="rId2" imgW="4372116" imgH="248590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97427" y="1225484"/>
                        <a:ext cx="7468140" cy="42465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0051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8DA96-D431-650B-A9F2-E23C85AD9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7810"/>
          </a:xfrm>
        </p:spPr>
        <p:txBody>
          <a:bodyPr/>
          <a:lstStyle/>
          <a:p>
            <a:r>
              <a:rPr lang="en-US" dirty="0"/>
              <a:t>Matrices and Vectors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858C0A94-DC8D-982A-58DE-BA7DCD4B07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6943077"/>
              </p:ext>
            </p:extLst>
          </p:nvPr>
        </p:nvGraphicFramePr>
        <p:xfrm>
          <a:off x="693787" y="1102936"/>
          <a:ext cx="10274300" cy="542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274040" imgH="5422680" progId="Equation.DSMT4">
                  <p:embed/>
                </p:oleObj>
              </mc:Choice>
              <mc:Fallback>
                <p:oleObj name="Equation" r:id="rId2" imgW="10274040" imgH="5422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93787" y="1102936"/>
                        <a:ext cx="10274300" cy="542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8261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F299B-DCF1-5067-4273-64972C972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5262"/>
          </a:xfrm>
        </p:spPr>
        <p:txBody>
          <a:bodyPr/>
          <a:lstStyle/>
          <a:p>
            <a:r>
              <a:rPr lang="en-US" dirty="0"/>
              <a:t>Matrix Multiplication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7E7DF4F7-95C1-5447-E070-17E90CCBC1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4702303"/>
              </p:ext>
            </p:extLst>
          </p:nvPr>
        </p:nvGraphicFramePr>
        <p:xfrm>
          <a:off x="1030515" y="1399040"/>
          <a:ext cx="8040006" cy="17286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260760" imgH="1346040" progId="Equation.DSMT4">
                  <p:embed/>
                </p:oleObj>
              </mc:Choice>
              <mc:Fallback>
                <p:oleObj name="Equation" r:id="rId2" imgW="6260760" imgH="1346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30515" y="1399040"/>
                        <a:ext cx="8040006" cy="17286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4219568A-7E75-E2BB-CA79-4900576CD5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0984231"/>
              </p:ext>
            </p:extLst>
          </p:nvPr>
        </p:nvGraphicFramePr>
        <p:xfrm>
          <a:off x="1436006" y="3429000"/>
          <a:ext cx="8512069" cy="16010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12201601" imgH="2295461" progId="Excel.Sheet.12">
                  <p:embed/>
                </p:oleObj>
              </mc:Choice>
              <mc:Fallback>
                <p:oleObj name="Worksheet" r:id="rId4" imgW="12201601" imgH="229546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36006" y="3429000"/>
                        <a:ext cx="8512069" cy="16010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3913306B-E6A0-9112-2419-B831A72E66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8477564"/>
              </p:ext>
            </p:extLst>
          </p:nvPr>
        </p:nvGraphicFramePr>
        <p:xfrm>
          <a:off x="2019299" y="5267330"/>
          <a:ext cx="5671457" cy="134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076640" imgH="965160" progId="Equation.DSMT4">
                  <p:embed/>
                </p:oleObj>
              </mc:Choice>
              <mc:Fallback>
                <p:oleObj name="Equation" r:id="rId6" imgW="4076640" imgH="965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19299" y="5267330"/>
                        <a:ext cx="5671457" cy="1342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4791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214</Words>
  <Application>Microsoft Office PowerPoint</Application>
  <PresentationFormat>Widescreen</PresentationFormat>
  <Paragraphs>21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Worksheet</vt:lpstr>
      <vt:lpstr>Equation</vt:lpstr>
      <vt:lpstr>MathType 7.0 Equation</vt:lpstr>
      <vt:lpstr>Microsoft Excel Worksheet</vt:lpstr>
      <vt:lpstr>Chapter 1</vt:lpstr>
      <vt:lpstr>Data Examples</vt:lpstr>
      <vt:lpstr>US Coal Mine Production (2011)</vt:lpstr>
      <vt:lpstr>NBA/WNBA by Body Mass Index (2013/2014)</vt:lpstr>
      <vt:lpstr>WNBA Points/Rebounds per 36 Minutes (2024)</vt:lpstr>
      <vt:lpstr>WNBA – 2024 Regular Season</vt:lpstr>
      <vt:lpstr>Matrices and Vectors</vt:lpstr>
      <vt:lpstr>Matrix Multiplication</vt:lpstr>
    </vt:vector>
  </TitlesOfParts>
  <Company>University of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Winner,Lawrence Herman</dc:creator>
  <cp:lastModifiedBy>Winner,Lawrence Herman</cp:lastModifiedBy>
  <cp:revision>15</cp:revision>
  <dcterms:created xsi:type="dcterms:W3CDTF">2025-01-13T15:45:33Z</dcterms:created>
  <dcterms:modified xsi:type="dcterms:W3CDTF">2025-01-14T15:27:22Z</dcterms:modified>
</cp:coreProperties>
</file>