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9" r:id="rId7"/>
    <p:sldId id="261" r:id="rId8"/>
    <p:sldId id="268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2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531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9753"/>
            <a:ext cx="10515600" cy="485721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>
                <a:solidFill>
                  <a:srgbClr val="FFFF00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5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4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091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1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5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1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9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0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7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2800-D63A-413B-88C8-4835193F414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7A9F8-2F2B-4715-8E34-0D90F9419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Seemingly Unrelated Regressions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WNBA Point Spread &amp; Over/Under 2010-2019</a:t>
            </a:r>
          </a:p>
        </p:txBody>
      </p:sp>
    </p:spTree>
    <p:extLst>
      <p:ext uri="{BB962C8B-B14F-4D97-AF65-F5344CB8AC3E}">
        <p14:creationId xmlns:p14="http://schemas.microsoft.com/office/powerpoint/2010/main" val="95229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38CB-7DB8-7D39-7F79-A58ABAAD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AE21-2D24-9C5F-CEB4-7D29C04B3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074656"/>
            <a:ext cx="11171583" cy="4389284"/>
          </a:xfrm>
        </p:spPr>
        <p:txBody>
          <a:bodyPr>
            <a:normAutofit/>
          </a:bodyPr>
          <a:lstStyle/>
          <a:p>
            <a:r>
              <a:rPr lang="en-US" dirty="0"/>
              <a:t>WNBA Predicted and Actual Scores Based on Point Spreads and Over/Under Lines (2010-2019 Regular Seasons, n=2039 games)</a:t>
            </a:r>
          </a:p>
          <a:p>
            <a:r>
              <a:rPr lang="en-US" dirty="0"/>
              <a:t>Favored Team has Negative Point Spread (“laying points”)</a:t>
            </a:r>
          </a:p>
          <a:p>
            <a:r>
              <a:rPr lang="en-US" dirty="0"/>
              <a:t>Data are Based on the perspective of the Home Team</a:t>
            </a:r>
          </a:p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dirty="0"/>
              <a:t> = Actual Home Team Differential</a:t>
            </a:r>
          </a:p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 = Actual Home Team Points </a:t>
            </a:r>
          </a:p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 = Predicted Home Team Differential = -Spread (Positive when Home Team is Favored) Centered</a:t>
            </a:r>
          </a:p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 = Predicted Home Team Points ([Over/Under – Spread]/2) Centered</a:t>
            </a:r>
          </a:p>
          <a:p>
            <a:endParaRPr lang="en-US" dirty="0"/>
          </a:p>
        </p:txBody>
      </p:sp>
      <p:graphicFrame>
        <p:nvGraphicFramePr>
          <p:cNvPr id="4" name="Object 3" descr="Regression Equations for Home team point differential and home team points versus betting line predictions">
            <a:extLst>
              <a:ext uri="{FF2B5EF4-FFF2-40B4-BE49-F238E27FC236}">
                <a16:creationId xmlns:a16="http://schemas.microsoft.com/office/drawing/2014/main" id="{DA1598A7-BF5F-95C3-C7EA-C5EC3CC276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683325"/>
              </p:ext>
            </p:extLst>
          </p:nvPr>
        </p:nvGraphicFramePr>
        <p:xfrm>
          <a:off x="788988" y="5783263"/>
          <a:ext cx="110617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13120" imgH="228600" progId="Equation.DSMT4">
                  <p:embed/>
                </p:oleObj>
              </mc:Choice>
              <mc:Fallback>
                <p:oleObj name="Equation" r:id="rId2" imgW="56131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8988" y="5783263"/>
                        <a:ext cx="110617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931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3F05-5AF2-3A14-F38C-9C51B6DA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38"/>
            <a:ext cx="10515600" cy="582944"/>
          </a:xfrm>
        </p:spPr>
        <p:txBody>
          <a:bodyPr>
            <a:normAutofit fontScale="90000"/>
          </a:bodyPr>
          <a:lstStyle/>
          <a:p>
            <a:r>
              <a:rPr lang="en-US" dirty="0"/>
              <a:t>Plots Home Diff vs Spread and Home Points vs Spread Prediction</a:t>
            </a:r>
          </a:p>
        </p:txBody>
      </p:sp>
      <p:pic>
        <p:nvPicPr>
          <p:cNvPr id="5" name="Picture 4" descr="A comparison of a graph">
            <a:extLst>
              <a:ext uri="{FF2B5EF4-FFF2-40B4-BE49-F238E27FC236}">
                <a16:creationId xmlns:a16="http://schemas.microsoft.com/office/drawing/2014/main" id="{B7C1C94A-F7EB-042B-1396-20C38ACA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1" y="778388"/>
            <a:ext cx="11334325" cy="56317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99AA38-57B4-6830-2171-EE13B21A5E03}"/>
              </a:ext>
            </a:extLst>
          </p:cNvPr>
          <p:cNvSpPr txBox="1"/>
          <p:nvPr/>
        </p:nvSpPr>
        <p:spPr>
          <a:xfrm>
            <a:off x="653143" y="6410131"/>
            <a:ext cx="929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The Red Lines are the “Lines of Equality”  Y = X</a:t>
            </a:r>
          </a:p>
        </p:txBody>
      </p:sp>
    </p:spTree>
    <p:extLst>
      <p:ext uri="{BB962C8B-B14F-4D97-AF65-F5344CB8AC3E}">
        <p14:creationId xmlns:p14="http://schemas.microsoft.com/office/powerpoint/2010/main" val="179598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759" y="1065474"/>
            <a:ext cx="10328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Experimental Units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Regression Equations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</a:rPr>
              <a:t>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# of Predictor Variables in </a:t>
            </a:r>
            <a:r>
              <a:rPr lang="en-US" i="1" dirty="0" err="1">
                <a:solidFill>
                  <a:srgbClr val="FFFF00"/>
                </a:solidFill>
              </a:rPr>
              <a:t>i</a:t>
            </a:r>
            <a:r>
              <a:rPr lang="en-US" baseline="30000" dirty="0" err="1">
                <a:solidFill>
                  <a:srgbClr val="FFFF00"/>
                </a:solidFill>
              </a:rPr>
              <a:t>th</a:t>
            </a:r>
            <a:r>
              <a:rPr lang="en-US" dirty="0">
                <a:solidFill>
                  <a:srgbClr val="FFFF00"/>
                </a:solidFill>
              </a:rPr>
              <a:t> Equation </a:t>
            </a:r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 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p</a:t>
            </a:r>
            <a:r>
              <a:rPr lang="en-US" i="1" baseline="-25000" dirty="0">
                <a:solidFill>
                  <a:srgbClr val="FFFF00"/>
                </a:solidFill>
                <a:sym typeface="Symbol" panose="05050102010706020507" pitchFamily="18" charset="2"/>
              </a:rPr>
              <a:t>i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graphicFrame>
        <p:nvGraphicFramePr>
          <p:cNvPr id="5" name="Object 4" descr="Matrix form of Seemingly Unrelated Regressions (SUR) model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368181"/>
              </p:ext>
            </p:extLst>
          </p:nvPr>
        </p:nvGraphicFramePr>
        <p:xfrm>
          <a:off x="492981" y="2141591"/>
          <a:ext cx="11430441" cy="4394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96080" imgH="2958840" progId="Equation.DSMT4">
                  <p:embed/>
                </p:oleObj>
              </mc:Choice>
              <mc:Fallback>
                <p:oleObj name="Equation" r:id="rId2" imgW="7696080" imgH="295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2981" y="2141591"/>
                        <a:ext cx="11430441" cy="4394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85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II</a:t>
            </a:r>
          </a:p>
        </p:txBody>
      </p:sp>
      <p:graphicFrame>
        <p:nvGraphicFramePr>
          <p:cNvPr id="5" name="Object 4" descr="Estimating Beta for the SUR model (Steps 1-2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743422"/>
              </p:ext>
            </p:extLst>
          </p:nvPr>
        </p:nvGraphicFramePr>
        <p:xfrm>
          <a:off x="216394" y="1255713"/>
          <a:ext cx="11775943" cy="5121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57920" imgH="3327120" progId="Equation.DSMT4">
                  <p:embed/>
                </p:oleObj>
              </mc:Choice>
              <mc:Fallback>
                <p:oleObj name="Equation" r:id="rId2" imgW="7657920" imgH="33271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6394" y="1255713"/>
                        <a:ext cx="11775943" cy="5121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33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1F64C-EB2B-E6DD-7FA2-D823D286E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3480-84CD-5A8C-222E-844206308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38" y="206099"/>
            <a:ext cx="10515600" cy="766091"/>
          </a:xfrm>
        </p:spPr>
        <p:txBody>
          <a:bodyPr/>
          <a:lstStyle/>
          <a:p>
            <a:r>
              <a:rPr lang="en-US" dirty="0"/>
              <a:t>Seemingly Unrelated Regression Model - III</a:t>
            </a:r>
          </a:p>
        </p:txBody>
      </p:sp>
      <p:graphicFrame>
        <p:nvGraphicFramePr>
          <p:cNvPr id="5" name="Object 4" descr="Estimating Beta for the SUR model (Steps 2-3)">
            <a:extLst>
              <a:ext uri="{FF2B5EF4-FFF2-40B4-BE49-F238E27FC236}">
                <a16:creationId xmlns:a16="http://schemas.microsoft.com/office/drawing/2014/main" id="{C3C407C8-DBFF-2CDB-58E9-3F6BF4CBC0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77379"/>
              </p:ext>
            </p:extLst>
          </p:nvPr>
        </p:nvGraphicFramePr>
        <p:xfrm>
          <a:off x="358775" y="1333500"/>
          <a:ext cx="11695113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23080" imgH="3606480" progId="Equation.DSMT4">
                  <p:embed/>
                </p:oleObj>
              </mc:Choice>
              <mc:Fallback>
                <p:oleObj name="Equation" r:id="rId2" imgW="8623080" imgH="36064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8775" y="1333500"/>
                        <a:ext cx="11695113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674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3249-345E-6183-A0AA-B0C244C2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662"/>
            <a:ext cx="10515600" cy="414101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- WNBA</a:t>
            </a:r>
          </a:p>
        </p:txBody>
      </p:sp>
      <p:graphicFrame>
        <p:nvGraphicFramePr>
          <p:cNvPr id="4" name="Object 3" descr="Ordinary Least Squares (OLS) and Estimated Generalized Least Squares (EGLS) estimates of regression coefficients and estimated variance-covariance matrix of errors (within games)">
            <a:extLst>
              <a:ext uri="{FF2B5EF4-FFF2-40B4-BE49-F238E27FC236}">
                <a16:creationId xmlns:a16="http://schemas.microsoft.com/office/drawing/2014/main" id="{9E91ACFF-E4DA-2C72-3F53-7978101006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450233"/>
              </p:ext>
            </p:extLst>
          </p:nvPr>
        </p:nvGraphicFramePr>
        <p:xfrm>
          <a:off x="300037" y="809775"/>
          <a:ext cx="11591925" cy="577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87920" imgH="2781000" progId="Equation.DSMT4">
                  <p:embed/>
                </p:oleObj>
              </mc:Choice>
              <mc:Fallback>
                <p:oleObj name="Equation" r:id="rId2" imgW="5587920" imgH="278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0037" y="809775"/>
                        <a:ext cx="11591925" cy="577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052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C017-EBB3-22AD-1804-80EDEE4B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43" y="365126"/>
            <a:ext cx="11187485" cy="557226"/>
          </a:xfrm>
        </p:spPr>
        <p:txBody>
          <a:bodyPr>
            <a:normAutofit/>
          </a:bodyPr>
          <a:lstStyle/>
          <a:p>
            <a:r>
              <a:rPr lang="en-US" dirty="0"/>
              <a:t>Example – WNBA – OLS and GLS Estimates, Std Errors and t-tests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7B742E-5FD9-E34D-0A74-070599818F1D}"/>
              </a:ext>
            </a:extLst>
          </p:cNvPr>
          <p:cNvSpPr txBox="1"/>
          <p:nvPr/>
        </p:nvSpPr>
        <p:spPr>
          <a:xfrm>
            <a:off x="874644" y="1407381"/>
            <a:ext cx="106229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Ordinary Least Squares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&gt; round(</a:t>
            </a:r>
            <a:r>
              <a:rPr lang="en-US" sz="20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bols.out</a:t>
            </a:r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, 4)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Estimate Std Err        t 2P(T&gt;|t|)      LB      UB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Beta0_Sprd   3.0152  0.2663  11.3239         0  2.4930  3.5374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Beta1_Sprd   0.8766  0.0411  21.3532         0  0.7961  0.9571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Beta0_OU    80.2952  0.2237 358.9031         0 79.8565 80.7340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Beta1_OU     0.9393  0.0395  23.7895         0  0.8619  1.0168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C7AF7-120D-B080-8AE4-6EA5A774521B}"/>
              </a:ext>
            </a:extLst>
          </p:cNvPr>
          <p:cNvSpPr txBox="1"/>
          <p:nvPr/>
        </p:nvSpPr>
        <p:spPr>
          <a:xfrm>
            <a:off x="874644" y="4139179"/>
            <a:ext cx="97482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Generalized Least Squares after 5 iterations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&gt; round(</a:t>
            </a:r>
            <a:r>
              <a:rPr lang="en-US" sz="2000" dirty="0" err="1">
                <a:solidFill>
                  <a:srgbClr val="FFFF00"/>
                </a:solidFill>
                <a:latin typeface="Lucida Console" panose="020B0609040504020204" pitchFamily="49" charset="0"/>
              </a:rPr>
              <a:t>bgls.out</a:t>
            </a:r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, 4)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  Estimate Std Err        t 2P(T&gt;|t|)      LB      UB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Beta0_Sprd   3.0152  0.2664  11.3194         0  2.4930  3.5374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Beta1_Sprd   0.9289  0.0351  26.4433         0  0.8600  0.9978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Beta0_OU    80.2952  0.2237 358.8887         0 79.8566 80.7339</a:t>
            </a:r>
          </a:p>
          <a:p>
            <a:r>
              <a:rPr lang="en-US" sz="2000" dirty="0">
                <a:solidFill>
                  <a:srgbClr val="FFFF00"/>
                </a:solidFill>
                <a:latin typeface="Lucida Console" panose="020B0609040504020204" pitchFamily="49" charset="0"/>
              </a:rPr>
              <a:t>Beta1_OU     0.9553  0.0338  28.2823         0  0.8891  1.0215</a:t>
            </a:r>
          </a:p>
        </p:txBody>
      </p:sp>
    </p:spTree>
    <p:extLst>
      <p:ext uri="{BB962C8B-B14F-4D97-AF65-F5344CB8AC3E}">
        <p14:creationId xmlns:p14="http://schemas.microsoft.com/office/powerpoint/2010/main" val="59597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0E2F0-FA9E-99B5-9C0C-D3FF54AD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Explained – R</a:t>
            </a:r>
            <a:r>
              <a:rPr lang="en-US" baseline="30000" dirty="0"/>
              <a:t>2</a:t>
            </a:r>
            <a:endParaRPr lang="en-US" dirty="0"/>
          </a:p>
        </p:txBody>
      </p:sp>
      <p:graphicFrame>
        <p:nvGraphicFramePr>
          <p:cNvPr id="3" name="Object 2" descr="Formulas for Meaures of variation explained by the predictor: 1) by response variable, 2) for the overall system">
            <a:extLst>
              <a:ext uri="{FF2B5EF4-FFF2-40B4-BE49-F238E27FC236}">
                <a16:creationId xmlns:a16="http://schemas.microsoft.com/office/drawing/2014/main" id="{765FCCF8-2D4F-7249-23C7-320BCA4D3F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413684"/>
              </p:ext>
            </p:extLst>
          </p:nvPr>
        </p:nvGraphicFramePr>
        <p:xfrm>
          <a:off x="722077" y="1355310"/>
          <a:ext cx="9694131" cy="3576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91040" imgH="1841400" progId="Equation.DSMT4">
                  <p:embed/>
                </p:oleObj>
              </mc:Choice>
              <mc:Fallback>
                <p:oleObj name="Equation" r:id="rId2" imgW="4991040" imgH="1841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2077" y="1355310"/>
                        <a:ext cx="9694131" cy="3576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BB5C2E-8C7F-0A27-ADF0-BC902D14C60B}"/>
              </a:ext>
            </a:extLst>
          </p:cNvPr>
          <p:cNvSpPr txBox="1"/>
          <p:nvPr/>
        </p:nvSpPr>
        <p:spPr>
          <a:xfrm>
            <a:off x="659296" y="5677232"/>
            <a:ext cx="10694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         Home Diff Home Points System</a:t>
            </a:r>
          </a:p>
          <a:p>
            <a:r>
              <a:rPr lang="en-US" dirty="0">
                <a:solidFill>
                  <a:srgbClr val="FFFF00"/>
                </a:solidFill>
                <a:latin typeface="Lucida Console" panose="020B0609040504020204" pitchFamily="49" charset="0"/>
              </a:rPr>
              <a:t>R-Square    0.1822      0.2174 0.2155</a:t>
            </a:r>
          </a:p>
        </p:txBody>
      </p:sp>
    </p:spTree>
    <p:extLst>
      <p:ext uri="{BB962C8B-B14F-4D97-AF65-F5344CB8AC3E}">
        <p14:creationId xmlns:p14="http://schemas.microsoft.com/office/powerpoint/2010/main" val="95610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A03CA-D6C9-7A13-B5E2-F2885C66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Linear Restrictions (General Linear Tests)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3B2-EA69-9734-3C2A-D7083997B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753"/>
            <a:ext cx="10515600" cy="2449165"/>
          </a:xfrm>
        </p:spPr>
        <p:txBody>
          <a:bodyPr/>
          <a:lstStyle/>
          <a:p>
            <a:r>
              <a:rPr lang="en-US" dirty="0"/>
              <a:t>Often, we wish to test hypotheses regarding regression coefficients</a:t>
            </a:r>
          </a:p>
          <a:p>
            <a:r>
              <a:rPr lang="en-US" dirty="0"/>
              <a:t>In this example we may want to test whether (on average):</a:t>
            </a:r>
          </a:p>
          <a:p>
            <a:pPr lvl="1"/>
            <a:r>
              <a:rPr lang="en-US" dirty="0"/>
              <a:t>The actual home team point differential is equal to the prediction based on the point spread</a:t>
            </a:r>
          </a:p>
          <a:p>
            <a:pPr lvl="1"/>
            <a:r>
              <a:rPr lang="en-US" dirty="0"/>
              <a:t>The actual home team points scored is equal to the prediction based on the point spread and Over/Under lines</a:t>
            </a:r>
          </a:p>
        </p:txBody>
      </p:sp>
      <p:graphicFrame>
        <p:nvGraphicFramePr>
          <p:cNvPr id="4" name="Object 3" descr="General Linear Tests for model restrictions">
            <a:extLst>
              <a:ext uri="{FF2B5EF4-FFF2-40B4-BE49-F238E27FC236}">
                <a16:creationId xmlns:a16="http://schemas.microsoft.com/office/drawing/2014/main" id="{2B7BA303-9ED0-1F3E-F7FA-D1F94648C2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486612"/>
              </p:ext>
            </p:extLst>
          </p:nvPr>
        </p:nvGraphicFramePr>
        <p:xfrm>
          <a:off x="275819" y="4014014"/>
          <a:ext cx="10922469" cy="2211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83280" imgH="1231560" progId="Equation.DSMT4">
                  <p:embed/>
                </p:oleObj>
              </mc:Choice>
              <mc:Fallback>
                <p:oleObj name="Equation" r:id="rId2" imgW="6083280" imgH="1231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5819" y="4014014"/>
                        <a:ext cx="10922469" cy="2211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8171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727A-D323-761A-7B6B-0014365A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3"/>
            <a:ext cx="10515600" cy="628788"/>
          </a:xfrm>
        </p:spPr>
        <p:txBody>
          <a:bodyPr/>
          <a:lstStyle/>
          <a:p>
            <a:r>
              <a:rPr lang="en-US" dirty="0"/>
              <a:t>Test Statistics – I with g = 2 Regressions</a:t>
            </a:r>
          </a:p>
        </p:txBody>
      </p:sp>
      <p:graphicFrame>
        <p:nvGraphicFramePr>
          <p:cNvPr id="3" name="Object 2" descr="Theil's F-statistic and Wald F-statistic for testing linear restrictions with g=2 regressions">
            <a:extLst>
              <a:ext uri="{FF2B5EF4-FFF2-40B4-BE49-F238E27FC236}">
                <a16:creationId xmlns:a16="http://schemas.microsoft.com/office/drawing/2014/main" id="{0B7326E2-5DFA-82B2-87CE-F710D76B0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394720"/>
              </p:ext>
            </p:extLst>
          </p:nvPr>
        </p:nvGraphicFramePr>
        <p:xfrm>
          <a:off x="317500" y="1333500"/>
          <a:ext cx="11599863" cy="460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81680" imgH="2692080" progId="Equation.DSMT4">
                  <p:embed/>
                </p:oleObj>
              </mc:Choice>
              <mc:Fallback>
                <p:oleObj name="Equation" r:id="rId2" imgW="6781680" imgH="269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7500" y="1333500"/>
                        <a:ext cx="11599863" cy="460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713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4DD2-AF23-2221-D3D1-85B8D7E72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065A-E283-DE58-0F98-D164B771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3"/>
            <a:ext cx="10515600" cy="628788"/>
          </a:xfrm>
        </p:spPr>
        <p:txBody>
          <a:bodyPr/>
          <a:lstStyle/>
          <a:p>
            <a:r>
              <a:rPr lang="en-US" dirty="0"/>
              <a:t>Test Statistics - II</a:t>
            </a:r>
          </a:p>
        </p:txBody>
      </p:sp>
      <p:graphicFrame>
        <p:nvGraphicFramePr>
          <p:cNvPr id="3" name="Object 2" descr="Wald Chi-Square Statistic and Likelihood Ratio Chi-Square Statistic for testing linear restrictions">
            <a:extLst>
              <a:ext uri="{FF2B5EF4-FFF2-40B4-BE49-F238E27FC236}">
                <a16:creationId xmlns:a16="http://schemas.microsoft.com/office/drawing/2014/main" id="{50B0BDC5-5845-73C5-5D2D-63CDB7B31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391836"/>
              </p:ext>
            </p:extLst>
          </p:nvPr>
        </p:nvGraphicFramePr>
        <p:xfrm>
          <a:off x="918252" y="986631"/>
          <a:ext cx="9537700" cy="488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74960" imgH="2857320" progId="Equation.DSMT4">
                  <p:embed/>
                </p:oleObj>
              </mc:Choice>
              <mc:Fallback>
                <p:oleObj name="Equation" r:id="rId2" imgW="5574960" imgH="285732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B7326E2-5DFA-82B2-87CE-F710D76B04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8252" y="986631"/>
                        <a:ext cx="9537700" cy="4884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5305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E2D6-D5E2-6F85-F46A-C46757F49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59"/>
            <a:ext cx="10515600" cy="44590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– WNBA – Theil and Wald F-tests </a:t>
            </a:r>
          </a:p>
        </p:txBody>
      </p:sp>
      <p:graphicFrame>
        <p:nvGraphicFramePr>
          <p:cNvPr id="4" name="Object 3" descr="Computations for Theil and Wald F-tests for WNBA data">
            <a:extLst>
              <a:ext uri="{FF2B5EF4-FFF2-40B4-BE49-F238E27FC236}">
                <a16:creationId xmlns:a16="http://schemas.microsoft.com/office/drawing/2014/main" id="{5D2909A2-48F7-0E1D-B61D-FEE77D043C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968820"/>
              </p:ext>
            </p:extLst>
          </p:nvPr>
        </p:nvGraphicFramePr>
        <p:xfrm>
          <a:off x="296862" y="687879"/>
          <a:ext cx="10763401" cy="5735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48840" imgH="5460840" progId="Equation.DSMT4">
                  <p:embed/>
                </p:oleObj>
              </mc:Choice>
              <mc:Fallback>
                <p:oleObj name="Equation" r:id="rId2" imgW="10248840" imgH="5460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6862" y="687879"/>
                        <a:ext cx="10763401" cy="5735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5195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F0379-3A40-F2FF-2420-33A7F91F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9D6BB-BA29-5C14-96D6-A88F26F3D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59"/>
            <a:ext cx="10515600" cy="44590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– WNBA – Wald and Likelihood Ratio Chi-Square Tests</a:t>
            </a:r>
          </a:p>
        </p:txBody>
      </p:sp>
      <p:graphicFrame>
        <p:nvGraphicFramePr>
          <p:cNvPr id="4" name="Object 3" descr="Computations for Waldand Likelihood Ratio Chi-Square tests for WNBA data">
            <a:extLst>
              <a:ext uri="{FF2B5EF4-FFF2-40B4-BE49-F238E27FC236}">
                <a16:creationId xmlns:a16="http://schemas.microsoft.com/office/drawing/2014/main" id="{614E1075-8BE7-FA25-A88C-86011B2C7E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486237"/>
              </p:ext>
            </p:extLst>
          </p:nvPr>
        </p:nvGraphicFramePr>
        <p:xfrm>
          <a:off x="303772" y="1256637"/>
          <a:ext cx="11735653" cy="4690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530840" imgH="3009600" progId="Equation.DSMT4">
                  <p:embed/>
                </p:oleObj>
              </mc:Choice>
              <mc:Fallback>
                <p:oleObj name="Equation" r:id="rId2" imgW="7530840" imgH="3009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2909A2-48F7-0E1D-B61D-FEE77D043C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3772" y="1256637"/>
                        <a:ext cx="11735653" cy="4690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335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420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Lucida Console</vt:lpstr>
      <vt:lpstr>Symbol</vt:lpstr>
      <vt:lpstr>Wingdings</vt:lpstr>
      <vt:lpstr>Office Theme</vt:lpstr>
      <vt:lpstr>MathType 7.0 Equation</vt:lpstr>
      <vt:lpstr>Equation</vt:lpstr>
      <vt:lpstr>Seemingly Unrelated Regressions</vt:lpstr>
      <vt:lpstr>Data Description</vt:lpstr>
      <vt:lpstr>Plots Home Diff vs Spread and Home Points vs Spread Prediction</vt:lpstr>
      <vt:lpstr>Seemingly Unrelated Regression Model - I</vt:lpstr>
      <vt:lpstr>Seemingly Unrelated Regression Model - II</vt:lpstr>
      <vt:lpstr>Seemingly Unrelated Regression Model - III</vt:lpstr>
      <vt:lpstr>Example - WNBA</vt:lpstr>
      <vt:lpstr>Example – WNBA – OLS and GLS Estimates, Std Errors and t-tests</vt:lpstr>
      <vt:lpstr>Variation Explained – R2</vt:lpstr>
      <vt:lpstr>Testing Linear Restrictions (General Linear Tests)</vt:lpstr>
      <vt:lpstr>Test Statistics – I with g = 2 Regressions</vt:lpstr>
      <vt:lpstr>Test Statistics - II</vt:lpstr>
      <vt:lpstr>Example – WNBA – Theil and Wald F-tests </vt:lpstr>
      <vt:lpstr>Example – WNBA – Wald and Likelihood Ratio Chi-Square Tests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Winner,Lawrence Herman</dc:creator>
  <cp:lastModifiedBy>Winner,Lawrence Herman</cp:lastModifiedBy>
  <cp:revision>61</cp:revision>
  <dcterms:created xsi:type="dcterms:W3CDTF">2020-02-25T17:35:34Z</dcterms:created>
  <dcterms:modified xsi:type="dcterms:W3CDTF">2025-12-19T18:24:13Z</dcterms:modified>
</cp:coreProperties>
</file>