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6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.ufl.edu\clas\home\stat\public_html\cases\rosuvastin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.ufl.edu\clas\home\stat\public_html\cases\rosuvastin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.ufl.edu\clas\home\stat\public_html\cases\rosuvastin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dLDL vs Dose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Sheet1!$I$1</c:f>
              <c:strCache>
                <c:ptCount val="1"/>
                <c:pt idx="0">
                  <c:v>dLDL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3333FF"/>
              </a:solidFill>
            </c:spPr>
          </c:marker>
          <c:xVal>
            <c:numRef>
              <c:f>Sheet1!$H$2:$H$7</c:f>
              <c:numCache>
                <c:formatCode>General</c:formatCode>
                <c:ptCount val="6"/>
                <c:pt idx="0">
                  <c:v>1</c:v>
                </c:pt>
                <c:pt idx="1">
                  <c:v>2.5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  <c:pt idx="5">
                  <c:v>40</c:v>
                </c:pt>
              </c:numCache>
            </c:numRef>
          </c:xVal>
          <c:yVal>
            <c:numRef>
              <c:f>Sheet1!$I$2:$I$7</c:f>
              <c:numCache>
                <c:formatCode>0.0</c:formatCode>
                <c:ptCount val="6"/>
                <c:pt idx="0">
                  <c:v>-35.800000000000004</c:v>
                </c:pt>
                <c:pt idx="1">
                  <c:v>-45</c:v>
                </c:pt>
                <c:pt idx="2">
                  <c:v>-52.7</c:v>
                </c:pt>
                <c:pt idx="3">
                  <c:v>-49.7</c:v>
                </c:pt>
                <c:pt idx="4">
                  <c:v>-58.2</c:v>
                </c:pt>
                <c:pt idx="5">
                  <c:v>-66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470-45AF-819B-A7AD5E65E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431104"/>
        <c:axId val="74581120"/>
      </c:scatterChart>
      <c:valAx>
        <c:axId val="74431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Dose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74581120"/>
        <c:crossesAt val="-70"/>
        <c:crossBetween val="midCat"/>
      </c:valAx>
      <c:valAx>
        <c:axId val="74581120"/>
        <c:scaling>
          <c:orientation val="minMax"/>
          <c:max val="-3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dLDL</a:t>
                </a:r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crossAx val="74431104"/>
        <c:crosses val="autoZero"/>
        <c:crossBetween val="midCat"/>
      </c:valAx>
      <c:spPr>
        <a:solidFill>
          <a:srgbClr val="FF9933"/>
        </a:solidFill>
      </c:spPr>
    </c:plotArea>
    <c:plotVisOnly val="1"/>
    <c:dispBlanksAs val="gap"/>
    <c:showDLblsOverMax val="0"/>
  </c:chart>
  <c:spPr>
    <a:solidFill>
      <a:srgbClr val="CCFF99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dLDL vs ln(Dose)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Sheet1!$L$1</c:f>
              <c:strCache>
                <c:ptCount val="1"/>
                <c:pt idx="0">
                  <c:v>dLDL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3333FF"/>
              </a:solidFill>
            </c:spPr>
          </c:marker>
          <c:xVal>
            <c:numRef>
              <c:f>Sheet1!$K$2:$K$7</c:f>
              <c:numCache>
                <c:formatCode>General</c:formatCode>
                <c:ptCount val="6"/>
                <c:pt idx="0">
                  <c:v>0</c:v>
                </c:pt>
                <c:pt idx="1">
                  <c:v>0.91629073187415511</c:v>
                </c:pt>
                <c:pt idx="2">
                  <c:v>1.6094379124340998</c:v>
                </c:pt>
                <c:pt idx="3">
                  <c:v>2.3025850929940446</c:v>
                </c:pt>
                <c:pt idx="4">
                  <c:v>2.9957322735539909</c:v>
                </c:pt>
                <c:pt idx="5">
                  <c:v>3.6888794541139371</c:v>
                </c:pt>
              </c:numCache>
            </c:numRef>
          </c:xVal>
          <c:yVal>
            <c:numRef>
              <c:f>Sheet1!$L$2:$L$7</c:f>
              <c:numCache>
                <c:formatCode>0.0</c:formatCode>
                <c:ptCount val="6"/>
                <c:pt idx="0">
                  <c:v>-35.800000000000004</c:v>
                </c:pt>
                <c:pt idx="1">
                  <c:v>-45</c:v>
                </c:pt>
                <c:pt idx="2">
                  <c:v>-52.7</c:v>
                </c:pt>
                <c:pt idx="3">
                  <c:v>-49.7</c:v>
                </c:pt>
                <c:pt idx="4">
                  <c:v>-58.2</c:v>
                </c:pt>
                <c:pt idx="5">
                  <c:v>-66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252-4D11-9D4D-1B696AD4D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622080"/>
        <c:axId val="74624384"/>
      </c:scatterChart>
      <c:valAx>
        <c:axId val="74622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ln(Dose)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74624384"/>
        <c:crossesAt val="-70"/>
        <c:crossBetween val="midCat"/>
      </c:valAx>
      <c:valAx>
        <c:axId val="74624384"/>
        <c:scaling>
          <c:orientation val="minMax"/>
          <c:max val="-3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dLDL</a:t>
                </a:r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crossAx val="74622080"/>
        <c:crosses val="autoZero"/>
        <c:crossBetween val="midCat"/>
      </c:valAx>
      <c:spPr>
        <a:solidFill>
          <a:srgbClr val="FF9933"/>
        </a:solidFill>
      </c:spPr>
    </c:plotArea>
    <c:plotVisOnly val="1"/>
    <c:dispBlanksAs val="gap"/>
    <c:showDLblsOverMax val="0"/>
  </c:chart>
  <c:spPr>
    <a:solidFill>
      <a:srgbClr val="CCFF99"/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Weighted Least</a:t>
            </a:r>
            <a:r>
              <a:rPr lang="en-US" baseline="0"/>
              <a:t> Squares Fitted Equation</a:t>
            </a:r>
            <a:endParaRPr lang="en-US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Sheet1!$L$1</c:f>
              <c:strCache>
                <c:ptCount val="1"/>
                <c:pt idx="0">
                  <c:v>dLDL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rgbClr val="3333FF"/>
              </a:solidFill>
            </c:spPr>
          </c:marker>
          <c:xVal>
            <c:numRef>
              <c:f>Sheet1!$K$2:$K$7</c:f>
              <c:numCache>
                <c:formatCode>General</c:formatCode>
                <c:ptCount val="6"/>
                <c:pt idx="0">
                  <c:v>0</c:v>
                </c:pt>
                <c:pt idx="1">
                  <c:v>0.91629073187415511</c:v>
                </c:pt>
                <c:pt idx="2">
                  <c:v>1.6094379124340998</c:v>
                </c:pt>
                <c:pt idx="3">
                  <c:v>2.3025850929940446</c:v>
                </c:pt>
                <c:pt idx="4">
                  <c:v>2.9957322735539909</c:v>
                </c:pt>
                <c:pt idx="5">
                  <c:v>3.6888794541139371</c:v>
                </c:pt>
              </c:numCache>
            </c:numRef>
          </c:xVal>
          <c:yVal>
            <c:numRef>
              <c:f>Sheet1!$L$2:$L$7</c:f>
              <c:numCache>
                <c:formatCode>0.0</c:formatCode>
                <c:ptCount val="6"/>
                <c:pt idx="0">
                  <c:v>-35.800000000000004</c:v>
                </c:pt>
                <c:pt idx="1">
                  <c:v>-45</c:v>
                </c:pt>
                <c:pt idx="2">
                  <c:v>-52.7</c:v>
                </c:pt>
                <c:pt idx="3">
                  <c:v>-49.7</c:v>
                </c:pt>
                <c:pt idx="4">
                  <c:v>-58.2</c:v>
                </c:pt>
                <c:pt idx="5">
                  <c:v>-66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240-4FF0-B0B9-7F0E3C13525B}"/>
            </c:ext>
          </c:extLst>
        </c:ser>
        <c:ser>
          <c:idx val="1"/>
          <c:order val="1"/>
          <c:tx>
            <c:strRef>
              <c:f>Sheet1!$M$1</c:f>
              <c:strCache>
                <c:ptCount val="1"/>
                <c:pt idx="0">
                  <c:v>Yhat_w</c:v>
                </c:pt>
              </c:strCache>
            </c:strRef>
          </c:tx>
          <c:spPr>
            <a:ln>
              <a:solidFill>
                <a:srgbClr val="006600"/>
              </a:solidFill>
            </a:ln>
          </c:spPr>
          <c:marker>
            <c:symbol val="none"/>
          </c:marker>
          <c:xVal>
            <c:numRef>
              <c:f>Sheet1!$K$2:$K$7</c:f>
              <c:numCache>
                <c:formatCode>General</c:formatCode>
                <c:ptCount val="6"/>
                <c:pt idx="0">
                  <c:v>0</c:v>
                </c:pt>
                <c:pt idx="1">
                  <c:v>0.91629073187415511</c:v>
                </c:pt>
                <c:pt idx="2">
                  <c:v>1.6094379124340998</c:v>
                </c:pt>
                <c:pt idx="3">
                  <c:v>2.3025850929940446</c:v>
                </c:pt>
                <c:pt idx="4">
                  <c:v>2.9957322735539909</c:v>
                </c:pt>
                <c:pt idx="5">
                  <c:v>3.6888794541139371</c:v>
                </c:pt>
              </c:numCache>
            </c:numRef>
          </c:xVal>
          <c:yVal>
            <c:numRef>
              <c:f>Sheet1!$M$2:$M$7</c:f>
              <c:numCache>
                <c:formatCode>General</c:formatCode>
                <c:ptCount val="6"/>
                <c:pt idx="0">
                  <c:v>-36.958837122793192</c:v>
                </c:pt>
                <c:pt idx="1">
                  <c:v>-43.716761042421311</c:v>
                </c:pt>
                <c:pt idx="2">
                  <c:v>-48.82893313844135</c:v>
                </c:pt>
                <c:pt idx="3">
                  <c:v>-53.941105234461361</c:v>
                </c:pt>
                <c:pt idx="4">
                  <c:v>-59.053277330481365</c:v>
                </c:pt>
                <c:pt idx="5">
                  <c:v>-64.16544942650134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240-4FF0-B0B9-7F0E3C135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865472"/>
        <c:axId val="93867392"/>
      </c:scatterChart>
      <c:valAx>
        <c:axId val="93865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ln(Dose)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3867392"/>
        <c:crossesAt val="-70"/>
        <c:crossBetween val="midCat"/>
      </c:valAx>
      <c:valAx>
        <c:axId val="93867392"/>
        <c:scaling>
          <c:orientation val="minMax"/>
          <c:max val="-3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/>
                  <a:t>dLDL</a:t>
                </a:r>
                <a:endParaRPr lang="en-US" dirty="0"/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crossAx val="93865472"/>
        <c:crosses val="autoZero"/>
        <c:crossBetween val="midCat"/>
      </c:valAx>
      <c:spPr>
        <a:solidFill>
          <a:srgbClr val="FF9933"/>
        </a:solidFill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CCFF99"/>
    </a:solidFill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6712E9-DCCD-AD1D-9A46-A6BE85842C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FD6D2A-C7CB-F794-C613-9F829401AE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3CF0AAC-3E2B-4818-9977-3ED513FD00A7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F0262-35FC-AEA1-B108-C6FA8F1590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2BDA6-09BC-7FB6-3AE7-D0BFC7A362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E10822-CC34-44F1-8EC1-DC705F01E8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 b="1" i="0" baseline="0">
                <a:solidFill>
                  <a:srgbClr val="00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i="0" baseline="0">
                <a:solidFill>
                  <a:srgbClr val="00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FCF63-FF5E-7640-0CEB-87AA17240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8AEEF-8888-4366-A3A3-31C8F05A0DBC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318C6-3C4D-8179-ECAF-AD11BF6C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55059-DEB0-4A42-4EF6-1961B9E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FEBF0-626C-4F3F-B3D9-346854C882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373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600" b="1" i="0" baseline="0">
                <a:solidFill>
                  <a:srgbClr val="00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800" b="1" i="0" baseline="0">
                <a:solidFill>
                  <a:srgbClr val="00FFFF"/>
                </a:solidFill>
              </a:defRPr>
            </a:lvl1pPr>
            <a:lvl2pPr>
              <a:buFont typeface="Wingdings" pitchFamily="2" charset="2"/>
              <a:buChar char="§"/>
              <a:defRPr sz="2400" b="1" i="0" baseline="0">
                <a:solidFill>
                  <a:srgbClr val="00FFFF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4E112-27F5-B9E2-D193-D64EC9D4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B56EF-0B73-4523-974F-35CC5D76B624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D0B92-8C2C-C294-EEB8-E1F9996E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40BC2-93E4-E177-7C07-91FB3187C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00F2F-58B0-4287-869A-F8AB45174C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859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90A5C-B8A5-5264-0A6D-F23A5CEAE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E09E9-E13F-4329-B28A-5A5494493326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F45BB-7A3E-B7BD-1A5B-98AF3354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8BCC9-6293-8976-9D48-9CD74E8CB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425CD-D7B6-4D9F-A06B-380B54F54F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07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328C44-CED6-C714-3E86-5AD8712E3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2E02B-A96E-45ED-93CD-7B3045AAA5DD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B7C38A3-5EBD-BF70-DBA0-6FDDBECD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259CB4-55C4-CCDA-526E-7922B53D9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2468D-FE41-450D-8F81-409899FBAA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63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72380B5-D359-8601-21BF-1A224A942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59AF7-952E-4B2D-AD8A-78D1DECC8BF3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A52EB05-637C-D0E7-56EB-196BE1C4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D43973E-6588-2119-10B8-DB08386D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910E7-1DAC-417C-B651-56F40E4BB1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21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600" b="1" i="0" baseline="0">
                <a:solidFill>
                  <a:srgbClr val="00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02538FD-115C-B8F8-7D2E-C9CBDD92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A5852-0487-4A81-91A5-ED1FF2D2AF46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213E957-549B-B53C-9BB9-760D1C6A4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2C8E3C6-5A20-DEE7-1DC3-3F92F7B1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56EEC-9532-4C9F-9E31-2FC45CEEB2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58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BF430DA-7056-E80A-3219-24BEF8F5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676B0-203E-400D-A5E4-EE417DC58427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1FDE362-9909-3355-7174-9751DD6D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8124D4-75C2-064E-1B1D-6553061B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18C9F-8A80-4F14-BD8D-3D04809D72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84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C5E179C-A610-44C4-A168-651A52B1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BB5BD-8945-4D46-932F-30FFF5A475D1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641512-D599-625D-5CBE-C313FFAEA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46246E-6808-87F5-5B6F-42BE535C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C19E2-83F8-47EF-9D47-E31EB21B2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17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723ACD-C402-5C92-39B2-4B2A0BE72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A0505-0748-461A-A1DD-D5058796A885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A522BC-8743-25FB-DD03-2565772C5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26FAC1-0AE9-0AED-5E02-C71FA9FF5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58499-B1FD-4265-9FAB-FAB464BBEB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07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9083B-D196-6B78-9D2A-32E0895C7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977B0-2D5A-4079-91E8-938C8EEAAECD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25B0D-F964-C51B-42F0-8CF72A694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5DA79-4820-124F-25FB-6636C990F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B5E10-CD85-41A8-991A-F947C7F97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00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5102D-CD0E-041E-BD6E-CBC66F46F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443CE-E6A1-4FEA-9B59-C28ECD6BAAEA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8CB51-DF38-FB1E-5388-B569A800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2323B-FD77-C9E1-D5E6-B67B8B4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35997-028B-45E0-A60A-6C20E63840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88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51DACB9-5439-D1D6-C8F9-725B97181DA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9E8592B-D68A-E3B0-C5A8-C27B5238F3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69105-43DF-1BD1-F4FC-DC21789BE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AC775A-3951-439D-B9FB-0EFD0854ACA7}" type="datetimeFigureOut">
              <a:rPr lang="en-US"/>
              <a:pPr>
                <a:defRPr/>
              </a:pPr>
              <a:t>12/17/2025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12238-B54D-8762-67D4-C66B4ED1B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EF328-322E-FF72-B15E-FD0A65B8D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2DA985E-1665-4E3C-BE16-F97E0CB68F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142028BF-5240-0549-1F8F-668D21650F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Weighted Least Squares Regression</a:t>
            </a: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id="{0860E8BB-B783-5911-74C7-483792149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743200"/>
          </a:xfrm>
        </p:spPr>
        <p:txBody>
          <a:bodyPr/>
          <a:lstStyle/>
          <a:p>
            <a:pPr eaLnBrk="1" hangingPunct="1"/>
            <a:r>
              <a:rPr lang="en-US" altLang="en-US"/>
              <a:t>Dose-Response Study for Rosuvastin in Japanese Patients with High Cholesterol </a:t>
            </a:r>
          </a:p>
          <a:p>
            <a:pPr algn="l" eaLnBrk="1" hangingPunct="1"/>
            <a:endParaRPr lang="en-US" altLang="en-US" sz="1400"/>
          </a:p>
          <a:p>
            <a:pPr algn="l" eaLnBrk="1" hangingPunct="1"/>
            <a:endParaRPr lang="en-US" altLang="en-US" sz="1400"/>
          </a:p>
          <a:p>
            <a:pPr algn="l" eaLnBrk="1" hangingPunct="1"/>
            <a:r>
              <a:rPr lang="en-US" altLang="en-US" sz="1400"/>
              <a:t>"Randomized Dose-Response Study of Rosuvastin in Japanese Patients with Hypercholesterolemia" Saito, et al, Journal of Atherosclerosis, 2003, 10:329-336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8BAAB-B6E1-C57C-5BBF-51EC5605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Weighted Least Squares (Independent Case)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B681D951-E8BA-8D15-9D5D-EBA298E03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3124200"/>
          </a:xfrm>
        </p:spPr>
        <p:txBody>
          <a:bodyPr/>
          <a:lstStyle/>
          <a:p>
            <a:pPr eaLnBrk="1" hangingPunct="1"/>
            <a:r>
              <a:rPr lang="en-US" altLang="en-US"/>
              <a:t>Errors are independent</a:t>
            </a:r>
          </a:p>
          <a:p>
            <a:pPr eaLnBrk="1" hangingPunct="1"/>
            <a:r>
              <a:rPr lang="en-US" altLang="en-US"/>
              <a:t>Variance of errors are not all equal (Heteroscedastic)</a:t>
            </a:r>
          </a:p>
          <a:p>
            <a:pPr eaLnBrk="1" hangingPunct="1"/>
            <a:r>
              <a:rPr lang="en-US" altLang="en-US"/>
              <a:t>Variances may be known or estimated</a:t>
            </a:r>
          </a:p>
          <a:p>
            <a:pPr eaLnBrk="1" hangingPunct="1"/>
            <a:r>
              <a:rPr lang="en-US" altLang="en-US"/>
              <a:t>Estimates can be obtained by regression when the variance is a power function of the mean</a:t>
            </a:r>
          </a:p>
          <a:p>
            <a:pPr eaLnBrk="1" hangingPunct="1"/>
            <a:r>
              <a:rPr lang="en-US" altLang="en-US"/>
              <a:t>General case with known variance structure (up to </a:t>
            </a:r>
            <a:r>
              <a:rPr lang="en-US" altLang="en-US">
                <a:latin typeface="Symbol" panose="05050102010706020507" pitchFamily="18" charset="2"/>
              </a:rPr>
              <a:t>s</a:t>
            </a:r>
            <a:r>
              <a:rPr lang="en-US" altLang="en-US" baseline="30000"/>
              <a:t>2</a:t>
            </a:r>
            <a:r>
              <a:rPr lang="en-US" altLang="en-US"/>
              <a:t>):</a:t>
            </a:r>
          </a:p>
        </p:txBody>
      </p:sp>
      <p:graphicFrame>
        <p:nvGraphicFramePr>
          <p:cNvPr id="3076" name="Object 2" descr="Variance-covariance for error terms">
            <a:extLst>
              <a:ext uri="{FF2B5EF4-FFF2-40B4-BE49-F238E27FC236}">
                <a16:creationId xmlns:a16="http://schemas.microsoft.com/office/drawing/2014/main" id="{FF4EACD2-819C-EAE0-9936-BEB52AADFE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344249"/>
              </p:ext>
            </p:extLst>
          </p:nvPr>
        </p:nvGraphicFramePr>
        <p:xfrm>
          <a:off x="1600200" y="4343400"/>
          <a:ext cx="5410200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84600" imgH="1651000" progId="Equation.DSMT4">
                  <p:embed/>
                </p:oleObj>
              </mc:Choice>
              <mc:Fallback>
                <p:oleObj name="Equation" r:id="rId2" imgW="3784600" imgH="1651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343400"/>
                        <a:ext cx="5410200" cy="236061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4147B-0EF7-E111-76A3-33F4678B1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Weighted Least Squares Procedure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201F2158-EE3C-42BF-6872-70B7BD35E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2895600"/>
          </a:xfrm>
        </p:spPr>
        <p:txBody>
          <a:bodyPr/>
          <a:lstStyle/>
          <a:p>
            <a:pPr eaLnBrk="1" hangingPunct="1"/>
            <a:r>
              <a:rPr lang="en-US" altLang="en-US"/>
              <a:t>Give higher weights to observations with smaller variances</a:t>
            </a:r>
          </a:p>
          <a:p>
            <a:pPr eaLnBrk="1" hangingPunct="1"/>
            <a:r>
              <a:rPr lang="en-US" altLang="en-US"/>
              <a:t>Create a Weight matrix W, that is diagonal with elements equal to reciprocals of square roots of elements of V</a:t>
            </a:r>
          </a:p>
          <a:p>
            <a:pPr eaLnBrk="1" hangingPunct="1"/>
            <a:r>
              <a:rPr lang="en-US" altLang="en-US"/>
              <a:t>Transform the Y vector and the X matrix by pre-multiplying each by W</a:t>
            </a:r>
          </a:p>
        </p:txBody>
      </p:sp>
      <p:graphicFrame>
        <p:nvGraphicFramePr>
          <p:cNvPr id="4100" name="Object 2" descr="Weight matrix for transforming X matrix and Y vector and weighted least squares estimator">
            <a:extLst>
              <a:ext uri="{FF2B5EF4-FFF2-40B4-BE49-F238E27FC236}">
                <a16:creationId xmlns:a16="http://schemas.microsoft.com/office/drawing/2014/main" id="{B88CCC79-7144-CF1F-8568-37CF99FC1D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145710"/>
              </p:ext>
            </p:extLst>
          </p:nvPr>
        </p:nvGraphicFramePr>
        <p:xfrm>
          <a:off x="228600" y="3886200"/>
          <a:ext cx="8729663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16700" imgH="2159000" progId="Equation.DSMT4">
                  <p:embed/>
                </p:oleObj>
              </mc:Choice>
              <mc:Fallback>
                <p:oleObj name="Equation" r:id="rId2" imgW="6616700" imgH="2159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886200"/>
                        <a:ext cx="8729663" cy="284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>
            <a:extLst>
              <a:ext uri="{FF2B5EF4-FFF2-40B4-BE49-F238E27FC236}">
                <a16:creationId xmlns:a16="http://schemas.microsoft.com/office/drawing/2014/main" id="{1C131022-5EA9-7DAB-5612-5F3FFEF3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82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/>
              <a:t>Properties of WLS Estimator and Fitted Values/Residuals</a:t>
            </a:r>
          </a:p>
        </p:txBody>
      </p:sp>
      <p:graphicFrame>
        <p:nvGraphicFramePr>
          <p:cNvPr id="5123" name="Object 2" descr="Derivations of variances for: transformed Y, WLS estimator, Fitted values, and residuals">
            <a:extLst>
              <a:ext uri="{FF2B5EF4-FFF2-40B4-BE49-F238E27FC236}">
                <a16:creationId xmlns:a16="http://schemas.microsoft.com/office/drawing/2014/main" id="{52BC67FE-FEE5-4A89-E71A-1BBFB9FE00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796106"/>
              </p:ext>
            </p:extLst>
          </p:nvPr>
        </p:nvGraphicFramePr>
        <p:xfrm>
          <a:off x="228600" y="914400"/>
          <a:ext cx="8755063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22960" imgH="3682800" progId="Equation.DSMT4">
                  <p:embed/>
                </p:oleObj>
              </mc:Choice>
              <mc:Fallback>
                <p:oleObj name="Equation" r:id="rId2" imgW="6222960" imgH="3682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14400"/>
                        <a:ext cx="8755063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77F2A-694A-DF92-41A0-5A0500821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563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Example – Cholesterol Drug Dose-Response Study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49A62C31-0437-FCA0-0CC3-0C009F96D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505200"/>
          </a:xfrm>
        </p:spPr>
        <p:txBody>
          <a:bodyPr/>
          <a:lstStyle/>
          <a:p>
            <a:pPr eaLnBrk="1" hangingPunct="1"/>
            <a:r>
              <a:rPr lang="en-US" altLang="en-US"/>
              <a:t>Study of Drug Rosuvastin in Japanese Patients with high cholesterol</a:t>
            </a:r>
          </a:p>
          <a:p>
            <a:pPr eaLnBrk="1" hangingPunct="1"/>
            <a:r>
              <a:rPr lang="en-US" altLang="en-US"/>
              <a:t>6 Doses – 1,2.5,5,10,20,40</a:t>
            </a:r>
          </a:p>
          <a:p>
            <a:pPr eaLnBrk="1" hangingPunct="1"/>
            <a:r>
              <a:rPr lang="en-US" altLang="en-US"/>
              <a:t>Response - % Change in LDL Cholesterol @ week 12</a:t>
            </a:r>
          </a:p>
          <a:p>
            <a:pPr eaLnBrk="1" hangingPunct="1"/>
            <a:r>
              <a:rPr lang="en-US" altLang="en-US"/>
              <a:t>Data Reported – Group Means by Dose  </a:t>
            </a:r>
          </a:p>
          <a:p>
            <a:pPr eaLnBrk="1" hangingPunct="1"/>
            <a:r>
              <a:rPr lang="en-US" altLang="en-US"/>
              <a:t>Sample sizes Varied by dose   </a:t>
            </a:r>
          </a:p>
          <a:p>
            <a:pPr eaLnBrk="1" hangingPunct="1"/>
            <a:r>
              <a:rPr lang="en-US" altLang="en-US"/>
              <a:t>Assuming equal variance among individual patients:</a:t>
            </a:r>
          </a:p>
        </p:txBody>
      </p:sp>
      <p:graphicFrame>
        <p:nvGraphicFramePr>
          <p:cNvPr id="6148" name="Object 2" descr="Variance for dose mean formula">
            <a:extLst>
              <a:ext uri="{FF2B5EF4-FFF2-40B4-BE49-F238E27FC236}">
                <a16:creationId xmlns:a16="http://schemas.microsoft.com/office/drawing/2014/main" id="{FB70399F-6212-C26D-D8F2-DD6F734861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301762"/>
              </p:ext>
            </p:extLst>
          </p:nvPr>
        </p:nvGraphicFramePr>
        <p:xfrm>
          <a:off x="2133600" y="4876800"/>
          <a:ext cx="3124200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400" imgH="469900" progId="Equation.DSMT4">
                  <p:embed/>
                </p:oleObj>
              </mc:Choice>
              <mc:Fallback>
                <p:oleObj name="Equation" r:id="rId2" imgW="787400" imgH="4699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3124200" cy="186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3" descr="Symbol for dose mean">
            <a:extLst>
              <a:ext uri="{FF2B5EF4-FFF2-40B4-BE49-F238E27FC236}">
                <a16:creationId xmlns:a16="http://schemas.microsoft.com/office/drawing/2014/main" id="{3F6984E8-3D4A-95BB-43A0-08E23CB7D1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285478"/>
              </p:ext>
            </p:extLst>
          </p:nvPr>
        </p:nvGraphicFramePr>
        <p:xfrm>
          <a:off x="6781800" y="3200400"/>
          <a:ext cx="12954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241300" progId="Equation.DSMT4">
                  <p:embed/>
                </p:oleObj>
              </mc:Choice>
              <mc:Fallback>
                <p:oleObj name="Equation" r:id="rId4" imgW="914400" imgH="241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200400"/>
                        <a:ext cx="12954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4" descr="Symbol for dose sample size">
            <a:extLst>
              <a:ext uri="{FF2B5EF4-FFF2-40B4-BE49-F238E27FC236}">
                <a16:creationId xmlns:a16="http://schemas.microsoft.com/office/drawing/2014/main" id="{E3DBAB6F-880C-854B-A2E5-5088F70120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292828"/>
              </p:ext>
            </p:extLst>
          </p:nvPr>
        </p:nvGraphicFramePr>
        <p:xfrm>
          <a:off x="5334000" y="3657600"/>
          <a:ext cx="14033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8614" imgH="241195" progId="Equation.DSMT4">
                  <p:embed/>
                </p:oleObj>
              </mc:Choice>
              <mc:Fallback>
                <p:oleObj name="Equation" r:id="rId6" imgW="888614" imgH="241195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657600"/>
                        <a:ext cx="14033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E135-FE55-A501-B1B0-6D469D23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Data and Y,Y*, X,X*, V and W Vectors/Matrices</a:t>
            </a:r>
          </a:p>
        </p:txBody>
      </p:sp>
      <p:graphicFrame>
        <p:nvGraphicFramePr>
          <p:cNvPr id="7171" name="Object 2" descr="Table of data">
            <a:extLst>
              <a:ext uri="{FF2B5EF4-FFF2-40B4-BE49-F238E27FC236}">
                <a16:creationId xmlns:a16="http://schemas.microsoft.com/office/drawing/2014/main" id="{5822DDBE-22FE-31D3-ACFC-625BD39207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304421"/>
              </p:ext>
            </p:extLst>
          </p:nvPr>
        </p:nvGraphicFramePr>
        <p:xfrm>
          <a:off x="381000" y="1066800"/>
          <a:ext cx="4495800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057525" imgH="1409700" progId="Excel.Sheet.12">
                  <p:embed/>
                </p:oleObj>
              </mc:Choice>
              <mc:Fallback>
                <p:oleObj name="Worksheet" r:id="rId2" imgW="3057525" imgH="140970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4495800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Box 6">
            <a:extLst>
              <a:ext uri="{FF2B5EF4-FFF2-40B4-BE49-F238E27FC236}">
                <a16:creationId xmlns:a16="http://schemas.microsoft.com/office/drawing/2014/main" id="{2C076B35-733B-5845-3121-A8E22C525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219200"/>
            <a:ext cx="3505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FF00"/>
                </a:solidFill>
                <a:latin typeface="Calibri" panose="020F0502020204030204" pitchFamily="34" charset="0"/>
              </a:rPr>
              <a:t>Note: we will use ln(DOSE) as predictor variable (see plots below)</a:t>
            </a:r>
          </a:p>
        </p:txBody>
      </p:sp>
      <p:graphicFrame>
        <p:nvGraphicFramePr>
          <p:cNvPr id="7174" name="Object 5" descr="X matrix and Y vector (with ln(dose) as predictor)">
            <a:extLst>
              <a:ext uri="{FF2B5EF4-FFF2-40B4-BE49-F238E27FC236}">
                <a16:creationId xmlns:a16="http://schemas.microsoft.com/office/drawing/2014/main" id="{E61FF0E5-F1BB-CD92-6EB4-14528F891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133789"/>
              </p:ext>
            </p:extLst>
          </p:nvPr>
        </p:nvGraphicFramePr>
        <p:xfrm>
          <a:off x="76200" y="4038600"/>
          <a:ext cx="244792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47925" imgH="1409700" progId="Excel.Sheet.12">
                  <p:embed/>
                </p:oleObj>
              </mc:Choice>
              <mc:Fallback>
                <p:oleObj name="Worksheet" r:id="rId4" imgW="2447925" imgH="1409700" progId="Excel.Shee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038600"/>
                        <a:ext cx="244792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3" descr="Variance-covariance matrix for errors and Y">
            <a:extLst>
              <a:ext uri="{FF2B5EF4-FFF2-40B4-BE49-F238E27FC236}">
                <a16:creationId xmlns:a16="http://schemas.microsoft.com/office/drawing/2014/main" id="{188DCB27-5ED1-0640-03DB-B6D9C45ADC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012601"/>
              </p:ext>
            </p:extLst>
          </p:nvPr>
        </p:nvGraphicFramePr>
        <p:xfrm>
          <a:off x="2819400" y="3429000"/>
          <a:ext cx="3362325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3667125" imgH="1409700" progId="Excel.Sheet.12">
                  <p:embed/>
                </p:oleObj>
              </mc:Choice>
              <mc:Fallback>
                <p:oleObj name="Worksheet" r:id="rId6" imgW="3667125" imgH="1409700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429000"/>
                        <a:ext cx="3362325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4" descr="Weight matrix for transforming X and Y">
            <a:extLst>
              <a:ext uri="{FF2B5EF4-FFF2-40B4-BE49-F238E27FC236}">
                <a16:creationId xmlns:a16="http://schemas.microsoft.com/office/drawing/2014/main" id="{0CDFBC9F-6DFB-7AF7-F41F-183C5E8AE7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543788"/>
              </p:ext>
            </p:extLst>
          </p:nvPr>
        </p:nvGraphicFramePr>
        <p:xfrm>
          <a:off x="2895600" y="5105400"/>
          <a:ext cx="3286125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3667125" imgH="1409700" progId="Excel.Sheet.12">
                  <p:embed/>
                </p:oleObj>
              </mc:Choice>
              <mc:Fallback>
                <p:oleObj name="Worksheet" r:id="rId8" imgW="3667125" imgH="1409700" progId="Excel.Shee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105400"/>
                        <a:ext cx="3286125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6" descr="Transformed X matrix and Y vector">
            <a:extLst>
              <a:ext uri="{FF2B5EF4-FFF2-40B4-BE49-F238E27FC236}">
                <a16:creationId xmlns:a16="http://schemas.microsoft.com/office/drawing/2014/main" id="{9EA77D85-87D3-3ED0-7E11-0F626B1A7E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988228"/>
              </p:ext>
            </p:extLst>
          </p:nvPr>
        </p:nvGraphicFramePr>
        <p:xfrm>
          <a:off x="6553200" y="4191000"/>
          <a:ext cx="244792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2447925" imgH="1409700" progId="Excel.Sheet.12">
                  <p:embed/>
                </p:oleObj>
              </mc:Choice>
              <mc:Fallback>
                <p:oleObj name="Worksheet" r:id="rId10" imgW="2447925" imgH="1409700" progId="Excel.Sheet.1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191000"/>
                        <a:ext cx="244792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7719-EDDE-0757-3D8B-A970EC3C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 of Change in LDL vs Dose</a:t>
            </a:r>
          </a:p>
        </p:txBody>
      </p:sp>
      <p:graphicFrame>
        <p:nvGraphicFramePr>
          <p:cNvPr id="3" name="Chart 2" descr="Plot of change in LDL versus dose">
            <a:extLst>
              <a:ext uri="{FF2B5EF4-FFF2-40B4-BE49-F238E27FC236}">
                <a16:creationId xmlns:a16="http://schemas.microsoft.com/office/drawing/2014/main" id="{73B515C6-DA05-9F93-1F63-886B8EADA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953971"/>
              </p:ext>
            </p:extLst>
          </p:nvPr>
        </p:nvGraphicFramePr>
        <p:xfrm>
          <a:off x="422870" y="1447800"/>
          <a:ext cx="8298259" cy="505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9D170-A4B1-3ECC-9CD8-186102C0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 of Change in LDL vs ln(Dose)</a:t>
            </a:r>
          </a:p>
        </p:txBody>
      </p:sp>
      <p:graphicFrame>
        <p:nvGraphicFramePr>
          <p:cNvPr id="3" name="Chart 2" descr="Plot of change in LDL versus ln(dose)">
            <a:extLst>
              <a:ext uri="{FF2B5EF4-FFF2-40B4-BE49-F238E27FC236}">
                <a16:creationId xmlns:a16="http://schemas.microsoft.com/office/drawing/2014/main" id="{4CA24932-A461-0323-81DA-6357A5329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196656"/>
              </p:ext>
            </p:extLst>
          </p:nvPr>
        </p:nvGraphicFramePr>
        <p:xfrm>
          <a:off x="304800" y="1295400"/>
          <a:ext cx="8298259" cy="5282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C3DF-F06B-6861-A9D4-5AF64523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563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WLS Regression Estimates, Fitted Values, Residuals</a:t>
            </a:r>
          </a:p>
        </p:txBody>
      </p:sp>
      <p:graphicFrame>
        <p:nvGraphicFramePr>
          <p:cNvPr id="10243" name="Object 2" descr="Matrix calculations for WLS Estimate of beta vector">
            <a:extLst>
              <a:ext uri="{FF2B5EF4-FFF2-40B4-BE49-F238E27FC236}">
                <a16:creationId xmlns:a16="http://schemas.microsoft.com/office/drawing/2014/main" id="{E66B6DC9-2BC4-EF24-04AF-E4A7DA61E7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575053"/>
              </p:ext>
            </p:extLst>
          </p:nvPr>
        </p:nvGraphicFramePr>
        <p:xfrm>
          <a:off x="304800" y="1219200"/>
          <a:ext cx="3352800" cy="215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505075" imgH="1609725" progId="Excel.Sheet.8">
                  <p:embed/>
                </p:oleObj>
              </mc:Choice>
              <mc:Fallback>
                <p:oleObj name="Worksheet" r:id="rId2" imgW="2505075" imgH="1609725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19200"/>
                        <a:ext cx="3352800" cy="215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3" descr="Transformed data, fitted values and residuals">
            <a:extLst>
              <a:ext uri="{FF2B5EF4-FFF2-40B4-BE49-F238E27FC236}">
                <a16:creationId xmlns:a16="http://schemas.microsoft.com/office/drawing/2014/main" id="{14B933D8-127A-6156-D2A9-E2DE6F02D8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597415"/>
              </p:ext>
            </p:extLst>
          </p:nvPr>
        </p:nvGraphicFramePr>
        <p:xfrm>
          <a:off x="4343400" y="1295400"/>
          <a:ext cx="372427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724275" imgH="1409700" progId="Excel.Sheet.8">
                  <p:embed/>
                </p:oleObj>
              </mc:Choice>
              <mc:Fallback>
                <p:oleObj name="Worksheet" r:id="rId4" imgW="3724275" imgH="14097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295400"/>
                        <a:ext cx="372427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4" descr="Error sum of squares and estimated variance of residuals">
            <a:extLst>
              <a:ext uri="{FF2B5EF4-FFF2-40B4-BE49-F238E27FC236}">
                <a16:creationId xmlns:a16="http://schemas.microsoft.com/office/drawing/2014/main" id="{4A6AC6FF-0BC9-8112-CBA0-7E774427A0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899354"/>
              </p:ext>
            </p:extLst>
          </p:nvPr>
        </p:nvGraphicFramePr>
        <p:xfrm>
          <a:off x="5181600" y="3048000"/>
          <a:ext cx="24384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285875" imgH="409575" progId="Excel.Sheet.8">
                  <p:embed/>
                </p:oleObj>
              </mc:Choice>
              <mc:Fallback>
                <p:oleObj name="Worksheet" r:id="rId6" imgW="1285875" imgH="409575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048000"/>
                        <a:ext cx="243840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5" descr="Estimates, standard errors, and t-tests for WLS regression coefficients">
            <a:extLst>
              <a:ext uri="{FF2B5EF4-FFF2-40B4-BE49-F238E27FC236}">
                <a16:creationId xmlns:a16="http://schemas.microsoft.com/office/drawing/2014/main" id="{3F2A036D-FDDB-9A45-7344-CAAA059186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561642"/>
              </p:ext>
            </p:extLst>
          </p:nvPr>
        </p:nvGraphicFramePr>
        <p:xfrm>
          <a:off x="381000" y="4419600"/>
          <a:ext cx="5029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3352800" imgH="609600" progId="Excel.Sheet.8">
                  <p:embed/>
                </p:oleObj>
              </mc:Choice>
              <mc:Fallback>
                <p:oleObj name="Worksheet" r:id="rId8" imgW="3352800" imgH="609600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19600"/>
                        <a:ext cx="50292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6" descr="Data, fitted values and residuals in original scale ">
            <a:extLst>
              <a:ext uri="{FF2B5EF4-FFF2-40B4-BE49-F238E27FC236}">
                <a16:creationId xmlns:a16="http://schemas.microsoft.com/office/drawing/2014/main" id="{7EA2EF3A-768B-EECC-5712-A1D18D175C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069884"/>
              </p:ext>
            </p:extLst>
          </p:nvPr>
        </p:nvGraphicFramePr>
        <p:xfrm>
          <a:off x="5715000" y="4267200"/>
          <a:ext cx="3043238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2447925" imgH="1409700" progId="Excel.Sheet.8">
                  <p:embed/>
                </p:oleObj>
              </mc:Choice>
              <mc:Fallback>
                <p:oleObj name="Worksheet" r:id="rId10" imgW="2447925" imgH="140970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267200"/>
                        <a:ext cx="3043238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01A77D-D1CF-5C51-CACF-EFEE9077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 of </a:t>
            </a:r>
            <a:r>
              <a:rPr lang="en-US" dirty="0" err="1"/>
              <a:t>dLDL</a:t>
            </a:r>
            <a:r>
              <a:rPr lang="en-US" dirty="0"/>
              <a:t> vs Dose with WLS Regression Line</a:t>
            </a:r>
          </a:p>
        </p:txBody>
      </p:sp>
      <p:graphicFrame>
        <p:nvGraphicFramePr>
          <p:cNvPr id="2" name="Chart 1" descr="Plot od dLDL versus ln(Dose) with weighted least squares regression line">
            <a:extLst>
              <a:ext uri="{FF2B5EF4-FFF2-40B4-BE49-F238E27FC236}">
                <a16:creationId xmlns:a16="http://schemas.microsoft.com/office/drawing/2014/main" id="{1D82860E-C20F-B9E7-FFE1-DFB56059E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846359"/>
              </p:ext>
            </p:extLst>
          </p:nvPr>
        </p:nvGraphicFramePr>
        <p:xfrm>
          <a:off x="381000" y="1371600"/>
          <a:ext cx="8222059" cy="505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288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Symbol</vt:lpstr>
      <vt:lpstr>Wingdings</vt:lpstr>
      <vt:lpstr>Office Theme</vt:lpstr>
      <vt:lpstr>Equation</vt:lpstr>
      <vt:lpstr>Worksheet</vt:lpstr>
      <vt:lpstr>Weighted Least Squares Regression</vt:lpstr>
      <vt:lpstr>Weighted Least Squares (Independent Case)</vt:lpstr>
      <vt:lpstr>Weighted Least Squares Procedure</vt:lpstr>
      <vt:lpstr>Properties of WLS Estimator and Fitted Values/Residuals</vt:lpstr>
      <vt:lpstr>Example – Cholesterol Drug Dose-Response Study</vt:lpstr>
      <vt:lpstr>Data and Y,Y*, X,X*, V and W Vectors/Matrices</vt:lpstr>
      <vt:lpstr>Plot of Change in LDL vs Dose</vt:lpstr>
      <vt:lpstr>Plot of Change in LDL vs ln(Dose)</vt:lpstr>
      <vt:lpstr>WLS Regression Estimates, Fitted Values, Residuals</vt:lpstr>
      <vt:lpstr>Plot of dLDL vs Dose with WLS Regression Line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Weighted Least Squares Regression</dc:title>
  <dc:creator>winner</dc:creator>
  <cp:lastModifiedBy>Winner,Lawrence Herman</cp:lastModifiedBy>
  <cp:revision>26</cp:revision>
  <dcterms:created xsi:type="dcterms:W3CDTF">2010-11-30T16:17:13Z</dcterms:created>
  <dcterms:modified xsi:type="dcterms:W3CDTF">2025-12-17T16:18:54Z</dcterms:modified>
</cp:coreProperties>
</file>