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62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FA784-5813-F2E8-242E-AD0B9C4B1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C62594-B2BB-FE54-A7AC-3BF6390E0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8255F-9FCF-4C44-BBA1-A82DE4940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47D4C-3217-04AE-3DBF-DB1E4BBD6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E25EC-8DC4-3194-AA80-7FAE21A27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F1B9BA-7262-406E-93DF-B5DFE65F74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35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81DA-071C-3A31-DC1E-BA1F52237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2C36D-CE99-4AC9-ED39-4D878204E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B7DEC-790C-8E46-2828-454D79159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09C70-C676-A371-B8C7-BB97CEC9B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690B2-8BF9-8E23-FE60-2206D382E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2950F-5B5B-41F3-B334-5108959962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8472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7D91-45FB-E9EC-6D10-C65E818B2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74804B-EDF4-A111-DF80-CD9C995EA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A78E1-6498-83E7-1221-C5F9C48AD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1635F-36D4-5A30-3CFF-E36F8BBC3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5C01F-A474-33C2-B8CC-3536CB4B3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A35379-C996-4F87-93B2-FF3F9ED3A2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9924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80C72-2EF0-71B2-4B59-27566FF07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11164-5C1C-80C4-4B81-1BDBC374BD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2F5DB-1344-5C42-5F59-5F6F63F84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C3E229-9A37-AE01-5CCF-C2639B510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64A492-CB2F-EF8C-717E-FB1B61FB2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B95C3D-9089-B876-A2F6-6850C5B1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DE1ABA-D849-4169-95C6-EFA49A3D54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7918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C613D-9896-116D-F300-9BEC5A95F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04D066-2227-9F67-EEE8-9AB038442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E5E532-1D9C-2CAB-D100-622BC6FF0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85E0AE-1891-8C2E-5379-9D15CE4FFC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994662-2A39-590E-B6A3-CCF4DBDD22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A13F66-7DEC-4761-75B8-872A9BC0E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091A3C-F7E0-216D-757C-A4A182309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FDB4E5-0150-0CC4-6F0F-C2E32C3B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299D02-B303-4DBA-AD90-C598EB8838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542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FEBBE-949D-BC03-68E4-7DFB22FF7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86E951-EF1E-1051-059A-01C55D99F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3D0F95-AA4F-4442-41CE-464933071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EAF059-FBB7-37EC-DEB8-260546F58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C50BF-8AAD-4B52-BE08-F869A5E7B3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3515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DA1AD0-D1CA-CC1E-7008-14FE8EFAD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58164E-4E40-4AB8-BF47-62DE258A5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B40FD-4256-95E1-ED25-DC699E2D6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3FAC5-8702-4AE9-BE9C-6CF313D3D6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671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85C3F-38E5-14FA-9E31-8724D6135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23E43-D980-D857-B1E7-0DBCEA91B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ABF00-FC09-E7AB-D1CE-D1217C9F6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F70B62-96E7-4317-AC6B-4A33230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2D6D3-AF57-FACF-7D2D-1F688FB3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7A781B-77E0-E2E2-0286-4BF6412AC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C52B4-6B48-477E-8562-959450404A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2638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7B819-8A50-6806-3FD4-35FAFA80F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C2F570-9DC0-26A1-8A59-DEA9E482D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C7D53-C5C3-38E9-D70A-65CC4AC34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5827A-3163-5DEE-6411-DCF8CD720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840291-BCB8-AADA-4198-552C2FA71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A9B657-136F-DD9E-680D-2CC59C100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E487CB-F514-42FB-9481-9CC9ECCC7B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4277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19485-4E97-0CBF-4EBB-FB3058140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0ADFD2-B09F-C6BC-5732-BD77C2314C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CD475-106F-6DD9-7A09-D96D25C91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110D6-29CC-5408-A920-D54A5E3A9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27C19-C340-3516-EFE4-4DB8D0752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57B155-9079-4905-90A2-B2709399BD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1079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1E518C-AE19-AAC8-5F79-EB54A00429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EE8CE5-781D-03F0-90E7-E670099726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6449F-C387-8FA5-9ABC-7C58387D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98F6D-F91E-2FDA-B8DF-06B847D14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BCB40-F75C-4FE9-5883-3CBD501C3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68B5-99CF-44FE-AD6C-8D12B06039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897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308D99C-1208-950C-4E9F-6E42466C73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E18F6EF-B2AB-8943-3CA2-E22E2DC68E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E3C9FEA-3204-D033-96D3-0AA12AADD65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EA0893E-CA0D-FDBA-0038-86339456F62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4FF94FE-D7F3-2584-E869-D884CC14C07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7D5BBEE-9BDA-48E8-A8E8-37AE142B0CC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D41ECB3-11EF-0D86-45A6-AF57E8A8073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3600"/>
              <a:t>Correlation Across and Within Groups 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B3E88CDA-2FC3-9FD5-58D6-26F6B2A0F9A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n-US" sz="2800"/>
              <a:t>2008 LPGA &amp; PGA Driving Distance and Accuracy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A8A4316-27E7-B592-79E6-6512D76638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Data Description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459AEB7-881A-00DC-4CF7-AC3CE19681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Subjects:</a:t>
            </a:r>
          </a:p>
          <a:p>
            <a:pPr lvl="1"/>
            <a:r>
              <a:rPr lang="en-US" altLang="en-US"/>
              <a:t>157 LPGA Golfers (Female)</a:t>
            </a:r>
          </a:p>
          <a:p>
            <a:pPr lvl="1"/>
            <a:r>
              <a:rPr lang="en-US" altLang="en-US"/>
              <a:t>197 PGA Golfers (Male)</a:t>
            </a:r>
          </a:p>
          <a:p>
            <a:endParaRPr lang="en-US" altLang="en-US"/>
          </a:p>
          <a:p>
            <a:r>
              <a:rPr lang="en-US" altLang="en-US"/>
              <a:t>1998 Season (Through November 16)</a:t>
            </a:r>
          </a:p>
          <a:p>
            <a:endParaRPr lang="en-US" altLang="en-US"/>
          </a:p>
          <a:p>
            <a:r>
              <a:rPr lang="en-US" altLang="en-US"/>
              <a:t>Measures:</a:t>
            </a:r>
          </a:p>
          <a:p>
            <a:pPr lvl="1"/>
            <a:r>
              <a:rPr lang="en-US" altLang="en-US"/>
              <a:t>Average Drive Distance (Yards)</a:t>
            </a:r>
          </a:p>
          <a:p>
            <a:pPr lvl="1"/>
            <a:r>
              <a:rPr lang="en-US" altLang="en-US"/>
              <a:t>Drive Accuracy (Percent)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7F91FA-C29C-2648-8606-F0EFDB24E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sz="3200" dirty="0"/>
              <a:t>All Golfers – Average Drive Distance (Yards)</a:t>
            </a:r>
          </a:p>
        </p:txBody>
      </p:sp>
      <p:graphicFrame>
        <p:nvGraphicFramePr>
          <p:cNvPr id="4101" name="Object 5" descr="Histogram of Average drive distance for all golfers">
            <a:extLst>
              <a:ext uri="{FF2B5EF4-FFF2-40B4-BE49-F238E27FC236}">
                <a16:creationId xmlns:a16="http://schemas.microsoft.com/office/drawing/2014/main" id="{2CF256A4-0402-C68E-D5BE-D190DC3D48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4753052"/>
              </p:ext>
            </p:extLst>
          </p:nvPr>
        </p:nvGraphicFramePr>
        <p:xfrm>
          <a:off x="888206" y="919539"/>
          <a:ext cx="7367588" cy="5481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11791950" imgH="8772525" progId="Excel.Chart.8">
                  <p:embed/>
                </p:oleObj>
              </mc:Choice>
              <mc:Fallback>
                <p:oleObj name="Chart" r:id="rId2" imgW="11791950" imgH="8772525" progId="Excel.Char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8206" y="919539"/>
                        <a:ext cx="7367588" cy="54812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Text Box 6">
            <a:extLst>
              <a:ext uri="{FF2B5EF4-FFF2-40B4-BE49-F238E27FC236}">
                <a16:creationId xmlns:a16="http://schemas.microsoft.com/office/drawing/2014/main" id="{631C09BD-0CAD-FBFB-9F6B-1FE98566D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6400800"/>
            <a:ext cx="670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b="1"/>
              <a:t>Evidence of 2 “Populations” of Golfers for Distance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85F3DC-75C0-BCC6-4CAC-5D29BF4C6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915400" cy="556689"/>
          </a:xfrm>
        </p:spPr>
        <p:txBody>
          <a:bodyPr/>
          <a:lstStyle/>
          <a:p>
            <a:r>
              <a:rPr lang="en-US" sz="2800" dirty="0"/>
              <a:t>Average Drive Distance by Gender – LPGA/PGA</a:t>
            </a:r>
          </a:p>
        </p:txBody>
      </p:sp>
      <p:graphicFrame>
        <p:nvGraphicFramePr>
          <p:cNvPr id="6148" name="Object 4" descr="Histogram of average drive distance for female LPGA golfers">
            <a:extLst>
              <a:ext uri="{FF2B5EF4-FFF2-40B4-BE49-F238E27FC236}">
                <a16:creationId xmlns:a16="http://schemas.microsoft.com/office/drawing/2014/main" id="{481C9BBD-C6C1-DFE3-E1B1-82CA360F89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8093549"/>
              </p:ext>
            </p:extLst>
          </p:nvPr>
        </p:nvGraphicFramePr>
        <p:xfrm>
          <a:off x="533400" y="914400"/>
          <a:ext cx="8039100" cy="2644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11791950" imgH="8772525" progId="Excel.Chart.8">
                  <p:embed/>
                </p:oleObj>
              </mc:Choice>
              <mc:Fallback>
                <p:oleObj name="Chart" r:id="rId2" imgW="11791950" imgH="8772525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914400"/>
                        <a:ext cx="8039100" cy="26443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5" descr="Histogram of average drive distance for male PGA golfers">
            <a:extLst>
              <a:ext uri="{FF2B5EF4-FFF2-40B4-BE49-F238E27FC236}">
                <a16:creationId xmlns:a16="http://schemas.microsoft.com/office/drawing/2014/main" id="{7D41CFC5-47DB-482E-76DC-0374784082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5425748"/>
              </p:ext>
            </p:extLst>
          </p:nvPr>
        </p:nvGraphicFramePr>
        <p:xfrm>
          <a:off x="457200" y="3641871"/>
          <a:ext cx="8229600" cy="30337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11791950" imgH="8772525" progId="Excel.Chart.8">
                  <p:embed/>
                </p:oleObj>
              </mc:Choice>
              <mc:Fallback>
                <p:oleObj name="Chart" r:id="rId4" imgW="11791950" imgH="8772525" progId="Excel.Char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641871"/>
                        <a:ext cx="8229600" cy="30337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48125A-19E9-04ED-948E-4DF43ECBA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5636"/>
            <a:ext cx="8229600" cy="396875"/>
          </a:xfrm>
        </p:spPr>
        <p:txBody>
          <a:bodyPr/>
          <a:lstStyle/>
          <a:p>
            <a:r>
              <a:rPr lang="en-US" sz="3200" dirty="0"/>
              <a:t>Joint Histogram of Percent Accuracy </a:t>
            </a:r>
          </a:p>
        </p:txBody>
      </p:sp>
      <p:graphicFrame>
        <p:nvGraphicFramePr>
          <p:cNvPr id="8196" name="Object 4" descr="Histogram of drive accuracy for all golfers">
            <a:extLst>
              <a:ext uri="{FF2B5EF4-FFF2-40B4-BE49-F238E27FC236}">
                <a16:creationId xmlns:a16="http://schemas.microsoft.com/office/drawing/2014/main" id="{8F098EF4-30C2-D1C0-8032-B1641F85A7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875475"/>
              </p:ext>
            </p:extLst>
          </p:nvPr>
        </p:nvGraphicFramePr>
        <p:xfrm>
          <a:off x="800100" y="685800"/>
          <a:ext cx="7543800" cy="5611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11791950" imgH="8772525" progId="Excel.Chart.8">
                  <p:embed/>
                </p:oleObj>
              </mc:Choice>
              <mc:Fallback>
                <p:oleObj name="Chart" r:id="rId2" imgW="11791950" imgH="8772525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685800"/>
                        <a:ext cx="7543800" cy="56117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Text Box 5">
            <a:extLst>
              <a:ext uri="{FF2B5EF4-FFF2-40B4-BE49-F238E27FC236}">
                <a16:creationId xmlns:a16="http://schemas.microsoft.com/office/drawing/2014/main" id="{B2A53CB2-3EF6-5979-2D99-51E576442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400800"/>
            <a:ext cx="7848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b="1"/>
              <a:t>Less Evidence of Distinct “Populations” for Accuracy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5EA0CBA-D5D4-DAD2-6E70-B1B6D35FB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200" dirty="0"/>
              <a:t>Drive Accuracy by Gender</a:t>
            </a:r>
          </a:p>
        </p:txBody>
      </p:sp>
      <p:graphicFrame>
        <p:nvGraphicFramePr>
          <p:cNvPr id="9220" name="Object 4" descr="Histogram of average drive accuracy for female LPGA golfers">
            <a:extLst>
              <a:ext uri="{FF2B5EF4-FFF2-40B4-BE49-F238E27FC236}">
                <a16:creationId xmlns:a16="http://schemas.microsoft.com/office/drawing/2014/main" id="{EEFD2FAE-BF56-CE49-FBEE-51E591026E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247320"/>
              </p:ext>
            </p:extLst>
          </p:nvPr>
        </p:nvGraphicFramePr>
        <p:xfrm>
          <a:off x="609600" y="1066800"/>
          <a:ext cx="7786007" cy="2708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11791950" imgH="8772525" progId="Excel.Chart.8">
                  <p:embed/>
                </p:oleObj>
              </mc:Choice>
              <mc:Fallback>
                <p:oleObj name="Chart" r:id="rId2" imgW="11791950" imgH="8772525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066800"/>
                        <a:ext cx="7786007" cy="27081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5" descr="Histogram of average drive accuracy for male PGA golfers">
            <a:extLst>
              <a:ext uri="{FF2B5EF4-FFF2-40B4-BE49-F238E27FC236}">
                <a16:creationId xmlns:a16="http://schemas.microsoft.com/office/drawing/2014/main" id="{5FD26F2C-1EDC-A066-68C9-C3E68CB31C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7486209"/>
              </p:ext>
            </p:extLst>
          </p:nvPr>
        </p:nvGraphicFramePr>
        <p:xfrm>
          <a:off x="609600" y="3886200"/>
          <a:ext cx="7786007" cy="2911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11791950" imgH="8772525" progId="Excel.Chart.8">
                  <p:embed/>
                </p:oleObj>
              </mc:Choice>
              <mc:Fallback>
                <p:oleObj name="Chart" r:id="rId4" imgW="11791950" imgH="8772525" progId="Excel.Char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86200"/>
                        <a:ext cx="7786007" cy="29112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A2452DD-B3B3-7200-3E12-77C88808C5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715963"/>
          </a:xfrm>
        </p:spPr>
        <p:txBody>
          <a:bodyPr/>
          <a:lstStyle/>
          <a:p>
            <a:r>
              <a:rPr lang="en-US" altLang="en-US"/>
              <a:t>PGA/LPGA Distributions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99DA1B9-A22E-DC50-52E5-5C7EEB4765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/>
              <a:t>Average Drive </a:t>
            </a:r>
          </a:p>
          <a:p>
            <a:pPr lvl="1"/>
            <a:r>
              <a:rPr lang="en-US" altLang="en-US"/>
              <a:t>All Golfers: </a:t>
            </a:r>
            <a:r>
              <a:rPr lang="en-US" altLang="en-US">
                <a:latin typeface="Symbol" panose="05050102010706020507" pitchFamily="18" charset="2"/>
              </a:rPr>
              <a:t>m</a:t>
            </a:r>
            <a:r>
              <a:rPr lang="en-US" altLang="en-US"/>
              <a:t>=269.5   </a:t>
            </a:r>
            <a:r>
              <a:rPr lang="en-US" altLang="en-US">
                <a:latin typeface="Symbol" panose="05050102010706020507" pitchFamily="18" charset="2"/>
              </a:rPr>
              <a:t>s=22.2</a:t>
            </a:r>
            <a:endParaRPr lang="en-US" altLang="en-US"/>
          </a:p>
          <a:p>
            <a:pPr lvl="1"/>
            <a:r>
              <a:rPr lang="en-US" altLang="en-US"/>
              <a:t>Females: </a:t>
            </a:r>
            <a:r>
              <a:rPr lang="en-US" altLang="en-US">
                <a:latin typeface="Symbol" panose="05050102010706020507" pitchFamily="18" charset="2"/>
              </a:rPr>
              <a:t>m</a:t>
            </a:r>
            <a:r>
              <a:rPr lang="en-US" altLang="en-US" baseline="-25000"/>
              <a:t>F</a:t>
            </a:r>
            <a:r>
              <a:rPr lang="en-US" altLang="en-US"/>
              <a:t> = 246.8  </a:t>
            </a:r>
            <a:r>
              <a:rPr lang="en-US" altLang="en-US">
                <a:latin typeface="Symbol" panose="05050102010706020507" pitchFamily="18" charset="2"/>
              </a:rPr>
              <a:t>s</a:t>
            </a:r>
            <a:r>
              <a:rPr lang="en-US" altLang="en-US" baseline="-25000"/>
              <a:t>F</a:t>
            </a:r>
            <a:r>
              <a:rPr lang="en-US" altLang="en-US"/>
              <a:t> =9.5</a:t>
            </a:r>
          </a:p>
          <a:p>
            <a:pPr lvl="1"/>
            <a:r>
              <a:rPr lang="en-US" altLang="en-US"/>
              <a:t>Males: </a:t>
            </a:r>
            <a:r>
              <a:rPr lang="en-US" altLang="en-US">
                <a:latin typeface="Symbol" panose="05050102010706020507" pitchFamily="18" charset="2"/>
              </a:rPr>
              <a:t>m</a:t>
            </a:r>
            <a:r>
              <a:rPr lang="en-US" altLang="en-US" baseline="-25000"/>
              <a:t>M</a:t>
            </a:r>
            <a:r>
              <a:rPr lang="en-US" altLang="en-US"/>
              <a:t>=287.6  </a:t>
            </a:r>
            <a:r>
              <a:rPr lang="en-US" altLang="en-US">
                <a:latin typeface="Symbol" panose="05050102010706020507" pitchFamily="18" charset="2"/>
              </a:rPr>
              <a:t>s</a:t>
            </a:r>
            <a:r>
              <a:rPr lang="en-US" altLang="en-US" baseline="-25000"/>
              <a:t>M</a:t>
            </a:r>
            <a:r>
              <a:rPr lang="en-US" altLang="en-US"/>
              <a:t>=8.6</a:t>
            </a:r>
          </a:p>
          <a:p>
            <a:pPr lvl="1"/>
            <a:endParaRPr lang="en-US" altLang="en-US"/>
          </a:p>
          <a:p>
            <a:r>
              <a:rPr lang="en-US" altLang="en-US"/>
              <a:t>Drive Accuracy</a:t>
            </a:r>
          </a:p>
          <a:p>
            <a:pPr lvl="1"/>
            <a:r>
              <a:rPr lang="en-US" altLang="en-US"/>
              <a:t>All Golfers: </a:t>
            </a:r>
            <a:r>
              <a:rPr lang="en-US" altLang="en-US">
                <a:latin typeface="Symbol" panose="05050102010706020507" pitchFamily="18" charset="2"/>
              </a:rPr>
              <a:t>m</a:t>
            </a:r>
            <a:r>
              <a:rPr lang="en-US" altLang="en-US"/>
              <a:t>=65.2   </a:t>
            </a:r>
            <a:r>
              <a:rPr lang="en-US" altLang="en-US">
                <a:latin typeface="Symbol" panose="05050102010706020507" pitchFamily="18" charset="2"/>
              </a:rPr>
              <a:t>s=6.0</a:t>
            </a:r>
            <a:endParaRPr lang="en-US" altLang="en-US"/>
          </a:p>
          <a:p>
            <a:pPr lvl="1"/>
            <a:r>
              <a:rPr lang="en-US" altLang="en-US"/>
              <a:t>Females: </a:t>
            </a:r>
            <a:r>
              <a:rPr lang="en-US" altLang="en-US">
                <a:latin typeface="Symbol" panose="05050102010706020507" pitchFamily="18" charset="2"/>
              </a:rPr>
              <a:t>m</a:t>
            </a:r>
            <a:r>
              <a:rPr lang="en-US" altLang="en-US" baseline="-25000"/>
              <a:t>F</a:t>
            </a:r>
            <a:r>
              <a:rPr lang="en-US" altLang="en-US"/>
              <a:t> = 67.6  </a:t>
            </a:r>
            <a:r>
              <a:rPr lang="en-US" altLang="en-US">
                <a:latin typeface="Symbol" panose="05050102010706020507" pitchFamily="18" charset="2"/>
              </a:rPr>
              <a:t>s</a:t>
            </a:r>
            <a:r>
              <a:rPr lang="en-US" altLang="en-US" baseline="-25000"/>
              <a:t>F</a:t>
            </a:r>
            <a:r>
              <a:rPr lang="en-US" altLang="en-US"/>
              <a:t> =5.8</a:t>
            </a:r>
          </a:p>
          <a:p>
            <a:pPr lvl="1"/>
            <a:r>
              <a:rPr lang="en-US" altLang="en-US"/>
              <a:t>Males: </a:t>
            </a:r>
            <a:r>
              <a:rPr lang="en-US" altLang="en-US">
                <a:latin typeface="Symbol" panose="05050102010706020507" pitchFamily="18" charset="2"/>
              </a:rPr>
              <a:t>m</a:t>
            </a:r>
            <a:r>
              <a:rPr lang="en-US" altLang="en-US" baseline="-25000"/>
              <a:t>M</a:t>
            </a:r>
            <a:r>
              <a:rPr lang="en-US" altLang="en-US"/>
              <a:t>=63.4  </a:t>
            </a:r>
            <a:r>
              <a:rPr lang="en-US" altLang="en-US">
                <a:latin typeface="Symbol" panose="05050102010706020507" pitchFamily="18" charset="2"/>
              </a:rPr>
              <a:t>s</a:t>
            </a:r>
            <a:r>
              <a:rPr lang="en-US" altLang="en-US" baseline="-25000"/>
              <a:t>M</a:t>
            </a:r>
            <a:r>
              <a:rPr lang="en-US" altLang="en-US"/>
              <a:t>=5.5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D919F5-B898-B594-11B0-F0FABA967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sz="3200" dirty="0"/>
              <a:t>Scatterplot of Driving Accuracy vs Distance</a:t>
            </a:r>
          </a:p>
        </p:txBody>
      </p:sp>
      <p:graphicFrame>
        <p:nvGraphicFramePr>
          <p:cNvPr id="10244" name="Object 4" descr="Scatterplot of Drive Accuracy versus distance - All golfers">
            <a:extLst>
              <a:ext uri="{FF2B5EF4-FFF2-40B4-BE49-F238E27FC236}">
                <a16:creationId xmlns:a16="http://schemas.microsoft.com/office/drawing/2014/main" id="{D6701E79-C273-B869-CE83-04AE93BBBF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1529039"/>
              </p:ext>
            </p:extLst>
          </p:nvPr>
        </p:nvGraphicFramePr>
        <p:xfrm>
          <a:off x="938893" y="989208"/>
          <a:ext cx="7086600" cy="5272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11791950" imgH="8772525" progId="Excel.Chart.8">
                  <p:embed/>
                </p:oleObj>
              </mc:Choice>
              <mc:Fallback>
                <p:oleObj name="Chart" r:id="rId2" imgW="11791950" imgH="8772525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893" y="989208"/>
                        <a:ext cx="7086600" cy="52725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5" descr="Statement of correlation between drive accuracy abd distance">
            <a:extLst>
              <a:ext uri="{FF2B5EF4-FFF2-40B4-BE49-F238E27FC236}">
                <a16:creationId xmlns:a16="http://schemas.microsoft.com/office/drawing/2014/main" id="{A8257AFA-7CBC-1D1A-BE05-354216DFB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324600"/>
            <a:ext cx="830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E77B14F7-B293-3C49-B63D-C3EF9B6E9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324600"/>
            <a:ext cx="7315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b="1"/>
              <a:t>Moderate Negative Correlation: r = -0.52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0982BF-1F97-D38F-E5EC-D69EFABF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en-US" sz="3200" dirty="0"/>
              <a:t>Driving Accuracy vs Distance by Gender</a:t>
            </a:r>
          </a:p>
        </p:txBody>
      </p:sp>
      <p:graphicFrame>
        <p:nvGraphicFramePr>
          <p:cNvPr id="11268" name="Object 4" descr="Scatterplot of Drive Accuracy versus distance - Female (LPGA) golfers">
            <a:extLst>
              <a:ext uri="{FF2B5EF4-FFF2-40B4-BE49-F238E27FC236}">
                <a16:creationId xmlns:a16="http://schemas.microsoft.com/office/drawing/2014/main" id="{AE735F55-2EF1-5372-F44C-2A4118EE81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266285"/>
              </p:ext>
            </p:extLst>
          </p:nvPr>
        </p:nvGraphicFramePr>
        <p:xfrm>
          <a:off x="631371" y="903585"/>
          <a:ext cx="7772400" cy="2906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11791950" imgH="8896350" progId="Excel.Chart.8">
                  <p:embed/>
                </p:oleObj>
              </mc:Choice>
              <mc:Fallback>
                <p:oleObj name="Chart" r:id="rId2" imgW="11791950" imgH="8896350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371" y="903585"/>
                        <a:ext cx="7772400" cy="29062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Text Box 7">
            <a:extLst>
              <a:ext uri="{FF2B5EF4-FFF2-40B4-BE49-F238E27FC236}">
                <a16:creationId xmlns:a16="http://schemas.microsoft.com/office/drawing/2014/main" id="{FA87B3FD-DC57-3214-BA88-EC25BECBF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1358481"/>
            <a:ext cx="1447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 err="1">
                <a:solidFill>
                  <a:srgbClr val="FFCCFF"/>
                </a:solidFill>
              </a:rPr>
              <a:t>r</a:t>
            </a:r>
            <a:r>
              <a:rPr lang="en-US" altLang="en-US" sz="2000" b="1" baseline="-25000" dirty="0" err="1">
                <a:solidFill>
                  <a:srgbClr val="FFCCFF"/>
                </a:solidFill>
              </a:rPr>
              <a:t>F</a:t>
            </a:r>
            <a:r>
              <a:rPr lang="en-US" altLang="en-US" sz="2000" b="1" dirty="0">
                <a:solidFill>
                  <a:srgbClr val="FFCCFF"/>
                </a:solidFill>
              </a:rPr>
              <a:t> = -0.42</a:t>
            </a:r>
          </a:p>
        </p:txBody>
      </p:sp>
      <p:graphicFrame>
        <p:nvGraphicFramePr>
          <p:cNvPr id="11269" name="Object 5" descr="Scatterplot of Drive Accuracy versus distance - Male (PGA) golfers">
            <a:extLst>
              <a:ext uri="{FF2B5EF4-FFF2-40B4-BE49-F238E27FC236}">
                <a16:creationId xmlns:a16="http://schemas.microsoft.com/office/drawing/2014/main" id="{B9A1B60F-8369-2019-4F55-62D7559559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8864858"/>
              </p:ext>
            </p:extLst>
          </p:nvPr>
        </p:nvGraphicFramePr>
        <p:xfrm>
          <a:off x="685800" y="3886200"/>
          <a:ext cx="7772400" cy="2840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11791950" imgH="8896350" progId="Excel.Chart.8">
                  <p:embed/>
                </p:oleObj>
              </mc:Choice>
              <mc:Fallback>
                <p:oleObj name="Chart" r:id="rId4" imgW="11791950" imgH="8896350" progId="Excel.Char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886200"/>
                        <a:ext cx="7772400" cy="28407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Text Box 6">
            <a:extLst>
              <a:ext uri="{FF2B5EF4-FFF2-40B4-BE49-F238E27FC236}">
                <a16:creationId xmlns:a16="http://schemas.microsoft.com/office/drawing/2014/main" id="{D2B3DD9F-0E80-F114-4829-6C4CB0C71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440127"/>
            <a:ext cx="1447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 err="1">
                <a:solidFill>
                  <a:srgbClr val="FFCCFF"/>
                </a:solidFill>
              </a:rPr>
              <a:t>r</a:t>
            </a:r>
            <a:r>
              <a:rPr lang="en-US" altLang="en-US" sz="2000" b="1" baseline="-25000" dirty="0" err="1">
                <a:solidFill>
                  <a:srgbClr val="FFCCFF"/>
                </a:solidFill>
              </a:rPr>
              <a:t>M</a:t>
            </a:r>
            <a:r>
              <a:rPr lang="en-US" altLang="en-US" sz="2000" b="1" dirty="0">
                <a:solidFill>
                  <a:srgbClr val="FFCCFF"/>
                </a:solidFill>
              </a:rPr>
              <a:t> = -0.61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1CFEB3D-5BAB-5A68-2413-56FA5CACDF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altLang="en-US"/>
              <a:t>Summary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F507696-06E8-7F51-D598-C7B8784331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/>
              <a:t>Average Drive is well described by Normal Distribution, but differs by Gender (M &gt; F)</a:t>
            </a:r>
          </a:p>
          <a:p>
            <a:r>
              <a:rPr lang="en-US" altLang="en-US"/>
              <a:t>Driving Accuracy is mound shaped, but fit to Normal appears weaker than Average Drive. It also differs by Gender, but less so (F &gt; M)</a:t>
            </a:r>
          </a:p>
          <a:p>
            <a:r>
              <a:rPr lang="en-US" altLang="en-US"/>
              <a:t>Across groups, there is a moderate negative correlation between Average Drive and Accuracy, when controlling by Gender, the Male association is stronger than Female.</a:t>
            </a:r>
          </a:p>
          <a:p>
            <a:r>
              <a:rPr lang="en-US" altLang="en-US"/>
              <a:t>“Smoothed Normal Densities on next two slides.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E0153C-C5ED-E314-29F9-349378060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638"/>
            <a:ext cx="8839200" cy="411162"/>
          </a:xfrm>
        </p:spPr>
        <p:txBody>
          <a:bodyPr/>
          <a:lstStyle/>
          <a:p>
            <a:r>
              <a:rPr lang="en-US" sz="3200" dirty="0"/>
              <a:t>Normal Densities of Average Drive by Gender</a:t>
            </a:r>
          </a:p>
        </p:txBody>
      </p:sp>
      <p:graphicFrame>
        <p:nvGraphicFramePr>
          <p:cNvPr id="13316" name="Object 4" descr="Normal densities for average drive distance by gender">
            <a:extLst>
              <a:ext uri="{FF2B5EF4-FFF2-40B4-BE49-F238E27FC236}">
                <a16:creationId xmlns:a16="http://schemas.microsoft.com/office/drawing/2014/main" id="{D6E702A3-DA1B-ADBF-6489-0CB63F38B9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000689"/>
              </p:ext>
            </p:extLst>
          </p:nvPr>
        </p:nvGraphicFramePr>
        <p:xfrm>
          <a:off x="762000" y="914400"/>
          <a:ext cx="7924800" cy="5895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11791950" imgH="8772525" progId="Excel.Chart.8">
                  <p:embed/>
                </p:oleObj>
              </mc:Choice>
              <mc:Fallback>
                <p:oleObj name="Chart" r:id="rId2" imgW="11791950" imgH="8772525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914400"/>
                        <a:ext cx="7924800" cy="58953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ECC7DA-0055-F907-0453-D0245AF70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152400"/>
            <a:ext cx="8839200" cy="563562"/>
          </a:xfrm>
        </p:spPr>
        <p:txBody>
          <a:bodyPr/>
          <a:lstStyle/>
          <a:p>
            <a:r>
              <a:rPr lang="en-US" sz="3200" dirty="0"/>
              <a:t>Normal Densities of Drive Accuracy by Gender</a:t>
            </a:r>
          </a:p>
        </p:txBody>
      </p:sp>
      <p:graphicFrame>
        <p:nvGraphicFramePr>
          <p:cNvPr id="14340" name="Object 4" descr="Normal densitied of drive accuracy by gender">
            <a:extLst>
              <a:ext uri="{FF2B5EF4-FFF2-40B4-BE49-F238E27FC236}">
                <a16:creationId xmlns:a16="http://schemas.microsoft.com/office/drawing/2014/main" id="{A1A66843-5883-6423-B014-1A697632BB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2702284"/>
              </p:ext>
            </p:extLst>
          </p:nvPr>
        </p:nvGraphicFramePr>
        <p:xfrm>
          <a:off x="533400" y="838200"/>
          <a:ext cx="8001000" cy="59529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11791950" imgH="8772525" progId="Excel.Chart.8">
                  <p:embed/>
                </p:oleObj>
              </mc:Choice>
              <mc:Fallback>
                <p:oleObj name="Chart" r:id="rId2" imgW="11791950" imgH="8772525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838200"/>
                        <a:ext cx="8001000" cy="59529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281</Words>
  <Application>Microsoft Office PowerPoint</Application>
  <PresentationFormat>On-screen Show (4:3)</PresentationFormat>
  <Paragraphs>40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Wingdings</vt:lpstr>
      <vt:lpstr>Symbol</vt:lpstr>
      <vt:lpstr>Default Design</vt:lpstr>
      <vt:lpstr>Microsoft Office Excel Chart</vt:lpstr>
      <vt:lpstr>Correlation Across and Within Groups </vt:lpstr>
      <vt:lpstr>Data Description</vt:lpstr>
      <vt:lpstr>All Golfers – Average Drive Distance (Yards)</vt:lpstr>
      <vt:lpstr>Average Drive Distance by Gender – LPGA/PGA</vt:lpstr>
      <vt:lpstr>Joint Histogram of Percent Accuracy </vt:lpstr>
      <vt:lpstr>Drive Accuracy by Gender</vt:lpstr>
      <vt:lpstr>PGA/LPGA Distributions</vt:lpstr>
      <vt:lpstr>Scatterplot of Driving Accuracy vs Distance</vt:lpstr>
      <vt:lpstr>Driving Accuracy vs Distance by Gender</vt:lpstr>
      <vt:lpstr>Summary</vt:lpstr>
      <vt:lpstr>Normal Densities of Average Drive by Gender</vt:lpstr>
      <vt:lpstr>Normal Densities of Drive Accuracy by Gender</vt:lpstr>
    </vt:vector>
  </TitlesOfParts>
  <Company>University of Florida, Department of Statistics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Correlation Across and Within Groups</dc:title>
  <dc:creator>winner</dc:creator>
  <cp:lastModifiedBy>Winner,Lawrence Herman</cp:lastModifiedBy>
  <cp:revision>15</cp:revision>
  <dcterms:created xsi:type="dcterms:W3CDTF">2008-11-20T16:33:56Z</dcterms:created>
  <dcterms:modified xsi:type="dcterms:W3CDTF">2025-12-16T15:00:10Z</dcterms:modified>
</cp:coreProperties>
</file>