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70" r:id="rId11"/>
    <p:sldId id="269" r:id="rId12"/>
    <p:sldId id="265" r:id="rId13"/>
    <p:sldId id="266" r:id="rId14"/>
    <p:sldId id="267" r:id="rId15"/>
    <p:sldId id="268" r:id="rId16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7" d="100"/>
          <a:sy n="117" d="100"/>
        </p:scale>
        <p:origin x="624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BE85AD4-C8BC-64E8-FC71-F00EA63E192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FB46224-2BC5-CB7B-CCDD-E2F816812BF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D8A3719-F428-9CB3-D688-7FDC555DAE8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E22C21E-5F01-48A9-93D7-04A2A52897D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224306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90C9FF8-8AEE-7684-8148-006830E14F5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790E60F-18B6-6B0F-7F2F-FA4E1090A2D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73B3B29-AECB-373D-5880-75965D378F2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1FF8AE8-6D2D-4427-A9F7-E8413602369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251846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50B4E6A-B6D4-2DA5-1ABB-4156533F554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85D8B88-D1FC-3313-79C0-33C7EA4CEF4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659364F-3730-FC7D-DDBA-327FA80D9E3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7F1FF22-8112-44A8-93EA-31CB5A30914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322773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C57FD08-BA50-96CE-47FC-F40C2011095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832DFCF-DAFD-3A67-A3DA-3E6DF9310DD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D40F2D1-14FA-4C26-EC31-550D5CCAB54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6DC0D9D-0843-4AF2-8172-0DDBC2E2330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226026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01B8601D-286A-33CE-FDEC-AA736A374FC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3355EB45-B9F4-6465-E9F9-FFCE8353916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A80603C8-DA68-611F-F128-825B96F2B59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3A6082-7380-4D84-B6B6-1766B9D1D24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273087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B77E7A8F-D3C3-EB5D-4B2E-67F750C12F6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AD741EBA-ADA0-7D1D-9BD1-FE07CA380CE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6ADF3831-E1C0-5DB4-4848-78083BCEC41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9B0D5A9-D04F-4C57-8EF6-626FC32E721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986434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09E099F6-F7A3-8E28-49AF-99E405E8F2D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B21ED9B6-89C9-0F8D-A5A6-6902E04B787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E0E7B8F1-F903-CB06-3D3B-9F5256B7A39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5AC583C-BA25-4802-BFFE-3477954E140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574797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62E721A-CD82-5092-D492-99954A140D5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E0E11D5-B681-986D-42D2-57AAB04F424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0E0EE64-4528-124A-57FF-6C9D0103465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B16CF4-9919-46AD-92E8-3166671C1A7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274648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A32BF5C-D402-DA2D-28DD-8E78C6EBB75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BA39E99-16A1-CF04-6DEB-16984DE8459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9D41DD1-2F3C-CA1D-B195-9BB2E77AEB3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2E0BBAA-073F-4E15-A233-9B4B9EE9451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532321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1C1E411-7677-4C64-7FAD-C7F67E6FE47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48FE738-0C48-07CD-C8D0-E191E2348BC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06E9435-CE1E-493F-57B4-3F6E85E9647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1D9D677-9A1E-4BFE-A604-5499B134E1B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853408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9FAFB4B-CB32-70A8-D1DC-4D08E43DF70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EBFC0F5-B7A0-71ED-7DAF-F03BE507B9F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431CB1F-5685-5DEF-4D59-90A84BA4601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EC1DD99-CFC9-48EB-ACBC-EAD6D0DB5C3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553260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EEFC0AC9-B170-E2F1-FF31-86E1EF8AB6F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564AD883-CD57-28D7-149B-CF7A8CF83C5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44137E5B-2326-766B-D7C9-07031737F43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FCB98B4-2789-4CFE-BF35-3CB1AA78988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68016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45333545-6654-38EF-A313-AF4A7C86086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DF490656-2374-436B-15EA-CFEB48B0712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73D5ED43-62BC-3618-DA66-710F0738629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87DF4-7BD4-46C2-92BA-73C54339D32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849479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528ABC9-9957-D662-0D29-8521A65BE40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D0195A-D670-B50A-AF5B-DC7DBB852B1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0000CF3-433B-DA34-AAF4-C47FE166B40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5DF326-1065-4D14-BEFE-51F6E56772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006952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068A93F9-EC59-6296-E5A7-89DB7924D78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4561F5BD-2E12-96BA-BDDB-173B3F2E80B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129AE7F4-E1C8-8360-D937-2B9B2D607AA9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AB29FEA5-B6DD-F6E4-9802-CC226747D93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616AB6AA-B607-9FF4-1A7F-063696854A6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ABF9D818-4E78-4EE4-8F36-38C0097E7DC5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Elephant" panose="02020904090505020303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Elephant" panose="02020904090505020303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Elephant" panose="02020904090505020303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Elephant" panose="02020904090505020303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Elephant" panose="02020904090505020303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Elephant" panose="02020904090505020303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Elephant" panose="02020904090505020303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Elephant" panose="02020904090505020303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2.bin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image" Target="../media/image3.wmf"/><Relationship Id="rId7" Type="http://schemas.openxmlformats.org/officeDocument/2006/relationships/image" Target="../media/image5.w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13.xml"/><Relationship Id="rId6" Type="http://schemas.openxmlformats.org/officeDocument/2006/relationships/oleObject" Target="../embeddings/oleObject5.bin"/><Relationship Id="rId11" Type="http://schemas.openxmlformats.org/officeDocument/2006/relationships/image" Target="../media/image7.wmf"/><Relationship Id="rId5" Type="http://schemas.openxmlformats.org/officeDocument/2006/relationships/image" Target="../media/image4.emf"/><Relationship Id="rId10" Type="http://schemas.openxmlformats.org/officeDocument/2006/relationships/oleObject" Target="../embeddings/oleObject7.bin"/><Relationship Id="rId4" Type="http://schemas.openxmlformats.org/officeDocument/2006/relationships/oleObject" Target="../embeddings/oleObject4.bin"/><Relationship Id="rId9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oleObject" Target="../embeddings/oleObject8.bin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oleObject" Target="../embeddings/oleObject9.bin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oleObject" Target="../embeddings/oleObject10.bin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oleObject" Target="../embeddings/oleObject11.bin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.emf"/><Relationship Id="rId4" Type="http://schemas.openxmlformats.org/officeDocument/2006/relationships/oleObject" Target="../embeddings/oleObject12.bin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oleObject" Target="../embeddings/oleObject13.bin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6.emf"/><Relationship Id="rId4" Type="http://schemas.openxmlformats.org/officeDocument/2006/relationships/oleObject" Target="../embeddings/oleObject14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oleObject" Target="../embeddings/oleObject15.bin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oleObject" Target="../embeddings/oleObject16.bin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A2EDE994-17B6-9A84-AFB2-8BCC494A21FE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anchor="ctr"/>
          <a:lstStyle/>
          <a:p>
            <a:pPr eaLnBrk="1" hangingPunct="1"/>
            <a:r>
              <a:rPr lang="en-US" altLang="en-US" sz="3600"/>
              <a:t>Poisson Regression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13A8B50F-432F-3006-551E-925A41B9791F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800"/>
              <a:t>Caution Flags (Crashes) in NASCAR Winston Cup Races 1975-1979</a:t>
            </a:r>
          </a:p>
          <a:p>
            <a:pPr eaLnBrk="1" hangingPunct="1">
              <a:lnSpc>
                <a:spcPct val="90000"/>
              </a:lnSpc>
            </a:pPr>
            <a:endParaRPr lang="en-US" altLang="en-US" sz="2800"/>
          </a:p>
          <a:p>
            <a:pPr algn="l" eaLnBrk="1" hangingPunct="1">
              <a:lnSpc>
                <a:spcPct val="90000"/>
              </a:lnSpc>
            </a:pPr>
            <a:r>
              <a:rPr lang="en-US" altLang="en-US" sz="1200"/>
              <a:t>L. Winner (2006). “NASCAR Winston Cup Race Results for 1975-2003,” </a:t>
            </a:r>
            <a:r>
              <a:rPr lang="en-US" altLang="en-US" sz="1200" i="1"/>
              <a:t>Journal of Statistics Education,</a:t>
            </a:r>
            <a:r>
              <a:rPr lang="en-US" altLang="en-US" sz="1200"/>
              <a:t> Vol.14,#3, www.amstat.org/publications/jse/v14n3/datasets.winner.html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F5C20304-1D91-E01E-003A-661CE65E078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Data Description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21A19D81-A9F4-1012-EE22-BEE27F22C83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" y="1600200"/>
            <a:ext cx="8839200" cy="4525963"/>
          </a:xfrm>
        </p:spPr>
        <p:txBody>
          <a:bodyPr/>
          <a:lstStyle/>
          <a:p>
            <a:pPr eaLnBrk="1" hangingPunct="1"/>
            <a:r>
              <a:rPr lang="en-US" altLang="en-US"/>
              <a:t>Units: NASCAR Winston Cup Races (1975-1979) n=151 Races</a:t>
            </a:r>
          </a:p>
          <a:p>
            <a:pPr eaLnBrk="1" hangingPunct="1"/>
            <a:r>
              <a:rPr lang="en-US" altLang="en-US"/>
              <a:t>Dependent  Variable: </a:t>
            </a:r>
          </a:p>
          <a:p>
            <a:pPr lvl="1" eaLnBrk="1" hangingPunct="1">
              <a:buFont typeface="Wingdings" panose="05000000000000000000" pitchFamily="2" charset="2"/>
              <a:buChar char="q"/>
            </a:pPr>
            <a:r>
              <a:rPr lang="en-US" altLang="en-US"/>
              <a:t>Y=# of Caution Flags/Crashes (CAUTIONS)</a:t>
            </a:r>
          </a:p>
          <a:p>
            <a:pPr eaLnBrk="1" hangingPunct="1"/>
            <a:r>
              <a:rPr lang="en-US" altLang="en-US"/>
              <a:t>Independent Variables:</a:t>
            </a:r>
          </a:p>
          <a:p>
            <a:pPr lvl="1" eaLnBrk="1" hangingPunct="1">
              <a:buFont typeface="Wingdings" panose="05000000000000000000" pitchFamily="2" charset="2"/>
              <a:buChar char="q"/>
            </a:pPr>
            <a:r>
              <a:rPr lang="en-US" altLang="en-US"/>
              <a:t>X</a:t>
            </a:r>
            <a:r>
              <a:rPr lang="en-US" altLang="en-US" baseline="-25000"/>
              <a:t>1</a:t>
            </a:r>
            <a:r>
              <a:rPr lang="en-US" altLang="en-US"/>
              <a:t>=# of Drivers in race (DRIVERS)</a:t>
            </a:r>
          </a:p>
          <a:p>
            <a:pPr lvl="1" eaLnBrk="1" hangingPunct="1">
              <a:buFont typeface="Wingdings" panose="05000000000000000000" pitchFamily="2" charset="2"/>
              <a:buChar char="q"/>
            </a:pPr>
            <a:r>
              <a:rPr lang="en-US" altLang="en-US"/>
              <a:t>X</a:t>
            </a:r>
            <a:r>
              <a:rPr lang="en-US" altLang="en-US" baseline="-25000"/>
              <a:t>2</a:t>
            </a:r>
            <a:r>
              <a:rPr lang="en-US" altLang="en-US"/>
              <a:t>=Circumference of Track (TRKLENGTH)</a:t>
            </a:r>
          </a:p>
          <a:p>
            <a:pPr lvl="1" eaLnBrk="1" hangingPunct="1">
              <a:buFont typeface="Wingdings" panose="05000000000000000000" pitchFamily="2" charset="2"/>
              <a:buChar char="q"/>
            </a:pPr>
            <a:r>
              <a:rPr lang="en-US" altLang="en-US"/>
              <a:t>X</a:t>
            </a:r>
            <a:r>
              <a:rPr lang="en-US" altLang="en-US" baseline="-25000"/>
              <a:t>3</a:t>
            </a:r>
            <a:r>
              <a:rPr lang="en-US" altLang="en-US"/>
              <a:t>=# of Laps in Race (LAPS)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97AB0D14-C867-3BA8-DB5B-DC4C803566E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pPr eaLnBrk="1" hangingPunct="1"/>
            <a:r>
              <a:rPr lang="en-US" altLang="en-US"/>
              <a:t>Generalized Linear Model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11A6A452-B812-F791-BAC8-4C09A55B89A2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077200" cy="4525963"/>
          </a:xfrm>
        </p:spPr>
        <p:txBody>
          <a:bodyPr/>
          <a:lstStyle/>
          <a:p>
            <a:pPr eaLnBrk="1" hangingPunct="1"/>
            <a:r>
              <a:rPr lang="en-US" altLang="en-US" sz="2400"/>
              <a:t>Random Component: </a:t>
            </a:r>
          </a:p>
          <a:p>
            <a:pPr lvl="1" eaLnBrk="1" hangingPunct="1">
              <a:buFont typeface="Wingdings" panose="05000000000000000000" pitchFamily="2" charset="2"/>
              <a:buChar char="q"/>
            </a:pPr>
            <a:r>
              <a:rPr lang="en-US" altLang="en-US" sz="2000"/>
              <a:t>Poisson Distribution for # of Caution Flags</a:t>
            </a:r>
          </a:p>
          <a:p>
            <a:pPr eaLnBrk="1" hangingPunct="1"/>
            <a:r>
              <a:rPr lang="en-US" altLang="en-US" sz="2400"/>
              <a:t>Density Function:</a:t>
            </a:r>
          </a:p>
          <a:p>
            <a:pPr eaLnBrk="1" hangingPunct="1"/>
            <a:endParaRPr lang="en-US" altLang="en-US" sz="2400"/>
          </a:p>
          <a:p>
            <a:pPr eaLnBrk="1" hangingPunct="1"/>
            <a:endParaRPr lang="en-US" altLang="en-US" sz="2400"/>
          </a:p>
          <a:p>
            <a:pPr eaLnBrk="1" hangingPunct="1"/>
            <a:endParaRPr lang="en-US" altLang="en-US" sz="2400"/>
          </a:p>
          <a:p>
            <a:pPr eaLnBrk="1" hangingPunct="1"/>
            <a:r>
              <a:rPr lang="en-US" altLang="en-US" sz="2400"/>
              <a:t>Link Function: g(</a:t>
            </a:r>
            <a:r>
              <a:rPr lang="en-US" altLang="en-US" sz="2400">
                <a:latin typeface="Symbol" panose="05050102010706020507" pitchFamily="18" charset="2"/>
              </a:rPr>
              <a:t>m) </a:t>
            </a:r>
            <a:r>
              <a:rPr lang="en-US" altLang="en-US" sz="2400"/>
              <a:t>= log(</a:t>
            </a:r>
            <a:r>
              <a:rPr lang="en-US" altLang="en-US" sz="2400">
                <a:latin typeface="Symbol" panose="05050102010706020507" pitchFamily="18" charset="2"/>
              </a:rPr>
              <a:t>m)</a:t>
            </a:r>
            <a:endParaRPr lang="en-US" altLang="en-US" sz="2400"/>
          </a:p>
          <a:p>
            <a:pPr eaLnBrk="1" hangingPunct="1"/>
            <a:r>
              <a:rPr lang="en-US" altLang="en-US" sz="2400"/>
              <a:t>Systematic Component:</a:t>
            </a:r>
          </a:p>
          <a:p>
            <a:pPr eaLnBrk="1" hangingPunct="1">
              <a:buFontTx/>
              <a:buNone/>
            </a:pPr>
            <a:endParaRPr lang="en-US" altLang="en-US" sz="2400"/>
          </a:p>
          <a:p>
            <a:pPr eaLnBrk="1" hangingPunct="1">
              <a:buFontTx/>
              <a:buNone/>
            </a:pPr>
            <a:endParaRPr lang="en-US" altLang="en-US" sz="2400"/>
          </a:p>
        </p:txBody>
      </p:sp>
      <p:graphicFrame>
        <p:nvGraphicFramePr>
          <p:cNvPr id="4100" name="Object 4" descr="Poisson probability model of number of caution flags as a function of 3 predictors ">
            <a:extLst>
              <a:ext uri="{FF2B5EF4-FFF2-40B4-BE49-F238E27FC236}">
                <a16:creationId xmlns:a16="http://schemas.microsoft.com/office/drawing/2014/main" id="{7C8CA09A-DD72-C2CF-3D5E-12FC8EB75CA8}"/>
              </a:ext>
            </a:extLst>
          </p:cNvPr>
          <p:cNvGraphicFramePr>
            <a:graphicFrameLocks noChangeAspect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256657691"/>
              </p:ext>
            </p:extLst>
          </p:nvPr>
        </p:nvGraphicFramePr>
        <p:xfrm>
          <a:off x="457200" y="2895600"/>
          <a:ext cx="8382000" cy="955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013200" imgH="457200" progId="Equation.3">
                  <p:embed/>
                </p:oleObj>
              </mc:Choice>
              <mc:Fallback>
                <p:oleObj name="Equation" r:id="rId2" imgW="4013200" imgH="4572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2895600"/>
                        <a:ext cx="8382000" cy="955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1" name="Object 6" descr="Link function with the log of the mean being a linear function of the parameters. The mean is the exponential of the link function">
            <a:extLst>
              <a:ext uri="{FF2B5EF4-FFF2-40B4-BE49-F238E27FC236}">
                <a16:creationId xmlns:a16="http://schemas.microsoft.com/office/drawing/2014/main" id="{5B9ADBA1-E351-5195-6F2B-8A357E9C73D2}"/>
              </a:ext>
            </a:extLst>
          </p:cNvPr>
          <p:cNvGraphicFramePr>
            <a:graphicFrameLocks noChangeAspect="1"/>
          </p:cNvGraphicFramePr>
          <p:nvPr>
            <p:ph sz="quarter" idx="3"/>
            <p:extLst>
              <p:ext uri="{D42A27DB-BD31-4B8C-83A1-F6EECF244321}">
                <p14:modId xmlns:p14="http://schemas.microsoft.com/office/powerpoint/2010/main" val="3960438205"/>
              </p:ext>
            </p:extLst>
          </p:nvPr>
        </p:nvGraphicFramePr>
        <p:xfrm>
          <a:off x="762000" y="5105400"/>
          <a:ext cx="7772400" cy="1462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565400" imgH="482600" progId="Equation.3">
                  <p:embed/>
                </p:oleObj>
              </mc:Choice>
              <mc:Fallback>
                <p:oleObj name="Equation" r:id="rId4" imgW="2565400" imgH="4826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5105400"/>
                        <a:ext cx="7772400" cy="1462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C0DAE7A5-2CC7-6A76-6B8E-E9CCF6102E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Testing For Overall Model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D1D60494-57CB-2666-3F12-BF21AA5D5BD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8600" y="1600200"/>
            <a:ext cx="8763000" cy="4525963"/>
          </a:xfrm>
        </p:spPr>
        <p:txBody>
          <a:bodyPr/>
          <a:lstStyle/>
          <a:p>
            <a:pPr eaLnBrk="1" hangingPunct="1"/>
            <a:r>
              <a:rPr lang="en-US" altLang="en-US"/>
              <a:t>H</a:t>
            </a:r>
            <a:r>
              <a:rPr lang="en-US" altLang="en-US" baseline="-25000"/>
              <a:t>0</a:t>
            </a:r>
            <a:r>
              <a:rPr lang="en-US" altLang="en-US"/>
              <a:t>: </a:t>
            </a:r>
            <a:r>
              <a:rPr lang="en-US" altLang="en-US">
                <a:latin typeface="Symbol" panose="05050102010706020507" pitchFamily="18" charset="2"/>
              </a:rPr>
              <a:t>b</a:t>
            </a:r>
            <a:r>
              <a:rPr lang="en-US" altLang="en-US" baseline="-25000">
                <a:latin typeface="Symbol" panose="05050102010706020507" pitchFamily="18" charset="2"/>
              </a:rPr>
              <a:t>1</a:t>
            </a:r>
            <a:r>
              <a:rPr lang="en-US" altLang="en-US">
                <a:latin typeface="Symbol" panose="05050102010706020507" pitchFamily="18" charset="2"/>
              </a:rPr>
              <a:t> = b</a:t>
            </a:r>
            <a:r>
              <a:rPr lang="en-US" altLang="en-US" baseline="-25000">
                <a:latin typeface="Symbol" panose="05050102010706020507" pitchFamily="18" charset="2"/>
              </a:rPr>
              <a:t>2</a:t>
            </a:r>
            <a:r>
              <a:rPr lang="en-US" altLang="en-US">
                <a:latin typeface="Symbol" panose="05050102010706020507" pitchFamily="18" charset="2"/>
              </a:rPr>
              <a:t> = b</a:t>
            </a:r>
            <a:r>
              <a:rPr lang="en-US" altLang="en-US" baseline="-25000">
                <a:latin typeface="Symbol" panose="05050102010706020507" pitchFamily="18" charset="2"/>
              </a:rPr>
              <a:t>3</a:t>
            </a:r>
            <a:r>
              <a:rPr lang="en-US" altLang="en-US">
                <a:latin typeface="Symbol" panose="05050102010706020507" pitchFamily="18" charset="2"/>
              </a:rPr>
              <a:t> = 0 </a:t>
            </a:r>
            <a:r>
              <a:rPr lang="en-US" altLang="en-US" sz="2000"/>
              <a:t>(# Cautions independent of all predictors)</a:t>
            </a:r>
          </a:p>
          <a:p>
            <a:pPr eaLnBrk="1" hangingPunct="1"/>
            <a:r>
              <a:rPr lang="en-US" altLang="en-US"/>
              <a:t>H</a:t>
            </a:r>
            <a:r>
              <a:rPr lang="en-US" altLang="en-US" baseline="-25000"/>
              <a:t>A</a:t>
            </a:r>
            <a:r>
              <a:rPr lang="en-US" altLang="en-US"/>
              <a:t>: Not all </a:t>
            </a:r>
            <a:r>
              <a:rPr lang="en-US" altLang="en-US">
                <a:latin typeface="Symbol" panose="05050102010706020507" pitchFamily="18" charset="2"/>
              </a:rPr>
              <a:t>b</a:t>
            </a:r>
            <a:r>
              <a:rPr lang="en-US" altLang="en-US" baseline="-25000"/>
              <a:t>j</a:t>
            </a:r>
            <a:r>
              <a:rPr lang="en-US" altLang="en-US"/>
              <a:t> = 0  </a:t>
            </a:r>
            <a:r>
              <a:rPr lang="en-US" altLang="en-US" sz="2000"/>
              <a:t>(# Cautions associated with at least 1 predictor)</a:t>
            </a:r>
          </a:p>
          <a:p>
            <a:pPr eaLnBrk="1" hangingPunct="1"/>
            <a:r>
              <a:rPr lang="en-US" altLang="en-US"/>
              <a:t>Test Statistic:  X</a:t>
            </a:r>
            <a:r>
              <a:rPr lang="en-US" altLang="en-US" baseline="-25000"/>
              <a:t>obs</a:t>
            </a:r>
            <a:r>
              <a:rPr lang="en-US" altLang="en-US" baseline="30000"/>
              <a:t>2</a:t>
            </a:r>
            <a:r>
              <a:rPr lang="en-US" altLang="en-US"/>
              <a:t> = -2(lnL</a:t>
            </a:r>
            <a:r>
              <a:rPr lang="en-US" altLang="en-US" baseline="-25000"/>
              <a:t>0</a:t>
            </a:r>
            <a:r>
              <a:rPr lang="en-US" altLang="en-US"/>
              <a:t>-lnL</a:t>
            </a:r>
            <a:r>
              <a:rPr lang="en-US" altLang="en-US" baseline="-25000"/>
              <a:t>1</a:t>
            </a:r>
            <a:r>
              <a:rPr lang="en-US" altLang="en-US"/>
              <a:t>)</a:t>
            </a:r>
          </a:p>
          <a:p>
            <a:pPr eaLnBrk="1" hangingPunct="1"/>
            <a:r>
              <a:rPr lang="en-US" altLang="en-US"/>
              <a:t>Rejection Region: X</a:t>
            </a:r>
            <a:r>
              <a:rPr lang="en-US" altLang="en-US" baseline="-25000"/>
              <a:t>obs</a:t>
            </a:r>
            <a:r>
              <a:rPr lang="en-US" altLang="en-US" baseline="30000"/>
              <a:t>2 </a:t>
            </a:r>
            <a:r>
              <a:rPr lang="en-US" altLang="en-US"/>
              <a:t>≥ </a:t>
            </a:r>
            <a:r>
              <a:rPr lang="en-US" altLang="en-US">
                <a:latin typeface="Symbol" panose="05050102010706020507" pitchFamily="18" charset="2"/>
              </a:rPr>
              <a:t>c</a:t>
            </a:r>
            <a:r>
              <a:rPr lang="en-US" altLang="en-US" baseline="30000"/>
              <a:t>2</a:t>
            </a:r>
            <a:r>
              <a:rPr lang="en-US" altLang="en-US" baseline="-25000">
                <a:latin typeface="Symbol" panose="05050102010706020507" pitchFamily="18" charset="2"/>
              </a:rPr>
              <a:t>a</a:t>
            </a:r>
            <a:r>
              <a:rPr lang="en-US" altLang="en-US" baseline="-25000"/>
              <a:t>,3</a:t>
            </a:r>
          </a:p>
          <a:p>
            <a:pPr eaLnBrk="1" hangingPunct="1"/>
            <a:r>
              <a:rPr lang="en-US" altLang="en-US"/>
              <a:t>P-Value: P(</a:t>
            </a:r>
            <a:r>
              <a:rPr lang="en-US" altLang="en-US">
                <a:latin typeface="Symbol" panose="05050102010706020507" pitchFamily="18" charset="2"/>
              </a:rPr>
              <a:t>c</a:t>
            </a:r>
            <a:r>
              <a:rPr lang="en-US" altLang="en-US" baseline="30000"/>
              <a:t>2</a:t>
            </a:r>
            <a:r>
              <a:rPr lang="en-US" altLang="en-US" baseline="-25000"/>
              <a:t>3</a:t>
            </a:r>
            <a:r>
              <a:rPr lang="en-US" altLang="en-US"/>
              <a:t> ≥ X</a:t>
            </a:r>
            <a:r>
              <a:rPr lang="en-US" altLang="en-US" baseline="-25000"/>
              <a:t>obs</a:t>
            </a:r>
            <a:r>
              <a:rPr lang="en-US" altLang="en-US" baseline="30000"/>
              <a:t>2</a:t>
            </a:r>
            <a:r>
              <a:rPr lang="en-US" altLang="en-US"/>
              <a:t>)</a:t>
            </a:r>
          </a:p>
          <a:p>
            <a:pPr eaLnBrk="1" hangingPunct="1"/>
            <a:endParaRPr lang="en-US" altLang="en-US"/>
          </a:p>
          <a:p>
            <a:pPr eaLnBrk="1" hangingPunct="1"/>
            <a:r>
              <a:rPr lang="en-US" altLang="en-US"/>
              <a:t>Where:</a:t>
            </a:r>
          </a:p>
          <a:p>
            <a:pPr lvl="1" eaLnBrk="1" hangingPunct="1">
              <a:buFont typeface="Wingdings" panose="05000000000000000000" pitchFamily="2" charset="2"/>
              <a:buChar char="§"/>
            </a:pPr>
            <a:r>
              <a:rPr lang="en-US" altLang="en-US"/>
              <a:t>lnL</a:t>
            </a:r>
            <a:r>
              <a:rPr lang="en-US" altLang="en-US" baseline="-25000"/>
              <a:t>0</a:t>
            </a:r>
            <a:r>
              <a:rPr lang="en-US" altLang="en-US"/>
              <a:t> is maximized log likelihood under model H</a:t>
            </a:r>
            <a:r>
              <a:rPr lang="en-US" altLang="en-US" baseline="-25000"/>
              <a:t>0</a:t>
            </a:r>
            <a:endParaRPr lang="en-US" altLang="en-US"/>
          </a:p>
          <a:p>
            <a:pPr lvl="1" eaLnBrk="1" hangingPunct="1">
              <a:buFont typeface="Wingdings" panose="05000000000000000000" pitchFamily="2" charset="2"/>
              <a:buChar char="§"/>
            </a:pPr>
            <a:r>
              <a:rPr lang="en-US" altLang="en-US"/>
              <a:t>lnL</a:t>
            </a:r>
            <a:r>
              <a:rPr lang="en-US" altLang="en-US" baseline="-25000"/>
              <a:t>1</a:t>
            </a:r>
            <a:r>
              <a:rPr lang="en-US" altLang="en-US"/>
              <a:t> is maximized log likelihood under model H</a:t>
            </a:r>
            <a:r>
              <a:rPr lang="en-US" altLang="en-US" baseline="-25000"/>
              <a:t>A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4">
            <a:extLst>
              <a:ext uri="{FF2B5EF4-FFF2-40B4-BE49-F238E27FC236}">
                <a16:creationId xmlns:a16="http://schemas.microsoft.com/office/drawing/2014/main" id="{F96ABAAC-C2C2-A82E-76BC-CE650BDCA861}"/>
              </a:ext>
            </a:extLst>
          </p:cNvPr>
          <p:cNvSpPr>
            <a:spLocks noGrp="1" noChangeArrowheads="1"/>
          </p:cNvSpPr>
          <p:nvPr>
            <p:ph type="title" sz="quarter"/>
          </p:nvPr>
        </p:nvSpPr>
        <p:spPr>
          <a:xfrm>
            <a:off x="457200" y="228600"/>
            <a:ext cx="8229600" cy="457200"/>
          </a:xfrm>
        </p:spPr>
        <p:txBody>
          <a:bodyPr/>
          <a:lstStyle/>
          <a:p>
            <a:pPr eaLnBrk="1" hangingPunct="1"/>
            <a:r>
              <a:rPr lang="en-US" altLang="en-US" sz="3200" dirty="0"/>
              <a:t>NASCAR Caution Flag Example - I</a:t>
            </a:r>
          </a:p>
        </p:txBody>
      </p:sp>
      <p:graphicFrame>
        <p:nvGraphicFramePr>
          <p:cNvPr id="6149" name="Object 12" descr="Null model with no predictors">
            <a:extLst>
              <a:ext uri="{FF2B5EF4-FFF2-40B4-BE49-F238E27FC236}">
                <a16:creationId xmlns:a16="http://schemas.microsoft.com/office/drawing/2014/main" id="{EBC40301-8417-26E7-01DD-44BA6057C7AC}"/>
              </a:ext>
            </a:extLst>
          </p:cNvPr>
          <p:cNvGraphicFramePr>
            <a:graphicFrameLocks noChangeAspect="1"/>
          </p:cNvGraphicFramePr>
          <p:nvPr>
            <p:ph sz="quarter" idx="3"/>
            <p:extLst>
              <p:ext uri="{D42A27DB-BD31-4B8C-83A1-F6EECF244321}">
                <p14:modId xmlns:p14="http://schemas.microsoft.com/office/powerpoint/2010/main" val="232337284"/>
              </p:ext>
            </p:extLst>
          </p:nvPr>
        </p:nvGraphicFramePr>
        <p:xfrm>
          <a:off x="2819400" y="838200"/>
          <a:ext cx="2743200" cy="536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168400" imgH="228600" progId="Equation.3">
                  <p:embed/>
                </p:oleObj>
              </mc:Choice>
              <mc:Fallback>
                <p:oleObj name="Equation" r:id="rId2" imgW="1168400" imgH="2286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9400" y="838200"/>
                        <a:ext cx="2743200" cy="536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7" name="Object 8" descr="Model fit statistics for null model">
            <a:extLst>
              <a:ext uri="{FF2B5EF4-FFF2-40B4-BE49-F238E27FC236}">
                <a16:creationId xmlns:a16="http://schemas.microsoft.com/office/drawing/2014/main" id="{0FAE5C36-BBDD-92E7-2B8E-7B9C46E94F4E}"/>
              </a:ext>
            </a:extLst>
          </p:cNvPr>
          <p:cNvGraphicFramePr>
            <a:graphicFrameLocks noChangeAspect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563583117"/>
              </p:ext>
            </p:extLst>
          </p:nvPr>
        </p:nvGraphicFramePr>
        <p:xfrm>
          <a:off x="1600200" y="1371600"/>
          <a:ext cx="5562600" cy="1370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4" imgW="4133046" imgH="1018098" progId="Excel.Sheet.8">
                  <p:embed/>
                </p:oleObj>
              </mc:Choice>
              <mc:Fallback>
                <p:oleObj name="Worksheet" r:id="rId4" imgW="4133046" imgH="1018098" progId="Excel.Sheet.8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1371600"/>
                        <a:ext cx="5562600" cy="1370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50" name="Object 14" descr="Model with 3 predictor variables">
            <a:extLst>
              <a:ext uri="{FF2B5EF4-FFF2-40B4-BE49-F238E27FC236}">
                <a16:creationId xmlns:a16="http://schemas.microsoft.com/office/drawing/2014/main" id="{770F5C7B-2A46-6CC4-F217-12BD6B226DF4}"/>
              </a:ext>
            </a:extLst>
          </p:cNvPr>
          <p:cNvGraphicFramePr>
            <a:graphicFrameLocks noChangeAspect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2957682298"/>
              </p:ext>
            </p:extLst>
          </p:nvPr>
        </p:nvGraphicFramePr>
        <p:xfrm>
          <a:off x="1524000" y="2895600"/>
          <a:ext cx="6019800" cy="554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489200" imgH="228600" progId="Equation.3">
                  <p:embed/>
                </p:oleObj>
              </mc:Choice>
              <mc:Fallback>
                <p:oleObj name="Equation" r:id="rId6" imgW="2489200" imgH="22860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2895600"/>
                        <a:ext cx="6019800" cy="554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8" name="Object 10" descr="Fit statistics for the 3 parameter model">
            <a:extLst>
              <a:ext uri="{FF2B5EF4-FFF2-40B4-BE49-F238E27FC236}">
                <a16:creationId xmlns:a16="http://schemas.microsoft.com/office/drawing/2014/main" id="{43904CF0-07C9-28C8-E887-10D09292321C}"/>
              </a:ext>
            </a:extLst>
          </p:cNvPr>
          <p:cNvGraphicFramePr>
            <a:graphicFrameLocks noChangeAspect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2656059875"/>
              </p:ext>
            </p:extLst>
          </p:nvPr>
        </p:nvGraphicFramePr>
        <p:xfrm>
          <a:off x="1828800" y="3505200"/>
          <a:ext cx="5257800" cy="129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8" imgW="4133046" imgH="1018098" progId="Excel.Sheet.8">
                  <p:embed/>
                </p:oleObj>
              </mc:Choice>
              <mc:Fallback>
                <p:oleObj name="Worksheet" r:id="rId8" imgW="4133046" imgH="1018098" progId="Excel.Sheet.8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3505200"/>
                        <a:ext cx="5257800" cy="1295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51" name="Object 18" descr="Test whether any of the predictors are associated with number of caution flags">
            <a:extLst>
              <a:ext uri="{FF2B5EF4-FFF2-40B4-BE49-F238E27FC236}">
                <a16:creationId xmlns:a16="http://schemas.microsoft.com/office/drawing/2014/main" id="{0CA27C38-BFD0-A59F-6151-4F2EAFEDCFC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19108180"/>
              </p:ext>
            </p:extLst>
          </p:nvPr>
        </p:nvGraphicFramePr>
        <p:xfrm>
          <a:off x="407988" y="4895850"/>
          <a:ext cx="8482012" cy="1482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4647960" imgH="812520" progId="Equation.DSMT4">
                  <p:embed/>
                </p:oleObj>
              </mc:Choice>
              <mc:Fallback>
                <p:oleObj name="Equation" r:id="rId10" imgW="4647960" imgH="812520" progId="Equation.DSMT4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7988" y="4895850"/>
                        <a:ext cx="8482012" cy="1482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52" name="Text Box 19">
            <a:extLst>
              <a:ext uri="{FF2B5EF4-FFF2-40B4-BE49-F238E27FC236}">
                <a16:creationId xmlns:a16="http://schemas.microsoft.com/office/drawing/2014/main" id="{B7923948-8B20-67DF-C312-DB648ED61C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6400800"/>
            <a:ext cx="7086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alisto MT" panose="0204060305050503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alisto MT" panose="0204060305050503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Statistical output obtained from SAS PROC GENMOD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0818C992-60BB-C836-7FDC-F79754DBC9B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200"/>
              <a:t>Testing for Individual (Partial) Regression Coefficients</a:t>
            </a:r>
          </a:p>
        </p:txBody>
      </p:sp>
      <p:graphicFrame>
        <p:nvGraphicFramePr>
          <p:cNvPr id="7171" name="Object 5" descr="Tests for partial regression coefficients for whether Y is associated with each predictor, controlling for all other predictors">
            <a:extLst>
              <a:ext uri="{FF2B5EF4-FFF2-40B4-BE49-F238E27FC236}">
                <a16:creationId xmlns:a16="http://schemas.microsoft.com/office/drawing/2014/main" id="{739E2895-71A2-AFE5-DFB8-72BE3767BBF2}"/>
              </a:ext>
            </a:extLst>
          </p:cNvPr>
          <p:cNvGraphicFramePr>
            <a:graphicFrameLocks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93452050"/>
              </p:ext>
            </p:extLst>
          </p:nvPr>
        </p:nvGraphicFramePr>
        <p:xfrm>
          <a:off x="685800" y="1600200"/>
          <a:ext cx="7848600" cy="5100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533900" imgH="2946400" progId="Equation.3">
                  <p:embed/>
                </p:oleObj>
              </mc:Choice>
              <mc:Fallback>
                <p:oleObj name="Equation" r:id="rId2" imgW="4533900" imgH="29464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600200"/>
                        <a:ext cx="7848600" cy="5100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6">
            <a:extLst>
              <a:ext uri="{FF2B5EF4-FFF2-40B4-BE49-F238E27FC236}">
                <a16:creationId xmlns:a16="http://schemas.microsoft.com/office/drawing/2014/main" id="{A6E09743-3390-48E7-16DF-79E6B8B01AF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274638"/>
            <a:ext cx="8534400" cy="715962"/>
          </a:xfrm>
        </p:spPr>
        <p:txBody>
          <a:bodyPr/>
          <a:lstStyle/>
          <a:p>
            <a:pPr eaLnBrk="1" hangingPunct="1"/>
            <a:r>
              <a:rPr lang="en-US" altLang="en-US" sz="3200" dirty="0"/>
              <a:t>NASCAR Caution Flag Example - II</a:t>
            </a:r>
          </a:p>
        </p:txBody>
      </p:sp>
      <p:graphicFrame>
        <p:nvGraphicFramePr>
          <p:cNvPr id="8195" name="Object 5" descr="Fittes regression coefficients. standard errors and tests for the partial regression coefficients">
            <a:extLst>
              <a:ext uri="{FF2B5EF4-FFF2-40B4-BE49-F238E27FC236}">
                <a16:creationId xmlns:a16="http://schemas.microsoft.com/office/drawing/2014/main" id="{01126E68-0298-3FFB-5AE0-DB848525C71E}"/>
              </a:ext>
            </a:extLst>
          </p:cNvPr>
          <p:cNvGraphicFramePr>
            <a:graphicFrameLocks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63902291"/>
              </p:ext>
            </p:extLst>
          </p:nvPr>
        </p:nvGraphicFramePr>
        <p:xfrm>
          <a:off x="304800" y="1752600"/>
          <a:ext cx="8305800" cy="1320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5352161" imgH="850458" progId="Excel.Sheet.8">
                  <p:embed/>
                </p:oleObj>
              </mc:Choice>
              <mc:Fallback>
                <p:oleObj name="Worksheet" r:id="rId2" imgW="5352161" imgH="850458" progId="Excel.Sheet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1752600"/>
                        <a:ext cx="8305800" cy="1320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6" name="Text Box 8">
            <a:extLst>
              <a:ext uri="{FF2B5EF4-FFF2-40B4-BE49-F238E27FC236}">
                <a16:creationId xmlns:a16="http://schemas.microsoft.com/office/drawing/2014/main" id="{0C5D1F6A-74FC-7A4F-C86C-AA300754E8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3429000"/>
            <a:ext cx="8001000" cy="2073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alisto MT" panose="0204060305050503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alisto MT" panose="0204060305050503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/>
              <a:t>Conclude the following: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sz="2000"/>
              <a:t> Controlling for Track Length and Laps, as Drivers </a:t>
            </a:r>
            <a:r>
              <a:rPr lang="en-US" altLang="en-US" sz="2000">
                <a:sym typeface="Symbol" panose="05050102010706020507" pitchFamily="18" charset="2"/>
              </a:rPr>
              <a:t> Cautions 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sz="2000">
                <a:sym typeface="Symbol" panose="05050102010706020507" pitchFamily="18" charset="2"/>
              </a:rPr>
              <a:t> Controlling for Drivers and Laps, No association between Cautions and Track Length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sz="2000">
                <a:sym typeface="Symbol" panose="05050102010706020507" pitchFamily="18" charset="2"/>
              </a:rPr>
              <a:t> Controlling for Drivers and Track Length, as Laps  Cautions </a:t>
            </a:r>
          </a:p>
        </p:txBody>
      </p:sp>
      <p:sp>
        <p:nvSpPr>
          <p:cNvPr id="8197" name="Text Box 9">
            <a:extLst>
              <a:ext uri="{FF2B5EF4-FFF2-40B4-BE49-F238E27FC236}">
                <a16:creationId xmlns:a16="http://schemas.microsoft.com/office/drawing/2014/main" id="{2E6135AE-0F33-67FD-D856-FE5A57600F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5715000"/>
            <a:ext cx="8382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alisto MT" panose="0204060305050503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alisto MT" panose="0204060305050503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Reduced Model: log(Crashes) = -0.6876+0.0428*Drivers+0.0021*Laps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9FBA1683-B2FF-0C37-E680-E51FA33AF32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Testing Model Goodness-of-Fit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225BF4DD-DD2E-63CD-5189-9F4FBF646CAD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371600"/>
            <a:ext cx="8382000" cy="2819400"/>
          </a:xfrm>
        </p:spPr>
        <p:txBody>
          <a:bodyPr/>
          <a:lstStyle/>
          <a:p>
            <a:pPr eaLnBrk="1" hangingPunct="1"/>
            <a:r>
              <a:rPr lang="en-US" altLang="en-US" sz="2400"/>
              <a:t>Two Common Measures of Goodness of Fit:</a:t>
            </a:r>
          </a:p>
          <a:p>
            <a:pPr lvl="1" eaLnBrk="1" hangingPunct="1"/>
            <a:r>
              <a:rPr lang="en-US" altLang="en-US" sz="2000"/>
              <a:t>Pearson’s Chi-Square</a:t>
            </a:r>
          </a:p>
          <a:p>
            <a:pPr lvl="1" eaLnBrk="1" hangingPunct="1"/>
            <a:r>
              <a:rPr lang="en-US" altLang="en-US" sz="2000"/>
              <a:t>Deviance</a:t>
            </a:r>
          </a:p>
          <a:p>
            <a:pPr eaLnBrk="1" hangingPunct="1"/>
            <a:r>
              <a:rPr lang="en-US" altLang="en-US" sz="2400"/>
              <a:t>Both measures have approximate Chi-Square Distributions under the hypothesis that the current model is appropriate for fixed number of combinations of independent variables and large counts</a:t>
            </a:r>
          </a:p>
        </p:txBody>
      </p:sp>
      <p:graphicFrame>
        <p:nvGraphicFramePr>
          <p:cNvPr id="9220" name="Object 4" descr="Formulas for Pearson's Chi-Square and Deviance tests for model goodness-of-fit">
            <a:extLst>
              <a:ext uri="{FF2B5EF4-FFF2-40B4-BE49-F238E27FC236}">
                <a16:creationId xmlns:a16="http://schemas.microsoft.com/office/drawing/2014/main" id="{C4904F3C-6816-E2FC-618F-EDCF534E8AA0}"/>
              </a:ext>
            </a:extLst>
          </p:cNvPr>
          <p:cNvGraphicFramePr>
            <a:graphicFrameLocks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416042352"/>
              </p:ext>
            </p:extLst>
          </p:nvPr>
        </p:nvGraphicFramePr>
        <p:xfrm>
          <a:off x="381000" y="4289425"/>
          <a:ext cx="8610600" cy="2357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5473700" imgH="1498600" progId="Equation.3">
                  <p:embed/>
                </p:oleObj>
              </mc:Choice>
              <mc:Fallback>
                <p:oleObj name="Equation" r:id="rId2" imgW="5473700" imgH="14986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4289425"/>
                        <a:ext cx="8610600" cy="2357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4">
            <a:extLst>
              <a:ext uri="{FF2B5EF4-FFF2-40B4-BE49-F238E27FC236}">
                <a16:creationId xmlns:a16="http://schemas.microsoft.com/office/drawing/2014/main" id="{0D52764D-3E63-F3E8-DEA4-0073FA96584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73125"/>
          </a:xfrm>
        </p:spPr>
        <p:txBody>
          <a:bodyPr/>
          <a:lstStyle/>
          <a:p>
            <a:pPr eaLnBrk="1" hangingPunct="1"/>
            <a:r>
              <a:rPr lang="en-US" altLang="en-US" sz="3200" dirty="0"/>
              <a:t>NASCAR Caution Flags Example - III</a:t>
            </a:r>
          </a:p>
        </p:txBody>
      </p:sp>
      <p:graphicFrame>
        <p:nvGraphicFramePr>
          <p:cNvPr id="10243" name="Object 5" descr="Ouput for Pearson Chi-Square a deviance tests for null (intercept only) model">
            <a:extLst>
              <a:ext uri="{FF2B5EF4-FFF2-40B4-BE49-F238E27FC236}">
                <a16:creationId xmlns:a16="http://schemas.microsoft.com/office/drawing/2014/main" id="{B647D4C5-5112-81AE-3048-ADB66F97F668}"/>
              </a:ext>
            </a:extLst>
          </p:cNvPr>
          <p:cNvGraphicFramePr>
            <a:graphicFrameLocks noChangeAspect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4223077927"/>
              </p:ext>
            </p:extLst>
          </p:nvPr>
        </p:nvGraphicFramePr>
        <p:xfrm>
          <a:off x="838200" y="1524000"/>
          <a:ext cx="8001000" cy="1223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4462293" imgH="682818" progId="Excel.Sheet.8">
                  <p:embed/>
                </p:oleObj>
              </mc:Choice>
              <mc:Fallback>
                <p:oleObj name="Worksheet" r:id="rId2" imgW="4462293" imgH="682818" progId="Excel.Sheet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1524000"/>
                        <a:ext cx="8001000" cy="1223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4" name="Object 7" descr="Ouput for Pearson Chi-Square a deviance tests for model with 3 predictors">
            <a:extLst>
              <a:ext uri="{FF2B5EF4-FFF2-40B4-BE49-F238E27FC236}">
                <a16:creationId xmlns:a16="http://schemas.microsoft.com/office/drawing/2014/main" id="{A6B29641-E06B-A02D-B7EC-6CAB94725603}"/>
              </a:ext>
            </a:extLst>
          </p:cNvPr>
          <p:cNvGraphicFramePr>
            <a:graphicFrameLocks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712758658"/>
              </p:ext>
            </p:extLst>
          </p:nvPr>
        </p:nvGraphicFramePr>
        <p:xfrm>
          <a:off x="838200" y="3124200"/>
          <a:ext cx="7924800" cy="1211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4" imgW="4462293" imgH="682818" progId="Excel.Sheet.8">
                  <p:embed/>
                </p:oleObj>
              </mc:Choice>
              <mc:Fallback>
                <p:oleObj name="Worksheet" r:id="rId4" imgW="4462293" imgH="682818" progId="Excel.Sheet.8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3124200"/>
                        <a:ext cx="7924800" cy="1211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5" name="Text Box 9">
            <a:extLst>
              <a:ext uri="{FF2B5EF4-FFF2-40B4-BE49-F238E27FC236}">
                <a16:creationId xmlns:a16="http://schemas.microsoft.com/office/drawing/2014/main" id="{CCDBC916-030F-C304-1056-A561EB018B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5105400"/>
            <a:ext cx="81534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alisto MT" panose="0204060305050503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alisto MT" panose="0204060305050503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/>
              <a:t>Note that the null model clearly does not fit well, and the full model fails to reject the null hypothesis of the model being appropriate (however, we have </a:t>
            </a:r>
            <a:r>
              <a:rPr lang="en-US" altLang="en-US" sz="2000" b="1"/>
              <a:t>many</a:t>
            </a:r>
            <a:r>
              <a:rPr lang="en-US" altLang="en-US" sz="2000"/>
              <a:t> combinations of Laps, Track Length, and Drivers)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4">
            <a:extLst>
              <a:ext uri="{FF2B5EF4-FFF2-40B4-BE49-F238E27FC236}">
                <a16:creationId xmlns:a16="http://schemas.microsoft.com/office/drawing/2014/main" id="{E85980D3-42FE-12FE-169A-4EDF4BDA209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639763"/>
          </a:xfrm>
        </p:spPr>
        <p:txBody>
          <a:bodyPr/>
          <a:lstStyle/>
          <a:p>
            <a:pPr eaLnBrk="1" hangingPunct="1"/>
            <a:r>
              <a:rPr lang="en-US" altLang="en-US" sz="3200"/>
              <a:t>SAS Program </a:t>
            </a:r>
          </a:p>
        </p:txBody>
      </p:sp>
      <p:sp>
        <p:nvSpPr>
          <p:cNvPr id="11267" name="Text Box 5">
            <a:extLst>
              <a:ext uri="{FF2B5EF4-FFF2-40B4-BE49-F238E27FC236}">
                <a16:creationId xmlns:a16="http://schemas.microsoft.com/office/drawing/2014/main" id="{858DEF51-E2A7-D66D-3B30-99A4A46D08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990600"/>
            <a:ext cx="8001000" cy="556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alisto MT" panose="0204060305050503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alisto MT" panose="0204060305050503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b="1">
                <a:latin typeface="Californian FB" panose="0207040306080B030204" pitchFamily="18" charset="0"/>
              </a:rPr>
              <a:t>options ps=54 ls=76;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b="1">
                <a:latin typeface="Californian FB" panose="0207040306080B030204" pitchFamily="18" charset="0"/>
              </a:rPr>
              <a:t>data one;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b="1">
                <a:latin typeface="Californian FB" panose="0207040306080B030204" pitchFamily="18" charset="0"/>
              </a:rPr>
              <a:t>input serrace 6-8 year 13-16 searace 23-24 drivers 31-32 trklength 34-40 laps 46-48 road 56 cautions 63-64 leadchng 71-72;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b="1">
                <a:latin typeface="Californian FB" panose="0207040306080B030204" pitchFamily="18" charset="0"/>
              </a:rPr>
              <a:t>cards;          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b="1">
                <a:latin typeface="Californian FB" panose="0207040306080B030204" pitchFamily="18" charset="0"/>
              </a:rPr>
              <a:t>       1    1975       1      35    2.54     191       1       5      13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b="1">
                <a:latin typeface="Californian FB" panose="0207040306080B030204" pitchFamily="18" charset="0"/>
              </a:rPr>
              <a:t>...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b="1">
                <a:latin typeface="Californian FB" panose="0207040306080B030204" pitchFamily="18" charset="0"/>
              </a:rPr>
              <a:t>     151    1979      31      37     2.5     200       0       6      35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b="1">
                <a:latin typeface="Californian FB" panose="0207040306080B030204" pitchFamily="18" charset="0"/>
              </a:rPr>
              <a:t>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b="1">
                <a:latin typeface="Californian FB" panose="0207040306080B030204" pitchFamily="18" charset="0"/>
              </a:rPr>
              <a:t>run;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b="1">
                <a:latin typeface="Californian FB" panose="0207040306080B030204" pitchFamily="18" charset="0"/>
              </a:rPr>
              <a:t>/* Data set one contains the data for analysis. Variable names and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b="1">
                <a:latin typeface="Californian FB" panose="0207040306080B030204" pitchFamily="18" charset="0"/>
              </a:rPr>
              <a:t>column specs are given in INPUT statement. I have included ony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b="1">
                <a:latin typeface="Californian FB" panose="0207040306080B030204" pitchFamily="18" charset="0"/>
              </a:rPr>
              <a:t>first and last observations */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b="1">
                <a:latin typeface="Californian FB" panose="0207040306080B030204" pitchFamily="18" charset="0"/>
              </a:rPr>
              <a:t>/* The following model fits a Generalized Linear model,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b="1">
                <a:latin typeface="Californian FB" panose="0207040306080B030204" pitchFamily="18" charset="0"/>
              </a:rPr>
              <a:t>with poisson random component, and a constant mean: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b="1">
                <a:latin typeface="Californian FB" panose="0207040306080B030204" pitchFamily="18" charset="0"/>
              </a:rPr>
              <a:t>g(mu)=alpha is systematic component,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b="1">
                <a:latin typeface="Californian FB" panose="0207040306080B030204" pitchFamily="18" charset="0"/>
              </a:rPr>
              <a:t>g(mu)=log(mu) is the link function: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b="1">
                <a:latin typeface="Californian FB" panose="0207040306080B030204" pitchFamily="18" charset="0"/>
              </a:rPr>
              <a:t>mu=e**alpha      */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b="1">
                <a:latin typeface="Californian FB" panose="0207040306080B030204" pitchFamily="18" charset="0"/>
              </a:rPr>
              <a:t>proc genmod;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b="1">
                <a:latin typeface="Californian FB" panose="0207040306080B030204" pitchFamily="18" charset="0"/>
              </a:rPr>
              <a:t>model Cautions =  / dist=poi link=log;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b="1">
                <a:latin typeface="Californian FB" panose="0207040306080B030204" pitchFamily="18" charset="0"/>
              </a:rPr>
              <a:t>run;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b="1">
                <a:latin typeface="Californian FB" panose="0207040306080B030204" pitchFamily="18" charset="0"/>
              </a:rPr>
              <a:t>/* The following model fits a Generalized Linear model,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b="1">
                <a:latin typeface="Californian FB" panose="0207040306080B030204" pitchFamily="18" charset="0"/>
              </a:rPr>
              <a:t>with poisson random component,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b="1">
                <a:latin typeface="Californian FB" panose="0207040306080B030204" pitchFamily="18" charset="0"/>
              </a:rPr>
              <a:t>g(mu)=alpha + beta1*drivers + beta2*trkength + beta3*laps  is systematic component,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b="1">
                <a:latin typeface="Californian FB" panose="0207040306080B030204" pitchFamily="18" charset="0"/>
              </a:rPr>
              <a:t>g(mu)=log(mu) is the link function: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b="1">
                <a:latin typeface="Californian FB" panose="0207040306080B030204" pitchFamily="18" charset="0"/>
              </a:rPr>
              <a:t>mu=e**alpha + beta1*drivers + beta2*trkength + beta3*laps     */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b="1">
                <a:latin typeface="Californian FB" panose="0207040306080B030204" pitchFamily="18" charset="0"/>
              </a:rPr>
              <a:t>proc genmod;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b="1">
                <a:latin typeface="Californian FB" panose="0207040306080B030204" pitchFamily="18" charset="0"/>
              </a:rPr>
              <a:t>model Cautions = drivers trklength laps / dist=poi link=log;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b="1">
                <a:latin typeface="Californian FB" panose="0207040306080B030204" pitchFamily="18" charset="0"/>
              </a:rPr>
              <a:t>run;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b="1">
                <a:latin typeface="Californian FB" panose="0207040306080B030204" pitchFamily="18" charset="0"/>
              </a:rPr>
              <a:t>quit;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4">
            <a:extLst>
              <a:ext uri="{FF2B5EF4-FFF2-40B4-BE49-F238E27FC236}">
                <a16:creationId xmlns:a16="http://schemas.microsoft.com/office/drawing/2014/main" id="{4B1FCB56-0B7C-8F99-02F6-74BB53762F9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304800"/>
            <a:ext cx="3124200" cy="563563"/>
          </a:xfrm>
        </p:spPr>
        <p:txBody>
          <a:bodyPr/>
          <a:lstStyle/>
          <a:p>
            <a:pPr algn="l" eaLnBrk="1" hangingPunct="1"/>
            <a:r>
              <a:rPr lang="en-US" altLang="en-US" sz="3200"/>
              <a:t>SPSS Output</a:t>
            </a:r>
          </a:p>
        </p:txBody>
      </p:sp>
      <p:pic>
        <p:nvPicPr>
          <p:cNvPr id="12291" name="Picture 5" descr="SPSS output with various goodness-of-fit statistics">
            <a:extLst>
              <a:ext uri="{FF2B5EF4-FFF2-40B4-BE49-F238E27FC236}">
                <a16:creationId xmlns:a16="http://schemas.microsoft.com/office/drawing/2014/main" id="{6F123A38-AFA8-B34D-3DC0-BD489A3FD3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450" y="228600"/>
            <a:ext cx="5543550" cy="3808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2" name="Picture 6" descr="SPSS output with estimated regression coefficients, standard errors, 95% Confidence Intervals and Wald tests for regression coefficients">
            <a:extLst>
              <a:ext uri="{FF2B5EF4-FFF2-40B4-BE49-F238E27FC236}">
                <a16:creationId xmlns:a16="http://schemas.microsoft.com/office/drawing/2014/main" id="{242B3AA3-B090-470F-292C-BD51512498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4019550"/>
            <a:ext cx="7886700" cy="283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37549517-1D18-EC33-F0F4-44FC904317E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Goodness-of-Fit Test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B38B120B-FDA1-CF5F-ECB4-127012B61A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" y="1600200"/>
            <a:ext cx="8839200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/>
              <a:t>Used when there are “many” distinct levels of explanatory variables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Based on “lumping” together cases based on their predicted values into </a:t>
            </a:r>
            <a:r>
              <a:rPr lang="en-US" altLang="en-US" i="1"/>
              <a:t>J</a:t>
            </a:r>
            <a:r>
              <a:rPr lang="en-US" altLang="en-US"/>
              <a:t> (often 10 is used) groups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Compares observed and expected counts by group based on Deviance and Pearson residuals. For Poisson model (where obs is observed, exp is expected):</a:t>
            </a:r>
          </a:p>
          <a:p>
            <a:pPr lvl="1"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altLang="en-US"/>
              <a:t>Pearson: r</a:t>
            </a:r>
            <a:r>
              <a:rPr lang="en-US" altLang="en-US" baseline="-25000"/>
              <a:t>i</a:t>
            </a:r>
            <a:r>
              <a:rPr lang="en-US" altLang="en-US"/>
              <a:t> = (obs</a:t>
            </a:r>
            <a:r>
              <a:rPr lang="en-US" altLang="en-US" baseline="-25000"/>
              <a:t>i</a:t>
            </a:r>
            <a:r>
              <a:rPr lang="en-US" altLang="en-US"/>
              <a:t>-exp</a:t>
            </a:r>
            <a:r>
              <a:rPr lang="en-US" altLang="en-US" baseline="-25000"/>
              <a:t>i</a:t>
            </a:r>
            <a:r>
              <a:rPr lang="en-US" altLang="en-US"/>
              <a:t>)/√exp</a:t>
            </a:r>
            <a:r>
              <a:rPr lang="en-US" altLang="en-US" baseline="-25000"/>
              <a:t>i</a:t>
            </a:r>
            <a:r>
              <a:rPr lang="en-US" altLang="en-US"/>
              <a:t>    X</a:t>
            </a:r>
            <a:r>
              <a:rPr lang="en-US" altLang="en-US" baseline="30000"/>
              <a:t>2</a:t>
            </a:r>
            <a:r>
              <a:rPr lang="en-US" altLang="en-US"/>
              <a:t>=</a:t>
            </a:r>
            <a:r>
              <a:rPr lang="en-US" altLang="en-US">
                <a:sym typeface="Symbol" panose="05050102010706020507" pitchFamily="18" charset="2"/>
              </a:rPr>
              <a:t>r</a:t>
            </a:r>
            <a:r>
              <a:rPr lang="en-US" altLang="en-US" baseline="-25000">
                <a:sym typeface="Symbol" panose="05050102010706020507" pitchFamily="18" charset="2"/>
              </a:rPr>
              <a:t>i</a:t>
            </a:r>
            <a:r>
              <a:rPr lang="en-US" altLang="en-US" baseline="30000">
                <a:sym typeface="Symbol" panose="05050102010706020507" pitchFamily="18" charset="2"/>
              </a:rPr>
              <a:t>2</a:t>
            </a:r>
            <a:endParaRPr lang="en-US" altLang="en-US" baseline="-25000">
              <a:sym typeface="Symbol" panose="05050102010706020507" pitchFamily="18" charset="2"/>
            </a:endParaRPr>
          </a:p>
          <a:p>
            <a:pPr lvl="1"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altLang="en-US">
                <a:sym typeface="Symbol" panose="05050102010706020507" pitchFamily="18" charset="2"/>
              </a:rPr>
              <a:t>Deviance: d</a:t>
            </a:r>
            <a:r>
              <a:rPr lang="en-US" altLang="en-US" baseline="-25000">
                <a:sym typeface="Symbol" panose="05050102010706020507" pitchFamily="18" charset="2"/>
              </a:rPr>
              <a:t>i</a:t>
            </a:r>
            <a:r>
              <a:rPr lang="en-US" altLang="en-US">
                <a:sym typeface="Symbol" panose="05050102010706020507" pitchFamily="18" charset="2"/>
              </a:rPr>
              <a:t> = √(obs</a:t>
            </a:r>
            <a:r>
              <a:rPr lang="en-US" altLang="en-US" baseline="-25000">
                <a:sym typeface="Symbol" panose="05050102010706020507" pitchFamily="18" charset="2"/>
              </a:rPr>
              <a:t>i</a:t>
            </a:r>
            <a:r>
              <a:rPr lang="en-US" altLang="en-US">
                <a:sym typeface="Symbol" panose="05050102010706020507" pitchFamily="18" charset="2"/>
              </a:rPr>
              <a:t>*</a:t>
            </a:r>
            <a:r>
              <a:rPr lang="en-US" altLang="en-US" baseline="-25000">
                <a:sym typeface="Symbol" panose="05050102010706020507" pitchFamily="18" charset="2"/>
              </a:rPr>
              <a:t> </a:t>
            </a:r>
            <a:r>
              <a:rPr lang="en-US" altLang="en-US">
                <a:sym typeface="Symbol" panose="05050102010706020507" pitchFamily="18" charset="2"/>
              </a:rPr>
              <a:t>log(obs</a:t>
            </a:r>
            <a:r>
              <a:rPr lang="en-US" altLang="en-US" baseline="-25000">
                <a:sym typeface="Symbol" panose="05050102010706020507" pitchFamily="18" charset="2"/>
              </a:rPr>
              <a:t>i</a:t>
            </a:r>
            <a:r>
              <a:rPr lang="en-US" altLang="en-US">
                <a:sym typeface="Symbol" panose="05050102010706020507" pitchFamily="18" charset="2"/>
              </a:rPr>
              <a:t>/exp</a:t>
            </a:r>
            <a:r>
              <a:rPr lang="en-US" altLang="en-US" baseline="-25000">
                <a:sym typeface="Symbol" panose="05050102010706020507" pitchFamily="18" charset="2"/>
              </a:rPr>
              <a:t>i</a:t>
            </a:r>
            <a:r>
              <a:rPr lang="en-US" altLang="en-US">
                <a:sym typeface="Symbol" panose="05050102010706020507" pitchFamily="18" charset="2"/>
              </a:rPr>
              <a:t>))    G</a:t>
            </a:r>
            <a:r>
              <a:rPr lang="en-US" altLang="en-US" baseline="30000">
                <a:sym typeface="Symbol" panose="05050102010706020507" pitchFamily="18" charset="2"/>
              </a:rPr>
              <a:t>2</a:t>
            </a:r>
            <a:r>
              <a:rPr lang="en-US" altLang="en-US">
                <a:sym typeface="Symbol" panose="05050102010706020507" pitchFamily="18" charset="2"/>
              </a:rPr>
              <a:t>=2 d</a:t>
            </a:r>
            <a:r>
              <a:rPr lang="en-US" altLang="en-US" baseline="-25000">
                <a:sym typeface="Symbol" panose="05050102010706020507" pitchFamily="18" charset="2"/>
              </a:rPr>
              <a:t>i</a:t>
            </a:r>
            <a:r>
              <a:rPr lang="en-US" altLang="en-US" baseline="30000">
                <a:sym typeface="Symbol" panose="05050102010706020507" pitchFamily="18" charset="2"/>
              </a:rPr>
              <a:t>2</a:t>
            </a:r>
          </a:p>
          <a:p>
            <a:pPr lvl="1"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altLang="en-US">
                <a:sym typeface="Symbol" panose="05050102010706020507" pitchFamily="18" charset="2"/>
              </a:rPr>
              <a:t>Degrees of Freedom: </a:t>
            </a:r>
            <a:r>
              <a:rPr lang="en-US" altLang="en-US" i="1">
                <a:sym typeface="Symbol" panose="05050102010706020507" pitchFamily="18" charset="2"/>
              </a:rPr>
              <a:t>J-</a:t>
            </a:r>
            <a:r>
              <a:rPr lang="en-US" altLang="en-US">
                <a:sym typeface="Symbol" panose="05050102010706020507" pitchFamily="18" charset="2"/>
              </a:rPr>
              <a:t> </a:t>
            </a:r>
            <a:r>
              <a:rPr lang="en-US" altLang="en-US" i="1">
                <a:sym typeface="Symbol" panose="05050102010706020507" pitchFamily="18" charset="2"/>
              </a:rPr>
              <a:t>p</a:t>
            </a:r>
            <a:r>
              <a:rPr lang="en-US" altLang="en-US">
                <a:sym typeface="Symbol" panose="05050102010706020507" pitchFamily="18" charset="2"/>
              </a:rPr>
              <a:t>-1 where </a:t>
            </a:r>
            <a:r>
              <a:rPr lang="en-US" altLang="en-US" i="1">
                <a:sym typeface="Symbol" panose="05050102010706020507" pitchFamily="18" charset="2"/>
              </a:rPr>
              <a:t>p</a:t>
            </a:r>
            <a:r>
              <a:rPr lang="en-US" altLang="en-US">
                <a:sym typeface="Symbol" panose="05050102010706020507" pitchFamily="18" charset="2"/>
              </a:rPr>
              <a:t>=#Predictor Variables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4">
            <a:extLst>
              <a:ext uri="{FF2B5EF4-FFF2-40B4-BE49-F238E27FC236}">
                <a16:creationId xmlns:a16="http://schemas.microsoft.com/office/drawing/2014/main" id="{DC202135-1289-2CA9-6017-01CD9AB62E1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/>
          <a:lstStyle/>
          <a:p>
            <a:pPr eaLnBrk="1" hangingPunct="1"/>
            <a:r>
              <a:rPr lang="en-US" altLang="en-US" sz="3200" dirty="0"/>
              <a:t>NASCAR Caution Flags Example - IV</a:t>
            </a:r>
          </a:p>
        </p:txBody>
      </p:sp>
      <p:graphicFrame>
        <p:nvGraphicFramePr>
          <p:cNvPr id="14339" name="Object 6" descr="Model fit for 2 variable model, after removing non-significant predictor">
            <a:extLst>
              <a:ext uri="{FF2B5EF4-FFF2-40B4-BE49-F238E27FC236}">
                <a16:creationId xmlns:a16="http://schemas.microsoft.com/office/drawing/2014/main" id="{041A2D8D-06CE-DD8F-03C6-CFEBD63B66B8}"/>
              </a:ext>
            </a:extLst>
          </p:cNvPr>
          <p:cNvGraphicFramePr>
            <a:graphicFrameLocks noChangeAspect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553760254"/>
              </p:ext>
            </p:extLst>
          </p:nvPr>
        </p:nvGraphicFramePr>
        <p:xfrm>
          <a:off x="1676400" y="914400"/>
          <a:ext cx="5257800" cy="1104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511300" imgH="317500" progId="Equation.3">
                  <p:embed/>
                </p:oleObj>
              </mc:Choice>
              <mc:Fallback>
                <p:oleObj name="Equation" r:id="rId2" imgW="1511300" imgH="3175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914400"/>
                        <a:ext cx="5257800" cy="1104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40" name="Object 8" descr="Test for goodness-of-fit for data grouped into 10 bns based on their predicted numbers of caution flags">
            <a:extLst>
              <a:ext uri="{FF2B5EF4-FFF2-40B4-BE49-F238E27FC236}">
                <a16:creationId xmlns:a16="http://schemas.microsoft.com/office/drawing/2014/main" id="{F11F5207-AACD-4C2B-51CB-C810E8F9F3DA}"/>
              </a:ext>
            </a:extLst>
          </p:cNvPr>
          <p:cNvGraphicFramePr>
            <a:graphicFrameLocks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330799942"/>
              </p:ext>
            </p:extLst>
          </p:nvPr>
        </p:nvGraphicFramePr>
        <p:xfrm>
          <a:off x="1066800" y="2286000"/>
          <a:ext cx="6148388" cy="3870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4" imgW="4014301" imgH="2526858" progId="Excel.Sheet.8">
                  <p:embed/>
                </p:oleObj>
              </mc:Choice>
              <mc:Fallback>
                <p:oleObj name="Worksheet" r:id="rId4" imgW="4014301" imgH="2526858" progId="Excel.Sheet.8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2286000"/>
                        <a:ext cx="6148388" cy="3870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1" name="Text Box 10">
            <a:extLst>
              <a:ext uri="{FF2B5EF4-FFF2-40B4-BE49-F238E27FC236}">
                <a16:creationId xmlns:a16="http://schemas.microsoft.com/office/drawing/2014/main" id="{BBE2B16F-DD20-C475-391F-9CF3FFD4BB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6248400"/>
            <a:ext cx="8763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alisto MT" panose="0204060305050503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alisto MT" panose="0204060305050503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/>
              <a:t>Note that there is evidence that the Poisson model does not provide a good fit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4">
            <a:extLst>
              <a:ext uri="{FF2B5EF4-FFF2-40B4-BE49-F238E27FC236}">
                <a16:creationId xmlns:a16="http://schemas.microsoft.com/office/drawing/2014/main" id="{1CA35551-2A72-C8E0-CABF-CD3D2B279D8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76200"/>
            <a:ext cx="5257800" cy="487363"/>
          </a:xfrm>
        </p:spPr>
        <p:txBody>
          <a:bodyPr/>
          <a:lstStyle/>
          <a:p>
            <a:pPr algn="l" eaLnBrk="1" hangingPunct="1"/>
            <a:r>
              <a:rPr lang="en-US" altLang="en-US" sz="2400" dirty="0"/>
              <a:t>Computational Approach - I </a:t>
            </a:r>
          </a:p>
        </p:txBody>
      </p:sp>
      <p:graphicFrame>
        <p:nvGraphicFramePr>
          <p:cNvPr id="15363" name="Object 5" descr="Computational approch for obtaing maximum likelihood estimators iteratively">
            <a:extLst>
              <a:ext uri="{FF2B5EF4-FFF2-40B4-BE49-F238E27FC236}">
                <a16:creationId xmlns:a16="http://schemas.microsoft.com/office/drawing/2014/main" id="{91939561-949F-EEAF-020B-F52E07A86136}"/>
              </a:ext>
            </a:extLst>
          </p:cNvPr>
          <p:cNvGraphicFramePr>
            <a:graphicFrameLocks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07503470"/>
              </p:ext>
            </p:extLst>
          </p:nvPr>
        </p:nvGraphicFramePr>
        <p:xfrm>
          <a:off x="533400" y="609600"/>
          <a:ext cx="6400800" cy="6024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318000" imgH="4064000" progId="Equation.3">
                  <p:embed/>
                </p:oleObj>
              </mc:Choice>
              <mc:Fallback>
                <p:oleObj name="Equation" r:id="rId2" imgW="4318000" imgH="40640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609600"/>
                        <a:ext cx="6400800" cy="6024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8694A16A-F581-BE83-2699-59D19F301CC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228600"/>
            <a:ext cx="5638800" cy="792163"/>
          </a:xfrm>
        </p:spPr>
        <p:txBody>
          <a:bodyPr/>
          <a:lstStyle/>
          <a:p>
            <a:pPr algn="l" eaLnBrk="1" hangingPunct="1"/>
            <a:r>
              <a:rPr lang="en-US" altLang="en-US" sz="2800" dirty="0"/>
              <a:t>Computational Approach - II</a:t>
            </a:r>
            <a:r>
              <a:rPr lang="en-US" altLang="en-US" dirty="0"/>
              <a:t> </a:t>
            </a:r>
          </a:p>
        </p:txBody>
      </p:sp>
      <p:graphicFrame>
        <p:nvGraphicFramePr>
          <p:cNvPr id="16387" name="Object 3" descr="Computational approch for obtaing maximum likelihood estimators and their Variance-covariance matrix iteratively">
            <a:extLst>
              <a:ext uri="{FF2B5EF4-FFF2-40B4-BE49-F238E27FC236}">
                <a16:creationId xmlns:a16="http://schemas.microsoft.com/office/drawing/2014/main" id="{EAEA368B-AE39-9957-DC8A-ADDA633DD54B}"/>
              </a:ext>
            </a:extLst>
          </p:cNvPr>
          <p:cNvGraphicFramePr>
            <a:graphicFrameLocks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31861321"/>
              </p:ext>
            </p:extLst>
          </p:nvPr>
        </p:nvGraphicFramePr>
        <p:xfrm>
          <a:off x="152400" y="1095375"/>
          <a:ext cx="8382000" cy="5522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6438900" imgH="4241800" progId="Equation.3">
                  <p:embed/>
                </p:oleObj>
              </mc:Choice>
              <mc:Fallback>
                <p:oleObj name="Equation" r:id="rId2" imgW="6438900" imgH="42418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095375"/>
                        <a:ext cx="8382000" cy="5522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Elephant"/>
        <a:ea typeface=""/>
        <a:cs typeface=""/>
      </a:majorFont>
      <a:minorFont>
        <a:latin typeface="Calisto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872</TotalTime>
  <Words>774</Words>
  <Application>Microsoft Office PowerPoint</Application>
  <PresentationFormat>On-screen Show (4:3)</PresentationFormat>
  <Paragraphs>89</Paragraphs>
  <Slides>15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15</vt:i4>
      </vt:variant>
    </vt:vector>
  </HeadingPairs>
  <TitlesOfParts>
    <vt:vector size="26" baseType="lpstr">
      <vt:lpstr>Arial</vt:lpstr>
      <vt:lpstr>Elephant</vt:lpstr>
      <vt:lpstr>Calisto MT</vt:lpstr>
      <vt:lpstr>Calibri</vt:lpstr>
      <vt:lpstr>Wingdings</vt:lpstr>
      <vt:lpstr>Symbol</vt:lpstr>
      <vt:lpstr>Californian FB</vt:lpstr>
      <vt:lpstr>Default Design</vt:lpstr>
      <vt:lpstr>Microsoft Equation 3.0</vt:lpstr>
      <vt:lpstr>Microsoft Office Excel Worksheet</vt:lpstr>
      <vt:lpstr>MathType 6.0 Equation</vt:lpstr>
      <vt:lpstr>Poisson Regression</vt:lpstr>
      <vt:lpstr>Data Description</vt:lpstr>
      <vt:lpstr>Generalized Linear Model</vt:lpstr>
      <vt:lpstr>Testing For Overall Model</vt:lpstr>
      <vt:lpstr>NASCAR Caution Flag Example - I</vt:lpstr>
      <vt:lpstr>Testing for Individual (Partial) Regression Coefficients</vt:lpstr>
      <vt:lpstr>NASCAR Caution Flag Example - II</vt:lpstr>
      <vt:lpstr>Testing Model Goodness-of-Fit</vt:lpstr>
      <vt:lpstr>NASCAR Caution Flags Example - III</vt:lpstr>
      <vt:lpstr>SAS Program </vt:lpstr>
      <vt:lpstr>SPSS Output</vt:lpstr>
      <vt:lpstr>Goodness-of-Fit Test</vt:lpstr>
      <vt:lpstr>NASCAR Caution Flags Example - IV</vt:lpstr>
      <vt:lpstr>Computational Approach - I </vt:lpstr>
      <vt:lpstr>Computational Approach - II </vt:lpstr>
    </vt:vector>
  </TitlesOfParts>
  <Company>University of Florida, Department of Statistics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Poisson Regression</dc:title>
  <dc:creator>winner</dc:creator>
  <cp:lastModifiedBy>Winner,Lawrence Herman</cp:lastModifiedBy>
  <cp:revision>40</cp:revision>
  <dcterms:created xsi:type="dcterms:W3CDTF">2007-10-10T11:47:17Z</dcterms:created>
  <dcterms:modified xsi:type="dcterms:W3CDTF">2025-12-18T15:45:32Z</dcterms:modified>
</cp:coreProperties>
</file>