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CC"/>
    <a:srgbClr val="FFCCCC"/>
    <a:srgbClr val="CCCCFF"/>
    <a:srgbClr val="FFCCFF"/>
    <a:srgbClr val="CCFF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6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FFF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423FD-4D16-610E-44E9-E7ADA34EA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70FE1-3A96-4748-98F9-B89071F6DF50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0D202-6165-31CA-6331-4319B376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6CDE3-6B36-A2F8-08B3-D21229748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A5C6E-D542-4624-AEB8-95723BCF26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2404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>
            <a:lvl1pPr>
              <a:defRPr sz="3600" baseline="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aseline="0">
                <a:solidFill>
                  <a:srgbClr val="FFFF00"/>
                </a:solidFill>
              </a:defRPr>
            </a:lvl1pPr>
            <a:lvl2pPr marL="742950" indent="-285750">
              <a:buFont typeface="Arial" pitchFamily="34" charset="0"/>
              <a:buChar char="•"/>
              <a:defRPr sz="2400" baseline="0">
                <a:solidFill>
                  <a:srgbClr val="FFFF00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0AF2C-722B-8485-9AAF-AEFDB63A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D26D0-D19C-41B6-832C-2B5204469F4F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F5A00-B535-4E9F-A3E7-47489A78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668B4-B3D1-1C93-CBFB-04B4B40AE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052B84-BB56-400B-BA4A-602D8CE3DB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89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91134-B4CF-B19E-DEDF-1C4A0B8E6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AAAE7-0538-4DE6-8C10-143DB9F3F305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EB169-F767-6735-4C06-5363490F7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6A687-FC56-0E96-1589-C9C03ABF2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C263A-7797-4EAE-A8AF-5A9DB0D2DD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795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20193F9-F898-AEE1-3884-845D46CB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0C4B8-0DDE-42C6-9463-A37986EC5AE4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67F6C3-FEE9-7833-A125-F985A0299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A58B52-48B0-6679-225B-148651DD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9BE9F-73CF-4FE3-A610-8F42AD77C4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63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21E24D-CE68-3B80-5F35-B65EE2142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23788-17D6-40D9-B09F-0DEA19AC46EB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E2915C6-1202-8455-9FD0-E41FEC83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AC213A3-431A-E710-2114-49F31CFF7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0F6E5-E172-415A-8FEE-586945E215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635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>
            <a:lvl1pPr>
              <a:defRPr sz="3600" baseline="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AB0C5AA-D14A-66CC-2977-90AD07F53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512E6-A510-4F44-979E-DB2A20CA329F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9F5582E-6BD2-5F15-D0EA-4627E73C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4D217F-9353-2AC0-A683-C8C47C7A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DC78F-3186-4C8C-A8ED-828FB56301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58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FFDF76E-0001-EBD7-F0B8-9B301CE0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73B09-8DED-4E5B-8121-EF3683D1EF86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6F1F29-ACB1-26AA-1768-39E3A3E0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31AC2A8-C128-681A-7F16-4A05E357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9CB3A-453B-4F80-9AF0-1194EE1BDC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00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90BDF0-2DB2-4083-03A3-42F6E1C4B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67E97-5CA7-4C39-9E07-9A296A940CF7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9A2C95-B9A5-1418-B1C3-268DBCAE9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34B957-CD66-12BE-30DF-2842F980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CCF02-7613-467B-8812-F444FEA2D0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53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35898A0-EBF3-E7C5-11CE-A21926533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34ED8-69B9-438E-823F-5669BC826621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8D68D51-F96F-E167-4F2D-15D2D3BD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C97C3FD-BAC4-A179-AE69-17A23C4F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73A36-47CE-4FEC-9540-BC0B5B6287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10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F6AF2-888B-6FD9-F635-356AE1CA5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4FD9C-EAAB-427C-A45A-E7B87069959B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6E375-DF0C-F79F-0686-510F42034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35074-6CD4-FDFD-90CE-05ED72058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A46953-F875-4FDA-B2A2-94EBBCD986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16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9CDFE-A1A8-DF2F-2CA8-614E51E5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3C566-DDE5-4659-A084-2036465B10E2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6C575-A1FC-EF4B-69F8-9DFD2998F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65486-3D22-B7EC-25B5-E12B83FA8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76C7D-870C-4C85-9801-F54A314FEF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51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3C4DB71-FA3D-8B31-9702-1754BF6D2A7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A8F4618-1285-E7AD-044A-951927D287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F7EDF-FE1B-6CC8-2897-DF0FD61220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F53D5C-B4FA-4C77-A386-797ABC65FA52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545C7-0DD2-8975-FC66-F04D79A70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B2232-F410-5D96-D9F3-BDFF6980A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77EF121-2C41-4859-95F9-F008C25DDE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24039DF9-EDFD-FFD6-AABC-B48E5B980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Linear Regression – General Linear Tests</a:t>
            </a: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B8A0FCB9-6899-B95A-D37D-17CDB90A68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Cobb-Douglas Production Function (Multiplicative Form)</a:t>
            </a:r>
          </a:p>
          <a:p>
            <a:pPr algn="l" eaLnBrk="1" hangingPunct="1"/>
            <a:endParaRPr lang="en-US" altLang="en-US" sz="1400"/>
          </a:p>
          <a:p>
            <a:pPr algn="l" eaLnBrk="1" hangingPunct="1"/>
            <a:r>
              <a:rPr lang="en-US" altLang="en-US" sz="1400"/>
              <a:t>Source: C.W. Cobb and P.H. Douglas (1928). “A Theory of Production”, </a:t>
            </a:r>
            <a:r>
              <a:rPr lang="en-US" altLang="en-US" sz="1400" i="1"/>
              <a:t> American Economic Review </a:t>
            </a:r>
            <a:r>
              <a:rPr lang="en-US" altLang="en-US" sz="1400"/>
              <a:t>Vol. 18 (Supplement) pp. 139-165.</a:t>
            </a:r>
          </a:p>
          <a:p>
            <a:pPr algn="l" eaLnBrk="1" hangingPunct="1"/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9C45C8-E19E-2BC5-052B-F1C0C3DB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Linear Regression Model with Constraints</a:t>
            </a:r>
          </a:p>
        </p:txBody>
      </p:sp>
      <p:graphicFrame>
        <p:nvGraphicFramePr>
          <p:cNvPr id="3075" name="Object 2" descr="Linear Regression Model with constraints with Lagrange multipliers">
            <a:extLst>
              <a:ext uri="{FF2B5EF4-FFF2-40B4-BE49-F238E27FC236}">
                <a16:creationId xmlns:a16="http://schemas.microsoft.com/office/drawing/2014/main" id="{84E84B45-2C75-EC13-0C79-34DBF76BF1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053984"/>
              </p:ext>
            </p:extLst>
          </p:nvPr>
        </p:nvGraphicFramePr>
        <p:xfrm>
          <a:off x="411163" y="1219200"/>
          <a:ext cx="8047037" cy="543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38600" imgH="2730500" progId="Equation.DSMT4">
                  <p:embed/>
                </p:oleObj>
              </mc:Choice>
              <mc:Fallback>
                <p:oleObj name="Equation" r:id="rId2" imgW="4038600" imgH="27305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1219200"/>
                        <a:ext cx="8047037" cy="5438775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25688-8F36-382D-46E6-5527A07D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Solving for Constrained Regression Coefficients</a:t>
            </a:r>
          </a:p>
        </p:txBody>
      </p:sp>
      <p:graphicFrame>
        <p:nvGraphicFramePr>
          <p:cNvPr id="4100" name="Object 4" descr="Solving for constrained regression coefficients">
            <a:extLst>
              <a:ext uri="{FF2B5EF4-FFF2-40B4-BE49-F238E27FC236}">
                <a16:creationId xmlns:a16="http://schemas.microsoft.com/office/drawing/2014/main" id="{47CF6CA8-CB82-A0ED-0103-FE824493B3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43578"/>
              </p:ext>
            </p:extLst>
          </p:nvPr>
        </p:nvGraphicFramePr>
        <p:xfrm>
          <a:off x="381000" y="1143000"/>
          <a:ext cx="8313738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404100" imgH="4343400" progId="Equation.DSMT4">
                  <p:embed/>
                </p:oleObj>
              </mc:Choice>
              <mc:Fallback>
                <p:oleObj name="Equation" r:id="rId2" imgW="7404100" imgH="4343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143000"/>
                        <a:ext cx="8313738" cy="487680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98F28-2177-2479-BD18-AE82B16E6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Error Sum of Squares for Constrained Model</a:t>
            </a:r>
          </a:p>
        </p:txBody>
      </p:sp>
      <p:graphicFrame>
        <p:nvGraphicFramePr>
          <p:cNvPr id="5123" name="Object 2" descr="Derivation of Error sum of squares for constrained regression model">
            <a:extLst>
              <a:ext uri="{FF2B5EF4-FFF2-40B4-BE49-F238E27FC236}">
                <a16:creationId xmlns:a16="http://schemas.microsoft.com/office/drawing/2014/main" id="{88EC5F2B-6B74-7076-5A99-8D9CE20F99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636369"/>
              </p:ext>
            </p:extLst>
          </p:nvPr>
        </p:nvGraphicFramePr>
        <p:xfrm>
          <a:off x="228600" y="1143000"/>
          <a:ext cx="874077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05600" imgH="3975100" progId="Equation.DSMT4">
                  <p:embed/>
                </p:oleObj>
              </mc:Choice>
              <mc:Fallback>
                <p:oleObj name="Equation" r:id="rId2" imgW="6705600" imgH="39751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43000"/>
                        <a:ext cx="8740775" cy="518160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542A7-ECB9-A7B6-CBF7-D73A31005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Application to (Multiplicative) Cobb-Douglas Production Function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8EA439D3-4934-A5E6-09BE-B3D4E306F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00200"/>
          </a:xfrm>
        </p:spPr>
        <p:txBody>
          <a:bodyPr/>
          <a:lstStyle/>
          <a:p>
            <a:r>
              <a:rPr lang="en-US" altLang="en-US"/>
              <a:t>Annual Data 1899-1922 (Indexed to 1899)</a:t>
            </a:r>
          </a:p>
          <a:p>
            <a:r>
              <a:rPr lang="en-US" altLang="en-US"/>
              <a:t>Dependent Variable: </a:t>
            </a:r>
            <a:r>
              <a:rPr lang="en-US" altLang="en-US" i="1"/>
              <a:t>Q </a:t>
            </a:r>
            <a:r>
              <a:rPr lang="en-US" altLang="en-US"/>
              <a:t>≡ Quantity Produced</a:t>
            </a:r>
          </a:p>
          <a:p>
            <a:r>
              <a:rPr lang="en-US" altLang="en-US"/>
              <a:t>Independent Variables: </a:t>
            </a:r>
            <a:r>
              <a:rPr lang="en-US" altLang="en-US" i="1"/>
              <a:t>K </a:t>
            </a:r>
            <a:r>
              <a:rPr lang="en-US" altLang="en-US"/>
              <a:t>≡ Capital        </a:t>
            </a:r>
            <a:r>
              <a:rPr lang="en-US" altLang="en-US" i="1"/>
              <a:t>L </a:t>
            </a:r>
            <a:r>
              <a:rPr lang="en-US" altLang="en-US"/>
              <a:t>≡ Labor</a:t>
            </a:r>
          </a:p>
        </p:txBody>
      </p:sp>
      <p:graphicFrame>
        <p:nvGraphicFramePr>
          <p:cNvPr id="6148" name="Object 3" descr="Statement of Cobb-Douglas production as an intrinsically linear regression model">
            <a:extLst>
              <a:ext uri="{FF2B5EF4-FFF2-40B4-BE49-F238E27FC236}">
                <a16:creationId xmlns:a16="http://schemas.microsoft.com/office/drawing/2014/main" id="{AB244DFC-0703-3A1D-A39B-67E1412D66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722619"/>
              </p:ext>
            </p:extLst>
          </p:nvPr>
        </p:nvGraphicFramePr>
        <p:xfrm>
          <a:off x="990600" y="3276600"/>
          <a:ext cx="7215188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57800" imgH="2387520" progId="Equation.DSMT4">
                  <p:embed/>
                </p:oleObj>
              </mc:Choice>
              <mc:Fallback>
                <p:oleObj name="Equation" r:id="rId2" imgW="5257800" imgH="238752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76600"/>
                        <a:ext cx="7215188" cy="327660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02B0311-8702-2E19-DA59-2D0EF89F2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Data, Hypothesis, and OLS Estimator</a:t>
            </a:r>
          </a:p>
        </p:txBody>
      </p:sp>
      <p:graphicFrame>
        <p:nvGraphicFramePr>
          <p:cNvPr id="7171" name="Object 4" descr="Data for years 1899-1922 used in original paper">
            <a:extLst>
              <a:ext uri="{FF2B5EF4-FFF2-40B4-BE49-F238E27FC236}">
                <a16:creationId xmlns:a16="http://schemas.microsoft.com/office/drawing/2014/main" id="{0C83ACB0-1D16-69A8-C18E-958B170CD3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761057"/>
              </p:ext>
            </p:extLst>
          </p:nvPr>
        </p:nvGraphicFramePr>
        <p:xfrm>
          <a:off x="381000" y="1371600"/>
          <a:ext cx="4276725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276657" imgH="4057785" progId="Excel.Sheet.8">
                  <p:embed/>
                </p:oleObj>
              </mc:Choice>
              <mc:Fallback>
                <p:oleObj name="Worksheet" r:id="rId2" imgW="4276657" imgH="4057785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371600"/>
                        <a:ext cx="4276725" cy="4057650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5" descr="Parameterr vector with constraint as null hypothesis">
            <a:extLst>
              <a:ext uri="{FF2B5EF4-FFF2-40B4-BE49-F238E27FC236}">
                <a16:creationId xmlns:a16="http://schemas.microsoft.com/office/drawing/2014/main" id="{D8ED2B40-B916-2D01-3F36-2DB3933321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741961"/>
              </p:ext>
            </p:extLst>
          </p:nvPr>
        </p:nvGraphicFramePr>
        <p:xfrm>
          <a:off x="5410200" y="1447800"/>
          <a:ext cx="3048000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79600" imgH="965200" progId="Equation.DSMT4">
                  <p:embed/>
                </p:oleObj>
              </mc:Choice>
              <mc:Fallback>
                <p:oleObj name="Equation" r:id="rId4" imgW="1879600" imgH="965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447800"/>
                        <a:ext cx="3048000" cy="15652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6" descr="Matrix  computations for unconstrained model">
            <a:extLst>
              <a:ext uri="{FF2B5EF4-FFF2-40B4-BE49-F238E27FC236}">
                <a16:creationId xmlns:a16="http://schemas.microsoft.com/office/drawing/2014/main" id="{70F761DB-C823-7736-2AAA-0E1740EB2D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663400"/>
              </p:ext>
            </p:extLst>
          </p:nvPr>
        </p:nvGraphicFramePr>
        <p:xfrm>
          <a:off x="4953000" y="3581400"/>
          <a:ext cx="3429000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3057457" imgH="2276543" progId="Excel.Sheet.8">
                  <p:embed/>
                </p:oleObj>
              </mc:Choice>
              <mc:Fallback>
                <p:oleObj name="Worksheet" r:id="rId6" imgW="3057457" imgH="2276543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581400"/>
                        <a:ext cx="3429000" cy="25527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A2EB9F9F-F1C7-B794-F19A-2DC52BD5F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/>
              <a:t>Constrained Estimator and F-test</a:t>
            </a:r>
          </a:p>
        </p:txBody>
      </p:sp>
      <p:graphicFrame>
        <p:nvGraphicFramePr>
          <p:cNvPr id="8195" name="Object 2" descr="Computations for constrained estimate">
            <a:extLst>
              <a:ext uri="{FF2B5EF4-FFF2-40B4-BE49-F238E27FC236}">
                <a16:creationId xmlns:a16="http://schemas.microsoft.com/office/drawing/2014/main" id="{03446C81-77CA-044A-410A-CABD0ACF02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525676"/>
              </p:ext>
            </p:extLst>
          </p:nvPr>
        </p:nvGraphicFramePr>
        <p:xfrm>
          <a:off x="381000" y="1066800"/>
          <a:ext cx="4267200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057457" imgH="1466985" progId="Excel.Sheet.8">
                  <p:embed/>
                </p:oleObj>
              </mc:Choice>
              <mc:Fallback>
                <p:oleObj name="Worksheet" r:id="rId2" imgW="3057457" imgH="1466985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4267200" cy="204787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 descr="F-test for testing null hypothesis that constraint holds">
            <a:extLst>
              <a:ext uri="{FF2B5EF4-FFF2-40B4-BE49-F238E27FC236}">
                <a16:creationId xmlns:a16="http://schemas.microsoft.com/office/drawing/2014/main" id="{EB0705D7-CFE6-269A-AC7F-436C277535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236452"/>
              </p:ext>
            </p:extLst>
          </p:nvPr>
        </p:nvGraphicFramePr>
        <p:xfrm>
          <a:off x="4953000" y="1143000"/>
          <a:ext cx="40052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05100" imgH="977900" progId="Equation.DSMT4">
                  <p:embed/>
                </p:oleObj>
              </mc:Choice>
              <mc:Fallback>
                <p:oleObj name="Equation" r:id="rId4" imgW="2705100" imgH="977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143000"/>
                        <a:ext cx="4005263" cy="1447800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 descr="Computations for the general linear test that the constraint holds">
            <a:extLst>
              <a:ext uri="{FF2B5EF4-FFF2-40B4-BE49-F238E27FC236}">
                <a16:creationId xmlns:a16="http://schemas.microsoft.com/office/drawing/2014/main" id="{76C3B6CA-C650-2DA9-58E0-358E7672A8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393604"/>
              </p:ext>
            </p:extLst>
          </p:nvPr>
        </p:nvGraphicFramePr>
        <p:xfrm>
          <a:off x="228600" y="3810000"/>
          <a:ext cx="526891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629285" imgH="2276543" progId="Excel.Sheet.8">
                  <p:embed/>
                </p:oleObj>
              </mc:Choice>
              <mc:Fallback>
                <p:oleObj name="Worksheet" r:id="rId6" imgW="4629285" imgH="2276543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810000"/>
                        <a:ext cx="5268913" cy="259080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 descr="Comment on the error sum of squares for the constrained (reduced) model">
            <a:extLst>
              <a:ext uri="{FF2B5EF4-FFF2-40B4-BE49-F238E27FC236}">
                <a16:creationId xmlns:a16="http://schemas.microsoft.com/office/drawing/2014/main" id="{FBDF3C8D-DCB8-0EC5-46B6-03D43E9696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297627"/>
              </p:ext>
            </p:extLst>
          </p:nvPr>
        </p:nvGraphicFramePr>
        <p:xfrm>
          <a:off x="5726113" y="3886200"/>
          <a:ext cx="3151187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438400" imgH="1473200" progId="Equation.DSMT4">
                  <p:embed/>
                </p:oleObj>
              </mc:Choice>
              <mc:Fallback>
                <p:oleObj name="Equation" r:id="rId8" imgW="2438400" imgH="1473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6113" y="3886200"/>
                        <a:ext cx="3151187" cy="1905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AC94C507-38A3-2827-5FEC-5CB6B5675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t-test/Confidence Interval (k=1 Hypothesis)</a:t>
            </a:r>
          </a:p>
        </p:txBody>
      </p:sp>
      <p:graphicFrame>
        <p:nvGraphicFramePr>
          <p:cNvPr id="9219" name="Object 2" descr="Formulas for the t-test when there is only 1 restriction">
            <a:extLst>
              <a:ext uri="{FF2B5EF4-FFF2-40B4-BE49-F238E27FC236}">
                <a16:creationId xmlns:a16="http://schemas.microsoft.com/office/drawing/2014/main" id="{2036A648-6270-F84A-D55B-A9BCF527AB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709155"/>
              </p:ext>
            </p:extLst>
          </p:nvPr>
        </p:nvGraphicFramePr>
        <p:xfrm>
          <a:off x="1219200" y="1219200"/>
          <a:ext cx="6096000" cy="371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03700" imgH="2565400" progId="Equation.DSMT4">
                  <p:embed/>
                </p:oleObj>
              </mc:Choice>
              <mc:Fallback>
                <p:oleObj name="Equation" r:id="rId2" imgW="4203700" imgH="2565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6096000" cy="3719513"/>
                      </a:xfrm>
                      <a:prstGeom prst="rect">
                        <a:avLst/>
                      </a:prstGeom>
                      <a:solidFill>
                        <a:srgbClr val="CCC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 descr="Computations of the t-statistic and 95% CI for this data">
            <a:extLst>
              <a:ext uri="{FF2B5EF4-FFF2-40B4-BE49-F238E27FC236}">
                <a16:creationId xmlns:a16="http://schemas.microsoft.com/office/drawing/2014/main" id="{026D1786-9256-F955-8CA3-A294906B5C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151797"/>
              </p:ext>
            </p:extLst>
          </p:nvPr>
        </p:nvGraphicFramePr>
        <p:xfrm>
          <a:off x="1905000" y="5334000"/>
          <a:ext cx="4648200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410085" imgH="981143" progId="Excel.Sheet.8">
                  <p:embed/>
                </p:oleObj>
              </mc:Choice>
              <mc:Fallback>
                <p:oleObj name="Worksheet" r:id="rId4" imgW="3410085" imgH="981143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334000"/>
                        <a:ext cx="4648200" cy="1336675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118</Words>
  <Application>Microsoft Office PowerPoint</Application>
  <PresentationFormat>On-screen Show (4:3)</PresentationFormat>
  <Paragraphs>14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Arial</vt:lpstr>
      <vt:lpstr>Office Theme</vt:lpstr>
      <vt:lpstr>MathType 6.0 Equation</vt:lpstr>
      <vt:lpstr>Microsoft Excel 97-2003 Worksheet</vt:lpstr>
      <vt:lpstr>Linear Regression – General Linear Tests</vt:lpstr>
      <vt:lpstr>Linear Regression Model with Constraints</vt:lpstr>
      <vt:lpstr>Solving for Constrained Regression Coefficients</vt:lpstr>
      <vt:lpstr>Error Sum of Squares for Constrained Model</vt:lpstr>
      <vt:lpstr>Application to (Multiplicative) Cobb-Douglas Production Function</vt:lpstr>
      <vt:lpstr>Data, Hypothesis, and OLS Estimator</vt:lpstr>
      <vt:lpstr>Constrained Estimator and F-test</vt:lpstr>
      <vt:lpstr>t-test/Confidence Interval (k=1 Hypothesis)</vt:lpstr>
    </vt:vector>
  </TitlesOfParts>
  <Company>UF College of Liberal Arts &amp;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Regression – General Linear Tests</dc:title>
  <dc:creator>Winner,Lawrence Herman</dc:creator>
  <cp:lastModifiedBy>Winner,Lawrence Herman</cp:lastModifiedBy>
  <cp:revision>25</cp:revision>
  <dcterms:created xsi:type="dcterms:W3CDTF">2011-10-12T14:19:24Z</dcterms:created>
  <dcterms:modified xsi:type="dcterms:W3CDTF">2025-12-17T19:21:36Z</dcterms:modified>
</cp:coreProperties>
</file>