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04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95" autoAdjust="0"/>
  </p:normalViewPr>
  <p:slideViewPr>
    <p:cSldViewPr>
      <p:cViewPr varScale="1">
        <p:scale>
          <a:sx n="117" d="100"/>
          <a:sy n="117" d="100"/>
        </p:scale>
        <p:origin x="62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ad.ufl.edu\clas\home\stat\public_html\sta6208\reg_ex\tampareg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r>
              <a:rPr lang="en-US" baseline="0">
                <a:solidFill>
                  <a:schemeClr val="bg1"/>
                </a:solidFill>
              </a:rPr>
              <a:t>RevPAR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Sheet1!$O$1</c:f>
              <c:strCache>
                <c:ptCount val="1"/>
                <c:pt idx="0">
                  <c:v>Y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002060"/>
              </a:solidFill>
            </c:spPr>
          </c:marker>
          <c:val>
            <c:numRef>
              <c:f>Sheet1!$O$2:$O$73</c:f>
              <c:numCache>
                <c:formatCode>0.00</c:formatCode>
                <c:ptCount val="72"/>
                <c:pt idx="0">
                  <c:v>32.82</c:v>
                </c:pt>
                <c:pt idx="1">
                  <c:v>34.74</c:v>
                </c:pt>
                <c:pt idx="2">
                  <c:v>30.57</c:v>
                </c:pt>
                <c:pt idx="3">
                  <c:v>41.9</c:v>
                </c:pt>
                <c:pt idx="4">
                  <c:v>61.349999999999994</c:v>
                </c:pt>
                <c:pt idx="5">
                  <c:v>66.410000000000025</c:v>
                </c:pt>
                <c:pt idx="6">
                  <c:v>53.49</c:v>
                </c:pt>
                <c:pt idx="7">
                  <c:v>38.92</c:v>
                </c:pt>
                <c:pt idx="8">
                  <c:v>38.56</c:v>
                </c:pt>
                <c:pt idx="9">
                  <c:v>38.75</c:v>
                </c:pt>
                <c:pt idx="10">
                  <c:v>35.51</c:v>
                </c:pt>
                <c:pt idx="11">
                  <c:v>32.690000000000012</c:v>
                </c:pt>
                <c:pt idx="12">
                  <c:v>38.82</c:v>
                </c:pt>
                <c:pt idx="13">
                  <c:v>37.04</c:v>
                </c:pt>
                <c:pt idx="14">
                  <c:v>33.49</c:v>
                </c:pt>
                <c:pt idx="15">
                  <c:v>49.96</c:v>
                </c:pt>
                <c:pt idx="16">
                  <c:v>68.77</c:v>
                </c:pt>
                <c:pt idx="17">
                  <c:v>74.08</c:v>
                </c:pt>
                <c:pt idx="18">
                  <c:v>58.05</c:v>
                </c:pt>
                <c:pt idx="19">
                  <c:v>44.620000000000012</c:v>
                </c:pt>
                <c:pt idx="20">
                  <c:v>42.83</c:v>
                </c:pt>
                <c:pt idx="21">
                  <c:v>43.8</c:v>
                </c:pt>
                <c:pt idx="22">
                  <c:v>39.28</c:v>
                </c:pt>
                <c:pt idx="23">
                  <c:v>35.74</c:v>
                </c:pt>
                <c:pt idx="24">
                  <c:v>43.94</c:v>
                </c:pt>
                <c:pt idx="25">
                  <c:v>41.61</c:v>
                </c:pt>
                <c:pt idx="26">
                  <c:v>38.36</c:v>
                </c:pt>
                <c:pt idx="27">
                  <c:v>54.290000000000013</c:v>
                </c:pt>
                <c:pt idx="28">
                  <c:v>72.83</c:v>
                </c:pt>
                <c:pt idx="29">
                  <c:v>72.34</c:v>
                </c:pt>
                <c:pt idx="30">
                  <c:v>61.86</c:v>
                </c:pt>
                <c:pt idx="31">
                  <c:v>46.9</c:v>
                </c:pt>
                <c:pt idx="32">
                  <c:v>44.63</c:v>
                </c:pt>
                <c:pt idx="33">
                  <c:v>43.47</c:v>
                </c:pt>
                <c:pt idx="34">
                  <c:v>39.770000000000003</c:v>
                </c:pt>
                <c:pt idx="35">
                  <c:v>36.64</c:v>
                </c:pt>
                <c:pt idx="36">
                  <c:v>45.3</c:v>
                </c:pt>
                <c:pt idx="37">
                  <c:v>41.04</c:v>
                </c:pt>
                <c:pt idx="38">
                  <c:v>38.47</c:v>
                </c:pt>
                <c:pt idx="39">
                  <c:v>56.09</c:v>
                </c:pt>
                <c:pt idx="40">
                  <c:v>74.459999999999994</c:v>
                </c:pt>
                <c:pt idx="41">
                  <c:v>82.649999999999991</c:v>
                </c:pt>
                <c:pt idx="42">
                  <c:v>65.709999999999994</c:v>
                </c:pt>
                <c:pt idx="43">
                  <c:v>48.74</c:v>
                </c:pt>
                <c:pt idx="44">
                  <c:v>46.07</c:v>
                </c:pt>
                <c:pt idx="45">
                  <c:v>45.39</c:v>
                </c:pt>
                <c:pt idx="46">
                  <c:v>41.03</c:v>
                </c:pt>
                <c:pt idx="47">
                  <c:v>43.39</c:v>
                </c:pt>
                <c:pt idx="48">
                  <c:v>46.67</c:v>
                </c:pt>
                <c:pt idx="49">
                  <c:v>44.54</c:v>
                </c:pt>
                <c:pt idx="50">
                  <c:v>37.67</c:v>
                </c:pt>
                <c:pt idx="51">
                  <c:v>55.790000000000013</c:v>
                </c:pt>
                <c:pt idx="52">
                  <c:v>77.02</c:v>
                </c:pt>
                <c:pt idx="53">
                  <c:v>81.069999999999993</c:v>
                </c:pt>
                <c:pt idx="54">
                  <c:v>67.569999999999993</c:v>
                </c:pt>
                <c:pt idx="55">
                  <c:v>54.27</c:v>
                </c:pt>
                <c:pt idx="56">
                  <c:v>49.48</c:v>
                </c:pt>
                <c:pt idx="57">
                  <c:v>48.15</c:v>
                </c:pt>
                <c:pt idx="58">
                  <c:v>43.879999999999995</c:v>
                </c:pt>
                <c:pt idx="59">
                  <c:v>42.71</c:v>
                </c:pt>
                <c:pt idx="60">
                  <c:v>48.52</c:v>
                </c:pt>
                <c:pt idx="61">
                  <c:v>48.5</c:v>
                </c:pt>
                <c:pt idx="62">
                  <c:v>40.43</c:v>
                </c:pt>
                <c:pt idx="63">
                  <c:v>71.38</c:v>
                </c:pt>
                <c:pt idx="64">
                  <c:v>78.849999999999994</c:v>
                </c:pt>
                <c:pt idx="65">
                  <c:v>83.2</c:v>
                </c:pt>
                <c:pt idx="66">
                  <c:v>67.69</c:v>
                </c:pt>
                <c:pt idx="67">
                  <c:v>51.57</c:v>
                </c:pt>
                <c:pt idx="68">
                  <c:v>49.67</c:v>
                </c:pt>
                <c:pt idx="69">
                  <c:v>47.760000000000012</c:v>
                </c:pt>
                <c:pt idx="70">
                  <c:v>43.94</c:v>
                </c:pt>
                <c:pt idx="71">
                  <c:v>32.39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89-47FB-BC64-D89896DFB7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6341504"/>
        <c:axId val="106343424"/>
      </c:lineChart>
      <c:catAx>
        <c:axId val="10634150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en-US"/>
          </a:p>
        </c:txPr>
        <c:crossAx val="106343424"/>
        <c:crosses val="autoZero"/>
        <c:auto val="1"/>
        <c:lblAlgn val="ctr"/>
        <c:lblOffset val="100"/>
        <c:noMultiLvlLbl val="0"/>
      </c:catAx>
      <c:valAx>
        <c:axId val="106343424"/>
        <c:scaling>
          <c:orientation val="minMax"/>
        </c:scaling>
        <c:delete val="0"/>
        <c:axPos val="l"/>
        <c:majorGridlines>
          <c:spPr>
            <a:ln>
              <a:solidFill>
                <a:schemeClr val="accent3">
                  <a:lumMod val="75000"/>
                </a:schemeClr>
              </a:solidFill>
            </a:ln>
          </c:spPr>
        </c:majorGridlines>
        <c:numFmt formatCode="0.00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en-US"/>
          </a:p>
        </c:txPr>
        <c:crossAx val="106341504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6">
        <a:lumMod val="40000"/>
        <a:lumOff val="60000"/>
      </a:schemeClr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Sheet1!$O$1</c:f>
              <c:strCache>
                <c:ptCount val="1"/>
                <c:pt idx="0">
                  <c:v>Y</c:v>
                </c:pt>
              </c:strCache>
            </c:strRef>
          </c:tx>
          <c:spPr>
            <a:ln>
              <a:noFill/>
            </a:ln>
          </c:spPr>
          <c:marker>
            <c:spPr>
              <a:solidFill>
                <a:srgbClr val="FF0000"/>
              </a:solidFill>
            </c:spPr>
          </c:marker>
          <c:val>
            <c:numRef>
              <c:f>Sheet1!$O$2:$O$73</c:f>
              <c:numCache>
                <c:formatCode>0.00</c:formatCode>
                <c:ptCount val="72"/>
                <c:pt idx="0">
                  <c:v>32.82</c:v>
                </c:pt>
                <c:pt idx="1">
                  <c:v>34.74</c:v>
                </c:pt>
                <c:pt idx="2">
                  <c:v>30.57</c:v>
                </c:pt>
                <c:pt idx="3">
                  <c:v>41.9</c:v>
                </c:pt>
                <c:pt idx="4">
                  <c:v>61.349999999999994</c:v>
                </c:pt>
                <c:pt idx="5">
                  <c:v>66.410000000000025</c:v>
                </c:pt>
                <c:pt idx="6">
                  <c:v>53.49</c:v>
                </c:pt>
                <c:pt idx="7">
                  <c:v>38.92</c:v>
                </c:pt>
                <c:pt idx="8">
                  <c:v>38.56</c:v>
                </c:pt>
                <c:pt idx="9">
                  <c:v>38.75</c:v>
                </c:pt>
                <c:pt idx="10">
                  <c:v>35.51</c:v>
                </c:pt>
                <c:pt idx="11">
                  <c:v>32.690000000000012</c:v>
                </c:pt>
                <c:pt idx="12">
                  <c:v>38.82</c:v>
                </c:pt>
                <c:pt idx="13">
                  <c:v>37.04</c:v>
                </c:pt>
                <c:pt idx="14">
                  <c:v>33.49</c:v>
                </c:pt>
                <c:pt idx="15">
                  <c:v>49.96</c:v>
                </c:pt>
                <c:pt idx="16">
                  <c:v>68.77</c:v>
                </c:pt>
                <c:pt idx="17">
                  <c:v>74.08</c:v>
                </c:pt>
                <c:pt idx="18">
                  <c:v>58.05</c:v>
                </c:pt>
                <c:pt idx="19">
                  <c:v>44.620000000000012</c:v>
                </c:pt>
                <c:pt idx="20">
                  <c:v>42.83</c:v>
                </c:pt>
                <c:pt idx="21">
                  <c:v>43.8</c:v>
                </c:pt>
                <c:pt idx="22">
                  <c:v>39.28</c:v>
                </c:pt>
                <c:pt idx="23">
                  <c:v>35.74</c:v>
                </c:pt>
                <c:pt idx="24">
                  <c:v>43.94</c:v>
                </c:pt>
                <c:pt idx="25">
                  <c:v>41.61</c:v>
                </c:pt>
                <c:pt idx="26">
                  <c:v>38.36</c:v>
                </c:pt>
                <c:pt idx="27">
                  <c:v>54.290000000000013</c:v>
                </c:pt>
                <c:pt idx="28">
                  <c:v>72.83</c:v>
                </c:pt>
                <c:pt idx="29">
                  <c:v>72.34</c:v>
                </c:pt>
                <c:pt idx="30">
                  <c:v>61.86</c:v>
                </c:pt>
                <c:pt idx="31">
                  <c:v>46.9</c:v>
                </c:pt>
                <c:pt idx="32">
                  <c:v>44.63</c:v>
                </c:pt>
                <c:pt idx="33">
                  <c:v>43.47</c:v>
                </c:pt>
                <c:pt idx="34">
                  <c:v>39.770000000000003</c:v>
                </c:pt>
                <c:pt idx="35">
                  <c:v>36.64</c:v>
                </c:pt>
                <c:pt idx="36">
                  <c:v>45.3</c:v>
                </c:pt>
                <c:pt idx="37">
                  <c:v>41.04</c:v>
                </c:pt>
                <c:pt idx="38">
                  <c:v>38.47</c:v>
                </c:pt>
                <c:pt idx="39">
                  <c:v>56.09</c:v>
                </c:pt>
                <c:pt idx="40">
                  <c:v>74.459999999999994</c:v>
                </c:pt>
                <c:pt idx="41">
                  <c:v>82.649999999999991</c:v>
                </c:pt>
                <c:pt idx="42">
                  <c:v>65.709999999999994</c:v>
                </c:pt>
                <c:pt idx="43">
                  <c:v>48.74</c:v>
                </c:pt>
                <c:pt idx="44">
                  <c:v>46.07</c:v>
                </c:pt>
                <c:pt idx="45">
                  <c:v>45.39</c:v>
                </c:pt>
                <c:pt idx="46">
                  <c:v>41.03</c:v>
                </c:pt>
                <c:pt idx="47">
                  <c:v>43.39</c:v>
                </c:pt>
                <c:pt idx="48">
                  <c:v>46.67</c:v>
                </c:pt>
                <c:pt idx="49">
                  <c:v>44.54</c:v>
                </c:pt>
                <c:pt idx="50">
                  <c:v>37.67</c:v>
                </c:pt>
                <c:pt idx="51">
                  <c:v>55.790000000000013</c:v>
                </c:pt>
                <c:pt idx="52">
                  <c:v>77.02</c:v>
                </c:pt>
                <c:pt idx="53">
                  <c:v>81.069999999999993</c:v>
                </c:pt>
                <c:pt idx="54">
                  <c:v>67.569999999999993</c:v>
                </c:pt>
                <c:pt idx="55">
                  <c:v>54.27</c:v>
                </c:pt>
                <c:pt idx="56">
                  <c:v>49.48</c:v>
                </c:pt>
                <c:pt idx="57">
                  <c:v>48.15</c:v>
                </c:pt>
                <c:pt idx="58">
                  <c:v>43.879999999999995</c:v>
                </c:pt>
                <c:pt idx="59">
                  <c:v>42.71</c:v>
                </c:pt>
                <c:pt idx="60">
                  <c:v>48.52</c:v>
                </c:pt>
                <c:pt idx="61">
                  <c:v>48.5</c:v>
                </c:pt>
                <c:pt idx="62">
                  <c:v>40.43</c:v>
                </c:pt>
                <c:pt idx="63">
                  <c:v>71.38</c:v>
                </c:pt>
                <c:pt idx="64">
                  <c:v>78.849999999999994</c:v>
                </c:pt>
                <c:pt idx="65">
                  <c:v>83.2</c:v>
                </c:pt>
                <c:pt idx="66">
                  <c:v>67.69</c:v>
                </c:pt>
                <c:pt idx="67">
                  <c:v>51.57</c:v>
                </c:pt>
                <c:pt idx="68">
                  <c:v>49.67</c:v>
                </c:pt>
                <c:pt idx="69">
                  <c:v>47.760000000000012</c:v>
                </c:pt>
                <c:pt idx="70">
                  <c:v>43.94</c:v>
                </c:pt>
                <c:pt idx="71">
                  <c:v>32.39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85-48E5-9696-460476DADC9E}"/>
            </c:ext>
          </c:extLst>
        </c:ser>
        <c:ser>
          <c:idx val="1"/>
          <c:order val="1"/>
          <c:tx>
            <c:strRef>
              <c:f>Sheet1!$P$1</c:f>
              <c:strCache>
                <c:ptCount val="1"/>
                <c:pt idx="0">
                  <c:v>Y-hat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val>
            <c:numRef>
              <c:f>Sheet1!$P$2:$P$73</c:f>
              <c:numCache>
                <c:formatCode>General</c:formatCode>
                <c:ptCount val="72"/>
                <c:pt idx="0">
                  <c:v>36.311250000000001</c:v>
                </c:pt>
                <c:pt idx="1">
                  <c:v>34.877916666666614</c:v>
                </c:pt>
                <c:pt idx="2">
                  <c:v>30.131250000000076</c:v>
                </c:pt>
                <c:pt idx="3">
                  <c:v>48.534583333333394</c:v>
                </c:pt>
                <c:pt idx="4">
                  <c:v>65.846250000000026</c:v>
                </c:pt>
                <c:pt idx="5">
                  <c:v>70.257916666666674</c:v>
                </c:pt>
                <c:pt idx="6">
                  <c:v>56.02791666666662</c:v>
                </c:pt>
                <c:pt idx="7">
                  <c:v>41.136250000000011</c:v>
                </c:pt>
                <c:pt idx="8">
                  <c:v>38.839583333333344</c:v>
                </c:pt>
                <c:pt idx="9">
                  <c:v>38.18625000000003</c:v>
                </c:pt>
                <c:pt idx="10">
                  <c:v>34.201250000000016</c:v>
                </c:pt>
                <c:pt idx="11">
                  <c:v>30.892916666666693</c:v>
                </c:pt>
                <c:pt idx="12">
                  <c:v>38.858083333333298</c:v>
                </c:pt>
                <c:pt idx="13">
                  <c:v>37.42475000000001</c:v>
                </c:pt>
                <c:pt idx="14">
                  <c:v>32.678083333333326</c:v>
                </c:pt>
                <c:pt idx="15">
                  <c:v>51.081416666666634</c:v>
                </c:pt>
                <c:pt idx="16">
                  <c:v>68.393083333333351</c:v>
                </c:pt>
                <c:pt idx="17">
                  <c:v>72.804749999999999</c:v>
                </c:pt>
                <c:pt idx="18">
                  <c:v>58.574750000000016</c:v>
                </c:pt>
                <c:pt idx="19">
                  <c:v>43.683083333333265</c:v>
                </c:pt>
                <c:pt idx="20">
                  <c:v>41.386416666666641</c:v>
                </c:pt>
                <c:pt idx="21">
                  <c:v>40.733083333333326</c:v>
                </c:pt>
                <c:pt idx="22">
                  <c:v>36.748083333333355</c:v>
                </c:pt>
                <c:pt idx="23">
                  <c:v>33.439750000000032</c:v>
                </c:pt>
                <c:pt idx="24">
                  <c:v>41.404916666666622</c:v>
                </c:pt>
                <c:pt idx="25">
                  <c:v>39.971583333333321</c:v>
                </c:pt>
                <c:pt idx="26">
                  <c:v>35.224916666666701</c:v>
                </c:pt>
                <c:pt idx="27">
                  <c:v>53.628250000000065</c:v>
                </c:pt>
                <c:pt idx="28">
                  <c:v>70.939916666666662</c:v>
                </c:pt>
                <c:pt idx="29">
                  <c:v>75.351583333333338</c:v>
                </c:pt>
                <c:pt idx="30">
                  <c:v>61.121583333333355</c:v>
                </c:pt>
                <c:pt idx="31">
                  <c:v>46.229916666666696</c:v>
                </c:pt>
                <c:pt idx="32">
                  <c:v>43.933250000000029</c:v>
                </c:pt>
                <c:pt idx="33">
                  <c:v>43.279916666666658</c:v>
                </c:pt>
                <c:pt idx="34">
                  <c:v>39.294916666666644</c:v>
                </c:pt>
                <c:pt idx="35">
                  <c:v>35.9865833333333</c:v>
                </c:pt>
                <c:pt idx="36">
                  <c:v>43.951749999999997</c:v>
                </c:pt>
                <c:pt idx="37">
                  <c:v>42.518416666666624</c:v>
                </c:pt>
                <c:pt idx="38">
                  <c:v>37.771749999999969</c:v>
                </c:pt>
                <c:pt idx="39">
                  <c:v>56.175083333333376</c:v>
                </c:pt>
                <c:pt idx="40">
                  <c:v>73.486749999999944</c:v>
                </c:pt>
                <c:pt idx="41">
                  <c:v>77.898416666666648</c:v>
                </c:pt>
                <c:pt idx="42">
                  <c:v>63.668416666666694</c:v>
                </c:pt>
                <c:pt idx="43">
                  <c:v>48.776750000000092</c:v>
                </c:pt>
                <c:pt idx="44">
                  <c:v>46.480083333333297</c:v>
                </c:pt>
                <c:pt idx="45">
                  <c:v>45.826749999999983</c:v>
                </c:pt>
                <c:pt idx="46">
                  <c:v>41.841750000000047</c:v>
                </c:pt>
                <c:pt idx="47">
                  <c:v>38.533416666666618</c:v>
                </c:pt>
                <c:pt idx="48">
                  <c:v>46.49858333333335</c:v>
                </c:pt>
                <c:pt idx="49">
                  <c:v>45.065250000000013</c:v>
                </c:pt>
                <c:pt idx="50">
                  <c:v>40.318583333333294</c:v>
                </c:pt>
                <c:pt idx="51">
                  <c:v>58.721916666666651</c:v>
                </c:pt>
                <c:pt idx="52">
                  <c:v>76.03358333333334</c:v>
                </c:pt>
                <c:pt idx="53">
                  <c:v>80.445250000000087</c:v>
                </c:pt>
                <c:pt idx="54">
                  <c:v>66.215249999999997</c:v>
                </c:pt>
                <c:pt idx="55">
                  <c:v>51.323583333333346</c:v>
                </c:pt>
                <c:pt idx="56">
                  <c:v>49.026916666666644</c:v>
                </c:pt>
                <c:pt idx="57">
                  <c:v>48.373583333333336</c:v>
                </c:pt>
                <c:pt idx="58">
                  <c:v>44.388583333333294</c:v>
                </c:pt>
                <c:pt idx="59">
                  <c:v>41.080250000000021</c:v>
                </c:pt>
                <c:pt idx="60">
                  <c:v>49.045416666666597</c:v>
                </c:pt>
                <c:pt idx="61">
                  <c:v>47.612083333333345</c:v>
                </c:pt>
                <c:pt idx="62">
                  <c:v>42.865416666666619</c:v>
                </c:pt>
                <c:pt idx="63">
                  <c:v>61.268749999999969</c:v>
                </c:pt>
                <c:pt idx="64">
                  <c:v>78.580416666666608</c:v>
                </c:pt>
                <c:pt idx="65">
                  <c:v>82.992083333333255</c:v>
                </c:pt>
                <c:pt idx="66">
                  <c:v>68.762083333333379</c:v>
                </c:pt>
                <c:pt idx="67">
                  <c:v>53.870416666666472</c:v>
                </c:pt>
                <c:pt idx="68">
                  <c:v>51.573749999999968</c:v>
                </c:pt>
                <c:pt idx="69">
                  <c:v>50.920416666666554</c:v>
                </c:pt>
                <c:pt idx="70">
                  <c:v>46.935416666666583</c:v>
                </c:pt>
                <c:pt idx="71">
                  <c:v>43.627083333333296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85-48E5-9696-460476DAD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571328"/>
        <c:axId val="111572864"/>
      </c:lineChart>
      <c:catAx>
        <c:axId val="111571328"/>
        <c:scaling>
          <c:orientation val="minMax"/>
        </c:scaling>
        <c:delete val="0"/>
        <c:axPos val="b"/>
        <c:majorTickMark val="out"/>
        <c:minorTickMark val="none"/>
        <c:tickLblPos val="nextTo"/>
        <c:crossAx val="111572864"/>
        <c:crosses val="autoZero"/>
        <c:auto val="1"/>
        <c:lblAlgn val="ctr"/>
        <c:lblOffset val="100"/>
        <c:noMultiLvlLbl val="0"/>
      </c:catAx>
      <c:valAx>
        <c:axId val="11157286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  <a:lumOff val="15000"/>
                </a:schemeClr>
              </a:solidFill>
            </a:ln>
          </c:spPr>
        </c:majorGridlines>
        <c:numFmt formatCode="0.00" sourceLinked="1"/>
        <c:majorTickMark val="out"/>
        <c:minorTickMark val="none"/>
        <c:tickLblPos val="nextTo"/>
        <c:spPr>
          <a:ln>
            <a:solidFill>
              <a:srgbClr val="92D050"/>
            </a:solidFill>
          </a:ln>
        </c:spPr>
        <c:crossAx val="111571328"/>
        <c:crosses val="autoZero"/>
        <c:crossBetween val="between"/>
      </c:valAx>
      <c:spPr>
        <a:solidFill>
          <a:srgbClr val="FFFF00"/>
        </a:solidFill>
      </c:spPr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r>
              <a:rPr lang="en-US" baseline="0">
                <a:solidFill>
                  <a:schemeClr val="bg1"/>
                </a:solidFill>
              </a:rPr>
              <a:t>Fourth-Order Trigonometric Model with Linear Trend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Sheet2!$AS$1</c:f>
              <c:strCache>
                <c:ptCount val="1"/>
                <c:pt idx="0">
                  <c:v>Y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5"/>
            <c:spPr>
              <a:solidFill>
                <a:srgbClr val="10FC8C"/>
              </a:solidFill>
            </c:spPr>
          </c:marker>
          <c:val>
            <c:numRef>
              <c:f>Sheet2!$AS$2:$AS$73</c:f>
              <c:numCache>
                <c:formatCode>0.00</c:formatCode>
                <c:ptCount val="72"/>
                <c:pt idx="0">
                  <c:v>32.82</c:v>
                </c:pt>
                <c:pt idx="1">
                  <c:v>34.74</c:v>
                </c:pt>
                <c:pt idx="2">
                  <c:v>30.57</c:v>
                </c:pt>
                <c:pt idx="3">
                  <c:v>41.9</c:v>
                </c:pt>
                <c:pt idx="4">
                  <c:v>61.349999999999994</c:v>
                </c:pt>
                <c:pt idx="5">
                  <c:v>66.410000000000011</c:v>
                </c:pt>
                <c:pt idx="6">
                  <c:v>53.49</c:v>
                </c:pt>
                <c:pt idx="7">
                  <c:v>38.92</c:v>
                </c:pt>
                <c:pt idx="8">
                  <c:v>38.56</c:v>
                </c:pt>
                <c:pt idx="9">
                  <c:v>38.75</c:v>
                </c:pt>
                <c:pt idx="10">
                  <c:v>35.51</c:v>
                </c:pt>
                <c:pt idx="11">
                  <c:v>32.690000000000005</c:v>
                </c:pt>
                <c:pt idx="12">
                  <c:v>38.82</c:v>
                </c:pt>
                <c:pt idx="13">
                  <c:v>37.04</c:v>
                </c:pt>
                <c:pt idx="14">
                  <c:v>33.49</c:v>
                </c:pt>
                <c:pt idx="15">
                  <c:v>49.96</c:v>
                </c:pt>
                <c:pt idx="16">
                  <c:v>68.77</c:v>
                </c:pt>
                <c:pt idx="17">
                  <c:v>74.08</c:v>
                </c:pt>
                <c:pt idx="18">
                  <c:v>58.05</c:v>
                </c:pt>
                <c:pt idx="19">
                  <c:v>44.620000000000005</c:v>
                </c:pt>
                <c:pt idx="20">
                  <c:v>42.83</c:v>
                </c:pt>
                <c:pt idx="21">
                  <c:v>43.8</c:v>
                </c:pt>
                <c:pt idx="22">
                  <c:v>39.28</c:v>
                </c:pt>
                <c:pt idx="23">
                  <c:v>35.74</c:v>
                </c:pt>
                <c:pt idx="24">
                  <c:v>43.94</c:v>
                </c:pt>
                <c:pt idx="25">
                  <c:v>41.61</c:v>
                </c:pt>
                <c:pt idx="26">
                  <c:v>38.36</c:v>
                </c:pt>
                <c:pt idx="27">
                  <c:v>54.290000000000006</c:v>
                </c:pt>
                <c:pt idx="28">
                  <c:v>72.83</c:v>
                </c:pt>
                <c:pt idx="29">
                  <c:v>72.34</c:v>
                </c:pt>
                <c:pt idx="30">
                  <c:v>61.86</c:v>
                </c:pt>
                <c:pt idx="31">
                  <c:v>46.9</c:v>
                </c:pt>
                <c:pt idx="32">
                  <c:v>44.63</c:v>
                </c:pt>
                <c:pt idx="33">
                  <c:v>43.47</c:v>
                </c:pt>
                <c:pt idx="34">
                  <c:v>39.770000000000003</c:v>
                </c:pt>
                <c:pt idx="35">
                  <c:v>36.64</c:v>
                </c:pt>
                <c:pt idx="36">
                  <c:v>45.3</c:v>
                </c:pt>
                <c:pt idx="37">
                  <c:v>41.04</c:v>
                </c:pt>
                <c:pt idx="38">
                  <c:v>38.47</c:v>
                </c:pt>
                <c:pt idx="39">
                  <c:v>56.09</c:v>
                </c:pt>
                <c:pt idx="40">
                  <c:v>74.459999999999994</c:v>
                </c:pt>
                <c:pt idx="41">
                  <c:v>82.649999999999991</c:v>
                </c:pt>
                <c:pt idx="42">
                  <c:v>65.709999999999994</c:v>
                </c:pt>
                <c:pt idx="43">
                  <c:v>48.74</c:v>
                </c:pt>
                <c:pt idx="44">
                  <c:v>46.07</c:v>
                </c:pt>
                <c:pt idx="45">
                  <c:v>45.39</c:v>
                </c:pt>
                <c:pt idx="46">
                  <c:v>41.03</c:v>
                </c:pt>
                <c:pt idx="47">
                  <c:v>43.39</c:v>
                </c:pt>
                <c:pt idx="48">
                  <c:v>46.67</c:v>
                </c:pt>
                <c:pt idx="49">
                  <c:v>44.54</c:v>
                </c:pt>
                <c:pt idx="50">
                  <c:v>37.67</c:v>
                </c:pt>
                <c:pt idx="51">
                  <c:v>55.790000000000006</c:v>
                </c:pt>
                <c:pt idx="52">
                  <c:v>77.02</c:v>
                </c:pt>
                <c:pt idx="53">
                  <c:v>81.069999999999993</c:v>
                </c:pt>
                <c:pt idx="54">
                  <c:v>67.569999999999993</c:v>
                </c:pt>
                <c:pt idx="55">
                  <c:v>54.27</c:v>
                </c:pt>
                <c:pt idx="56">
                  <c:v>49.48</c:v>
                </c:pt>
                <c:pt idx="57">
                  <c:v>48.15</c:v>
                </c:pt>
                <c:pt idx="58">
                  <c:v>43.879999999999995</c:v>
                </c:pt>
                <c:pt idx="59">
                  <c:v>42.71</c:v>
                </c:pt>
                <c:pt idx="60">
                  <c:v>48.52</c:v>
                </c:pt>
                <c:pt idx="61">
                  <c:v>48.5</c:v>
                </c:pt>
                <c:pt idx="62">
                  <c:v>40.43</c:v>
                </c:pt>
                <c:pt idx="63">
                  <c:v>71.38</c:v>
                </c:pt>
                <c:pt idx="64">
                  <c:v>78.849999999999994</c:v>
                </c:pt>
                <c:pt idx="65">
                  <c:v>83.2</c:v>
                </c:pt>
                <c:pt idx="66">
                  <c:v>67.69</c:v>
                </c:pt>
                <c:pt idx="67">
                  <c:v>51.57</c:v>
                </c:pt>
                <c:pt idx="68">
                  <c:v>49.67</c:v>
                </c:pt>
                <c:pt idx="69">
                  <c:v>47.760000000000005</c:v>
                </c:pt>
                <c:pt idx="70">
                  <c:v>43.94</c:v>
                </c:pt>
                <c:pt idx="71">
                  <c:v>32.39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90-420B-9E63-54F3C6506144}"/>
            </c:ext>
          </c:extLst>
        </c:ser>
        <c:ser>
          <c:idx val="1"/>
          <c:order val="1"/>
          <c:tx>
            <c:strRef>
              <c:f>Sheet2!$AT$1</c:f>
              <c:strCache>
                <c:ptCount val="1"/>
                <c:pt idx="0">
                  <c:v>Y-hat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val>
            <c:numRef>
              <c:f>Sheet2!$AT$2:$AT$73</c:f>
              <c:numCache>
                <c:formatCode>General</c:formatCode>
                <c:ptCount val="72"/>
                <c:pt idx="0">
                  <c:v>36.28129722470181</c:v>
                </c:pt>
                <c:pt idx="1">
                  <c:v>34.299790234633214</c:v>
                </c:pt>
                <c:pt idx="2">
                  <c:v>31.24031379107775</c:v>
                </c:pt>
                <c:pt idx="3">
                  <c:v>47.213360364858211</c:v>
                </c:pt>
                <c:pt idx="4">
                  <c:v>67.103378180747285</c:v>
                </c:pt>
                <c:pt idx="5">
                  <c:v>69.423335188933848</c:v>
                </c:pt>
                <c:pt idx="6">
                  <c:v>56.294092670707556</c:v>
                </c:pt>
                <c:pt idx="7">
                  <c:v>41.531406549451262</c:v>
                </c:pt>
                <c:pt idx="8">
                  <c:v>37.966742770998323</c:v>
                </c:pt>
                <c:pt idx="9">
                  <c:v>39.324503085892971</c:v>
                </c:pt>
                <c:pt idx="10">
                  <c:v>33.180345047995409</c:v>
                </c:pt>
                <c:pt idx="11">
                  <c:v>31.544528261817288</c:v>
                </c:pt>
                <c:pt idx="12">
                  <c:v>38.82280522341906</c:v>
                </c:pt>
                <c:pt idx="13">
                  <c:v>36.841298233350471</c:v>
                </c:pt>
                <c:pt idx="14">
                  <c:v>33.781821789794975</c:v>
                </c:pt>
                <c:pt idx="15">
                  <c:v>49.754868363575447</c:v>
                </c:pt>
                <c:pt idx="16">
                  <c:v>69.644886179464535</c:v>
                </c:pt>
                <c:pt idx="17">
                  <c:v>71.964843187651113</c:v>
                </c:pt>
                <c:pt idx="18">
                  <c:v>58.835600669424849</c:v>
                </c:pt>
                <c:pt idx="19">
                  <c:v>44.072914548168477</c:v>
                </c:pt>
                <c:pt idx="20">
                  <c:v>40.508250769715595</c:v>
                </c:pt>
                <c:pt idx="21">
                  <c:v>41.866011084610221</c:v>
                </c:pt>
                <c:pt idx="22">
                  <c:v>35.721853046712702</c:v>
                </c:pt>
                <c:pt idx="23">
                  <c:v>34.086036260534541</c:v>
                </c:pt>
                <c:pt idx="24">
                  <c:v>41.364313222136332</c:v>
                </c:pt>
                <c:pt idx="25">
                  <c:v>39.382806232067743</c:v>
                </c:pt>
                <c:pt idx="26">
                  <c:v>36.323329788512282</c:v>
                </c:pt>
                <c:pt idx="27">
                  <c:v>52.296376362292712</c:v>
                </c:pt>
                <c:pt idx="28">
                  <c:v>72.186394178181786</c:v>
                </c:pt>
                <c:pt idx="29">
                  <c:v>74.506351186368377</c:v>
                </c:pt>
                <c:pt idx="30">
                  <c:v>61.3771086681421</c:v>
                </c:pt>
                <c:pt idx="31">
                  <c:v>46.614422546885827</c:v>
                </c:pt>
                <c:pt idx="32">
                  <c:v>43.049758768432838</c:v>
                </c:pt>
                <c:pt idx="33">
                  <c:v>44.407519083327507</c:v>
                </c:pt>
                <c:pt idx="34">
                  <c:v>38.263361045429924</c:v>
                </c:pt>
                <c:pt idx="35">
                  <c:v>36.627544259251806</c:v>
                </c:pt>
                <c:pt idx="36">
                  <c:v>43.905821220853582</c:v>
                </c:pt>
                <c:pt idx="37">
                  <c:v>41.924314230785036</c:v>
                </c:pt>
                <c:pt idx="38">
                  <c:v>38.864837787229483</c:v>
                </c:pt>
                <c:pt idx="39">
                  <c:v>54.837884361009955</c:v>
                </c:pt>
                <c:pt idx="40">
                  <c:v>74.727902176898994</c:v>
                </c:pt>
                <c:pt idx="41">
                  <c:v>77.047859185085656</c:v>
                </c:pt>
                <c:pt idx="42">
                  <c:v>63.918616666859371</c:v>
                </c:pt>
                <c:pt idx="43">
                  <c:v>49.155930545603098</c:v>
                </c:pt>
                <c:pt idx="44">
                  <c:v>45.591266767150081</c:v>
                </c:pt>
                <c:pt idx="45">
                  <c:v>46.949027082044751</c:v>
                </c:pt>
                <c:pt idx="46">
                  <c:v>40.804869044147239</c:v>
                </c:pt>
                <c:pt idx="47">
                  <c:v>39.169052257969078</c:v>
                </c:pt>
                <c:pt idx="48">
                  <c:v>46.447329219570882</c:v>
                </c:pt>
                <c:pt idx="49">
                  <c:v>44.465822229502237</c:v>
                </c:pt>
                <c:pt idx="50">
                  <c:v>41.406345785946755</c:v>
                </c:pt>
                <c:pt idx="51">
                  <c:v>57.379392359727234</c:v>
                </c:pt>
                <c:pt idx="52">
                  <c:v>77.269410175616329</c:v>
                </c:pt>
                <c:pt idx="53">
                  <c:v>79.589367183802921</c:v>
                </c:pt>
                <c:pt idx="54">
                  <c:v>66.460124665576629</c:v>
                </c:pt>
                <c:pt idx="55">
                  <c:v>51.697438544320356</c:v>
                </c:pt>
                <c:pt idx="56">
                  <c:v>48.132774765867346</c:v>
                </c:pt>
                <c:pt idx="57">
                  <c:v>49.490535080762065</c:v>
                </c:pt>
                <c:pt idx="58">
                  <c:v>43.346377042864425</c:v>
                </c:pt>
                <c:pt idx="59">
                  <c:v>41.710560256686342</c:v>
                </c:pt>
                <c:pt idx="60">
                  <c:v>48.988837218288104</c:v>
                </c:pt>
                <c:pt idx="61">
                  <c:v>47.007330228219551</c:v>
                </c:pt>
                <c:pt idx="62">
                  <c:v>43.947853784664048</c:v>
                </c:pt>
                <c:pt idx="63">
                  <c:v>59.920900358444399</c:v>
                </c:pt>
                <c:pt idx="64">
                  <c:v>79.810918174333551</c:v>
                </c:pt>
                <c:pt idx="65">
                  <c:v>82.130875182520128</c:v>
                </c:pt>
                <c:pt idx="66">
                  <c:v>69.001632664293922</c:v>
                </c:pt>
                <c:pt idx="67">
                  <c:v>54.238946543037471</c:v>
                </c:pt>
                <c:pt idx="68">
                  <c:v>50.674282764584596</c:v>
                </c:pt>
                <c:pt idx="69">
                  <c:v>52.032043079479259</c:v>
                </c:pt>
                <c:pt idx="70">
                  <c:v>45.887885041581704</c:v>
                </c:pt>
                <c:pt idx="71">
                  <c:v>44.252068255403579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90-420B-9E63-54F3C6506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807872"/>
        <c:axId val="111957120"/>
      </c:lineChart>
      <c:catAx>
        <c:axId val="11180787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aseline="0">
                <a:solidFill>
                  <a:srgbClr val="480436"/>
                </a:solidFill>
              </a:defRPr>
            </a:pPr>
            <a:endParaRPr lang="en-US"/>
          </a:p>
        </c:txPr>
        <c:crossAx val="111957120"/>
        <c:crosses val="autoZero"/>
        <c:auto val="1"/>
        <c:lblAlgn val="ctr"/>
        <c:lblOffset val="100"/>
        <c:noMultiLvlLbl val="0"/>
      </c:catAx>
      <c:valAx>
        <c:axId val="111957120"/>
        <c:scaling>
          <c:orientation val="minMax"/>
        </c:scaling>
        <c:delete val="0"/>
        <c:axPos val="l"/>
        <c:majorGridlines>
          <c:spPr>
            <a:ln>
              <a:solidFill>
                <a:srgbClr val="FFFF00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r>
                  <a:rPr lang="en-US" baseline="0">
                    <a:solidFill>
                      <a:schemeClr val="bg1"/>
                    </a:solidFill>
                  </a:rPr>
                  <a:t>REVPAR</a:t>
                </a:r>
              </a:p>
            </c:rich>
          </c:tx>
          <c:overlay val="0"/>
        </c:title>
        <c:numFmt formatCode="0.00" sourceLinked="1"/>
        <c:majorTickMark val="none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en-US"/>
          </a:p>
        </c:txPr>
        <c:crossAx val="111807872"/>
        <c:crosses val="autoZero"/>
        <c:crossBetween val="between"/>
      </c:valAx>
      <c:spPr>
        <a:solidFill>
          <a:srgbClr val="CC00FF"/>
        </a:solidFill>
      </c:spPr>
    </c:plotArea>
    <c:legend>
      <c:legendPos val="r"/>
      <c:legendEntry>
        <c:idx val="0"/>
        <c:txPr>
          <a:bodyPr/>
          <a:lstStyle/>
          <a:p>
            <a:pPr>
              <a:defRPr b="1" i="0" baseline="0">
                <a:solidFill>
                  <a:srgbClr val="FFFF00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b="1" i="0" baseline="0">
                <a:solidFill>
                  <a:srgbClr val="FFFF00"/>
                </a:solidFill>
              </a:defRPr>
            </a:pPr>
            <a:endParaRPr lang="en-US"/>
          </a:p>
        </c:txPr>
      </c:legendEntry>
      <c:overlay val="0"/>
      <c:spPr>
        <a:solidFill>
          <a:srgbClr val="CC00FF"/>
        </a:solidFill>
      </c:spPr>
    </c:legend>
    <c:plotVisOnly val="1"/>
    <c:dispBlanksAs val="gap"/>
    <c:showDLblsOverMax val="0"/>
  </c:chart>
  <c:spPr>
    <a:solidFill>
      <a:srgbClr val="CCCCFF"/>
    </a:solidFill>
  </c:sp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E17A2-1492-53B1-165C-BF6DEB542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DA10F-C6DF-48B1-A886-293ACC6ECE48}" type="datetimeFigureOut">
              <a:rPr lang="en-US"/>
              <a:pPr>
                <a:defRPr/>
              </a:pPr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736B0E-5432-D364-F849-4CFB86055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8AE68-1DA0-5B28-6FD7-D44B6ABF2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93926-6722-4B24-A89B-68F3132A18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9718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EE297-EE85-F16B-674E-7522C8671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25510-F68A-40D5-943A-3E05AB7BF10D}" type="datetimeFigureOut">
              <a:rPr lang="en-US"/>
              <a:pPr>
                <a:defRPr/>
              </a:pPr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0D489-B8F9-653B-4C56-72B56582D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DEB42-6351-438F-33C9-40569A2C3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1DB93-FC18-48AA-B349-5161354118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1705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C9A45-1256-E6F4-2D1F-93CE1F011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AF62E-E84C-477A-B0EE-7C517050BF22}" type="datetimeFigureOut">
              <a:rPr lang="en-US"/>
              <a:pPr>
                <a:defRPr/>
              </a:pPr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96605-690A-3EFA-5B53-795B28587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214A1-CBD6-FACC-D328-D15415485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ED7C11-7940-4847-B671-AC5FE8AF02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3468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3B12438-A91E-464F-DDD5-4BDACF6C3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69DE-53AF-40EC-9092-DA0574077793}" type="datetimeFigureOut">
              <a:rPr lang="en-US"/>
              <a:pPr>
                <a:defRPr/>
              </a:pPr>
              <a:t>12/19/2025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A8DDBA7-91FA-4431-6583-99F41EB5F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616DA2-8ED9-1ABF-87D2-B3B3B103F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4B996-9F7A-4D02-AAF7-0882287FB0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5360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D419E45-4C81-10DB-0DA2-977B703C7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9CFBE-CFDC-42F5-BC4E-CD057B8BF499}" type="datetimeFigureOut">
              <a:rPr lang="en-US"/>
              <a:pPr>
                <a:defRPr/>
              </a:pPr>
              <a:t>12/19/2025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3EF7B67-EB84-7864-1C9B-80190A79A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69291C5-040E-2551-6891-F4D6AE0FA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651A62-4BF1-43B1-B5EB-E5336E76AC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2916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2E8777B-A051-2EB4-894C-7E4CFC722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549A7-87CC-45E8-9CA7-EF3AA6894ADD}" type="datetimeFigureOut">
              <a:rPr lang="en-US"/>
              <a:pPr>
                <a:defRPr/>
              </a:pPr>
              <a:t>12/19/2025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AA65BB3-D083-A2C0-CABD-1F01734EB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327C5E-8425-21D9-DB8D-DB7F4480D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171EDB-DEDF-4173-B7EE-814CA2325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8480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6238722-BA04-F8DE-70CF-AB8C4354E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6C281-0B49-4916-B8D7-61BB6A880182}" type="datetimeFigureOut">
              <a:rPr lang="en-US"/>
              <a:pPr>
                <a:defRPr/>
              </a:pPr>
              <a:t>12/19/2025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019674-D6D1-C296-3CE2-AC4B72A02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28B5AE3-9E4E-6A08-00CD-507BD53C2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C6854-6417-4878-ADFC-748FE180B2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9062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B71A65B-8458-8215-A57A-443AAED20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248F1-1CD0-40FB-A876-D7A32739E630}" type="datetimeFigureOut">
              <a:rPr lang="en-US"/>
              <a:pPr>
                <a:defRPr/>
              </a:pPr>
              <a:t>12/19/2025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CA6C2F3-2CE4-9736-3CC6-6D95C9083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1576F5C-407C-5C66-0B28-2EB0CDBED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B441F6-4F20-4A33-A50E-6C10D38295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37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FD88680-64BE-E92A-E19D-63AE41494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C162F-ED2B-4D97-9DAB-6D100A119AEE}" type="datetimeFigureOut">
              <a:rPr lang="en-US"/>
              <a:pPr>
                <a:defRPr/>
              </a:pPr>
              <a:t>12/19/2025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EB7A2A9-BAD2-B314-BCA0-C70025153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7644375-99DC-BB13-B9EF-80F761EB3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ACBB1-8FC1-4188-B9F6-39F8DC45BC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234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669B3-0F8D-9DE2-51E8-01F3D7FB8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65FDE-E31C-40D4-8414-292C364D451F}" type="datetimeFigureOut">
              <a:rPr lang="en-US"/>
              <a:pPr>
                <a:defRPr/>
              </a:pPr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26982-87C9-72DD-FD86-26995D648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A1EB1-531E-9DC6-07EC-47648E675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21A6B8-F5D5-4787-9550-5837866A33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0574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BA923C-05CC-5355-3219-716C6BF35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7D3BE-1B6F-47D4-A91C-B2AC8062B2A8}" type="datetimeFigureOut">
              <a:rPr lang="en-US"/>
              <a:pPr>
                <a:defRPr/>
              </a:pPr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80334-F03D-E91B-4EEC-F99F5D878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9A670-25D2-C37D-5D58-19B0BD00B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BD1819-D7AA-477B-96D7-B383851CA5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0266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>
            <a:extLst>
              <a:ext uri="{FF2B5EF4-FFF2-40B4-BE49-F238E27FC236}">
                <a16:creationId xmlns:a16="http://schemas.microsoft.com/office/drawing/2014/main" id="{C7F88517-D36C-A1FC-4549-929ECC6E0A9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3C718C2A-452D-1572-0DFC-E174EEE9F0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142BA-2F63-5CAA-170F-70364E44E9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B8A30C-F653-45F4-8601-FB387FA9BC0A}" type="datetimeFigureOut">
              <a:rPr lang="en-US"/>
              <a:pPr>
                <a:defRPr/>
              </a:pPr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D8E8B-3A34-C533-6F93-C5CC25C1AC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9369D-1EE8-3B85-F071-46BF6D905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Book Antiqua" panose="02040602050305030304" pitchFamily="18" charset="0"/>
              </a:defRPr>
            </a:lvl1pPr>
          </a:lstStyle>
          <a:p>
            <a:fld id="{B7EF2001-98FA-4286-B7F4-2E2EF7553CD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61412278-CDB8-A8E0-514B-E3872841CA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Trigonometric Regression Models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E76407-E0E5-8B65-BBF1-8104D133E6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Tampa/St. Petersburg Hotel Monthly Revenues – 6 Years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>
            <a:extLst>
              <a:ext uri="{FF2B5EF4-FFF2-40B4-BE49-F238E27FC236}">
                <a16:creationId xmlns:a16="http://schemas.microsoft.com/office/drawing/2014/main" id="{79897978-8380-0532-4724-CFB885C7C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Data/Model</a:t>
            </a:r>
          </a:p>
        </p:txBody>
      </p:sp>
      <p:sp>
        <p:nvSpPr>
          <p:cNvPr id="1028" name="Content Placeholder 2">
            <a:extLst>
              <a:ext uri="{FF2B5EF4-FFF2-40B4-BE49-F238E27FC236}">
                <a16:creationId xmlns:a16="http://schemas.microsoft.com/office/drawing/2014/main" id="{CB3E8AB8-6A53-8912-9B32-AFB279F13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Revenue per Available Room (REVPAR) over 72 months (6 Years)</a:t>
            </a:r>
          </a:p>
        </p:txBody>
      </p:sp>
      <p:graphicFrame>
        <p:nvGraphicFramePr>
          <p:cNvPr id="1026" name="Object 2" descr="Trigonometric Regression model with linear trend for monthly data">
            <a:extLst>
              <a:ext uri="{FF2B5EF4-FFF2-40B4-BE49-F238E27FC236}">
                <a16:creationId xmlns:a16="http://schemas.microsoft.com/office/drawing/2014/main" id="{B2E10A06-D2E3-F1E1-D06F-D4073A0C4D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291291"/>
              </p:ext>
            </p:extLst>
          </p:nvPr>
        </p:nvGraphicFramePr>
        <p:xfrm>
          <a:off x="152400" y="2693988"/>
          <a:ext cx="8763000" cy="269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49560" imgH="1143000" progId="Equation.3">
                  <p:embed/>
                </p:oleObj>
              </mc:Choice>
              <mc:Fallback>
                <p:oleObj name="Equation" r:id="rId2" imgW="3949560" imgH="1143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693988"/>
                        <a:ext cx="8763000" cy="269716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12FC4-1B0F-5019-375F-9BBC2A191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487362"/>
          </a:xfrm>
        </p:spPr>
        <p:txBody>
          <a:bodyPr/>
          <a:lstStyle/>
          <a:p>
            <a:r>
              <a:rPr lang="en-US" sz="3000" dirty="0"/>
              <a:t>Plot of Revenue per Available Room by Month</a:t>
            </a:r>
          </a:p>
        </p:txBody>
      </p:sp>
      <p:graphicFrame>
        <p:nvGraphicFramePr>
          <p:cNvPr id="6" name="Chart 5" descr="Plot of Revenue per Available room (RevPAR) for the hotel data">
            <a:extLst>
              <a:ext uri="{FF2B5EF4-FFF2-40B4-BE49-F238E27FC236}">
                <a16:creationId xmlns:a16="http://schemas.microsoft.com/office/drawing/2014/main" id="{4EE39040-C349-F7F5-FDF8-000580B687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341373"/>
              </p:ext>
            </p:extLst>
          </p:nvPr>
        </p:nvGraphicFramePr>
        <p:xfrm>
          <a:off x="381000" y="1143000"/>
          <a:ext cx="8145859" cy="5510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AB604-1D23-F64F-0CFE-4E6C216F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X - Matrix</a:t>
            </a:r>
          </a:p>
        </p:txBody>
      </p:sp>
      <p:graphicFrame>
        <p:nvGraphicFramePr>
          <p:cNvPr id="2050" name="Object 2" descr="Formulas for the rows of the X matrix for the regression model">
            <a:extLst>
              <a:ext uri="{FF2B5EF4-FFF2-40B4-BE49-F238E27FC236}">
                <a16:creationId xmlns:a16="http://schemas.microsoft.com/office/drawing/2014/main" id="{4494ED20-40BF-00CE-E2BC-3E5975722B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20710"/>
              </p:ext>
            </p:extLst>
          </p:nvPr>
        </p:nvGraphicFramePr>
        <p:xfrm>
          <a:off x="1371600" y="1203325"/>
          <a:ext cx="6019800" cy="552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33360" imgH="2920680" progId="Equation.3">
                  <p:embed/>
                </p:oleObj>
              </mc:Choice>
              <mc:Fallback>
                <p:oleObj name="Equation" r:id="rId2" imgW="2133360" imgH="29206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203325"/>
                        <a:ext cx="6019800" cy="552926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>
            <a:extLst>
              <a:ext uri="{FF2B5EF4-FFF2-40B4-BE49-F238E27FC236}">
                <a16:creationId xmlns:a16="http://schemas.microsoft.com/office/drawing/2014/main" id="{06D978B3-90A3-90E2-9E0B-3885053C4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X &amp; Y Matrices – Year 1</a:t>
            </a:r>
          </a:p>
        </p:txBody>
      </p:sp>
      <p:graphicFrame>
        <p:nvGraphicFramePr>
          <p:cNvPr id="3074" name="Object 4" descr="Numeric values for the first 12 rows of the X matrix and Y vector for the hotel price study">
            <a:extLst>
              <a:ext uri="{FF2B5EF4-FFF2-40B4-BE49-F238E27FC236}">
                <a16:creationId xmlns:a16="http://schemas.microsoft.com/office/drawing/2014/main" id="{81B40548-3E9C-6049-73A9-DE4F0D7A43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156230"/>
              </p:ext>
            </p:extLst>
          </p:nvPr>
        </p:nvGraphicFramePr>
        <p:xfrm>
          <a:off x="204788" y="2185988"/>
          <a:ext cx="8734425" cy="3681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734425" imgH="2486025" progId="Excel.Sheet.12">
                  <p:embed/>
                </p:oleObj>
              </mc:Choice>
              <mc:Fallback>
                <p:oleObj name="Worksheet" r:id="rId2" imgW="8734425" imgH="2486025" progId="Excel.Sheet.1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788" y="2185988"/>
                        <a:ext cx="8734425" cy="3681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>
            <a:extLst>
              <a:ext uri="{FF2B5EF4-FFF2-40B4-BE49-F238E27FC236}">
                <a16:creationId xmlns:a16="http://schemas.microsoft.com/office/drawing/2014/main" id="{43BE78F2-A0C1-318D-E3AC-0746FF471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pPr eaLnBrk="1" hangingPunct="1"/>
            <a:r>
              <a:rPr lang="en-US" altLang="en-US"/>
              <a:t>X’X , X’Y , (X’X)</a:t>
            </a:r>
            <a:r>
              <a:rPr lang="en-US" altLang="en-US" baseline="30000"/>
              <a:t>-1</a:t>
            </a:r>
            <a:endParaRPr lang="en-US" altLang="en-US"/>
          </a:p>
        </p:txBody>
      </p:sp>
      <p:graphicFrame>
        <p:nvGraphicFramePr>
          <p:cNvPr id="4098" name="Object 9" descr="Numeric values for the X'X matrix and X'Y vector used in obtaining the least squares regression coefficients and its Variance-covariance matrix">
            <a:extLst>
              <a:ext uri="{FF2B5EF4-FFF2-40B4-BE49-F238E27FC236}">
                <a16:creationId xmlns:a16="http://schemas.microsoft.com/office/drawing/2014/main" id="{B4E9C004-B97C-D457-7DF5-6107A84196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3734244"/>
              </p:ext>
            </p:extLst>
          </p:nvPr>
        </p:nvGraphicFramePr>
        <p:xfrm>
          <a:off x="152400" y="1219200"/>
          <a:ext cx="88392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839575" imgH="2676525" progId="Excel.Sheet.12">
                  <p:embed/>
                </p:oleObj>
              </mc:Choice>
              <mc:Fallback>
                <p:oleObj name="Worksheet" r:id="rId2" imgW="11839575" imgH="2676525" progId="Excel.Sheet.12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219200"/>
                        <a:ext cx="8839200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10" descr="Numeric values for the inverse of X'X matrix  used in obtaining the least squares regression coefficients and its Variance-covariance matrix">
            <a:extLst>
              <a:ext uri="{FF2B5EF4-FFF2-40B4-BE49-F238E27FC236}">
                <a16:creationId xmlns:a16="http://schemas.microsoft.com/office/drawing/2014/main" id="{93DA0126-D66F-88FF-0B24-9F4BCA6B28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182970"/>
              </p:ext>
            </p:extLst>
          </p:nvPr>
        </p:nvGraphicFramePr>
        <p:xfrm>
          <a:off x="152400" y="3962400"/>
          <a:ext cx="8791575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1029950" imgH="2676525" progId="Excel.Sheet.12">
                  <p:embed/>
                </p:oleObj>
              </mc:Choice>
              <mc:Fallback>
                <p:oleObj name="Worksheet" r:id="rId4" imgW="11029950" imgH="2676525" progId="Excel.Sheet.12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962400"/>
                        <a:ext cx="8791575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CA8CF-1FE2-F1E7-28D3-E565EEC18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7921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Estimated Regression Coefficients</a:t>
            </a:r>
          </a:p>
        </p:txBody>
      </p:sp>
      <p:graphicFrame>
        <p:nvGraphicFramePr>
          <p:cNvPr id="5122" name="Object 3" descr="Regression coefficients, their variances, standard errors, and t-tests. Residual variance">
            <a:extLst>
              <a:ext uri="{FF2B5EF4-FFF2-40B4-BE49-F238E27FC236}">
                <a16:creationId xmlns:a16="http://schemas.microsoft.com/office/drawing/2014/main" id="{8FD185E2-A740-1DA8-F333-4D17487C2B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900507"/>
              </p:ext>
            </p:extLst>
          </p:nvPr>
        </p:nvGraphicFramePr>
        <p:xfrm>
          <a:off x="1066800" y="1371600"/>
          <a:ext cx="6096000" cy="520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248150" imgH="3629025" progId="Excel.Sheet.12">
                  <p:embed/>
                </p:oleObj>
              </mc:Choice>
              <mc:Fallback>
                <p:oleObj name="Worksheet" r:id="rId2" imgW="4248150" imgH="3629025" progId="Excel.Shee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371600"/>
                        <a:ext cx="6096000" cy="520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DEDD87-BDF5-DA9F-E1E8-80FA630CD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141" y="274638"/>
            <a:ext cx="8755459" cy="639762"/>
          </a:xfrm>
        </p:spPr>
        <p:txBody>
          <a:bodyPr/>
          <a:lstStyle/>
          <a:p>
            <a:r>
              <a:rPr lang="en-US" sz="3200" dirty="0"/>
              <a:t>Observed and Fitted REVPAR – Full Model</a:t>
            </a:r>
          </a:p>
        </p:txBody>
      </p:sp>
      <p:graphicFrame>
        <p:nvGraphicFramePr>
          <p:cNvPr id="2" name="Chart 1" descr="Plot of data and the fitted equation for the full model of hotel price data">
            <a:extLst>
              <a:ext uri="{FF2B5EF4-FFF2-40B4-BE49-F238E27FC236}">
                <a16:creationId xmlns:a16="http://schemas.microsoft.com/office/drawing/2014/main" id="{9C6F9B0E-6834-EACA-B183-E820E7EA15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318837"/>
              </p:ext>
            </p:extLst>
          </p:nvPr>
        </p:nvGraphicFramePr>
        <p:xfrm>
          <a:off x="304800" y="914400"/>
          <a:ext cx="8603059" cy="5663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>
            <a:extLst>
              <a:ext uri="{FF2B5EF4-FFF2-40B4-BE49-F238E27FC236}">
                <a16:creationId xmlns:a16="http://schemas.microsoft.com/office/drawing/2014/main" id="{CCBAB656-0204-5727-BDB9-9E72D97AF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altLang="en-US"/>
              <a:t>Model Simplification</a:t>
            </a:r>
          </a:p>
        </p:txBody>
      </p:sp>
      <p:graphicFrame>
        <p:nvGraphicFramePr>
          <p:cNvPr id="6146" name="Object 2" descr="Summary of degrees of freedom and error sum of squares for 6th, 5th, and 4th order models">
            <a:extLst>
              <a:ext uri="{FF2B5EF4-FFF2-40B4-BE49-F238E27FC236}">
                <a16:creationId xmlns:a16="http://schemas.microsoft.com/office/drawing/2014/main" id="{2081C3E3-85F0-783E-D963-3E9ACD8E57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8387994"/>
              </p:ext>
            </p:extLst>
          </p:nvPr>
        </p:nvGraphicFramePr>
        <p:xfrm>
          <a:off x="1143000" y="990600"/>
          <a:ext cx="260985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609850" imgH="809625" progId="Excel.Sheet.12">
                  <p:embed/>
                </p:oleObj>
              </mc:Choice>
              <mc:Fallback>
                <p:oleObj name="Worksheet" r:id="rId2" imgW="2609850" imgH="809625" progId="Excel.Shee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990600"/>
                        <a:ext cx="2609850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 descr="Tests for whether the 6th order term and 5th order terms are 0">
            <a:extLst>
              <a:ext uri="{FF2B5EF4-FFF2-40B4-BE49-F238E27FC236}">
                <a16:creationId xmlns:a16="http://schemas.microsoft.com/office/drawing/2014/main" id="{7E664666-19A5-182B-9E0E-F62325FD4A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7436392"/>
              </p:ext>
            </p:extLst>
          </p:nvPr>
        </p:nvGraphicFramePr>
        <p:xfrm>
          <a:off x="100013" y="2133600"/>
          <a:ext cx="8961437" cy="458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537160" imgH="2971800" progId="Equation.DSMT4">
                  <p:embed/>
                </p:oleObj>
              </mc:Choice>
              <mc:Fallback>
                <p:oleObj name="Equation" r:id="rId4" imgW="5537160" imgH="2971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3" y="2133600"/>
                        <a:ext cx="8961437" cy="458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889A09-7C5C-B713-0AA9-95E5194B4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715962"/>
          </a:xfrm>
        </p:spPr>
        <p:txBody>
          <a:bodyPr/>
          <a:lstStyle/>
          <a:p>
            <a:r>
              <a:rPr lang="en-US" sz="3200" dirty="0"/>
              <a:t>Data and Fitted Values for Reduced Model</a:t>
            </a:r>
          </a:p>
        </p:txBody>
      </p:sp>
      <p:graphicFrame>
        <p:nvGraphicFramePr>
          <p:cNvPr id="2" name="Chart 1" descr="Plot of data and the fitted 4th order equation">
            <a:extLst>
              <a:ext uri="{FF2B5EF4-FFF2-40B4-BE49-F238E27FC236}">
                <a16:creationId xmlns:a16="http://schemas.microsoft.com/office/drawing/2014/main" id="{979D667C-2115-7CA8-35A9-EC85314209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648406"/>
              </p:ext>
            </p:extLst>
          </p:nvPr>
        </p:nvGraphicFramePr>
        <p:xfrm>
          <a:off x="460970" y="1524000"/>
          <a:ext cx="8222059" cy="5205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  <a:fontScheme name="Apex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  <a:fontScheme name="Apex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  <a:fontScheme name="Apex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84</Words>
  <Application>Microsoft Office PowerPoint</Application>
  <PresentationFormat>On-screen Show (4:3)</PresentationFormat>
  <Paragraphs>15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Lucida Sans</vt:lpstr>
      <vt:lpstr>Book Antiqua</vt:lpstr>
      <vt:lpstr>Calibri</vt:lpstr>
      <vt:lpstr>Office Theme</vt:lpstr>
      <vt:lpstr>Microsoft Equation 3.0</vt:lpstr>
      <vt:lpstr>Microsoft Office Excel Worksheet</vt:lpstr>
      <vt:lpstr>MathType 6.0 Equation</vt:lpstr>
      <vt:lpstr>Trigonometric Regression Models</vt:lpstr>
      <vt:lpstr>Data/Model</vt:lpstr>
      <vt:lpstr>Plot of Revenue per Available Room by Month</vt:lpstr>
      <vt:lpstr>X - Matrix</vt:lpstr>
      <vt:lpstr>X &amp; Y Matrices – Year 1</vt:lpstr>
      <vt:lpstr>X’X , X’Y , (X’X)-1</vt:lpstr>
      <vt:lpstr>Estimated Regression Coefficients</vt:lpstr>
      <vt:lpstr>Observed and Fitted REVPAR – Full Model</vt:lpstr>
      <vt:lpstr>Model Simplification</vt:lpstr>
      <vt:lpstr>Data and Fitted Values for Reduced Model</vt:lpstr>
    </vt:vector>
  </TitlesOfParts>
  <Company>UF College of Liberal Arts &amp; Sciences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Trigonometric Regression Models</dc:title>
  <dc:creator>winner</dc:creator>
  <cp:lastModifiedBy>Winner,Lawrence Herman</cp:lastModifiedBy>
  <cp:revision>22</cp:revision>
  <dcterms:created xsi:type="dcterms:W3CDTF">2009-08-11T12:24:21Z</dcterms:created>
  <dcterms:modified xsi:type="dcterms:W3CDTF">2025-12-19T15:08:09Z</dcterms:modified>
</cp:coreProperties>
</file>