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ls" ContentType="application/vnd.ms-exce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5" r:id="rId8"/>
    <p:sldId id="262" r:id="rId9"/>
    <p:sldId id="266" r:id="rId10"/>
    <p:sldId id="267" r:id="rId11"/>
    <p:sldId id="263" r:id="rId12"/>
    <p:sldId id="264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4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74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Chevy Effect by Race</a:t>
            </a:r>
          </a:p>
        </c:rich>
      </c:tx>
      <c:layout>
        <c:manualLayout>
          <c:xMode val="edge"/>
          <c:yMode val="edge"/>
          <c:x val="0.39019732654360278"/>
          <c:y val="1.9853709508881923E-2"/>
        </c:manualLayout>
      </c:layout>
      <c:overlay val="0"/>
      <c:spPr>
        <a:noFill/>
        <a:ln w="19036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9.0388287714831317E-2"/>
          <c:y val="0.12748171368861025"/>
          <c:w val="0.90388287714831317"/>
          <c:h val="0.77011494252873558"/>
        </c:manualLayout>
      </c:layout>
      <c:lineChart>
        <c:grouping val="standard"/>
        <c:varyColors val="0"/>
        <c:ser>
          <c:idx val="0"/>
          <c:order val="0"/>
          <c:tx>
            <c:strRef>
              <c:f>Sheet1!$J$1</c:f>
              <c:strCache>
                <c:ptCount val="1"/>
                <c:pt idx="0">
                  <c:v>Eff_FordRev</c:v>
                </c:pt>
              </c:strCache>
            </c:strRef>
          </c:tx>
          <c:spPr>
            <a:ln w="9518">
              <a:solidFill>
                <a:srgbClr val="FFFF00"/>
              </a:solidFill>
              <a:prstDash val="solid"/>
            </a:ln>
          </c:spPr>
          <c:marker>
            <c:symbol val="diamond"/>
            <c:size val="2"/>
            <c:spPr>
              <a:solidFill>
                <a:srgbClr val="FFFF00"/>
              </a:solidFill>
              <a:ln>
                <a:solidFill>
                  <a:srgbClr val="FFFF00"/>
                </a:solidFill>
                <a:prstDash val="solid"/>
              </a:ln>
            </c:spPr>
          </c:marker>
          <c:val>
            <c:numRef>
              <c:f>Sheet1!$J$2:$J$257</c:f>
              <c:numCache>
                <c:formatCode>0.0000</c:formatCode>
                <c:ptCount val="256"/>
                <c:pt idx="0">
                  <c:v>0.13355611265883557</c:v>
                </c:pt>
                <c:pt idx="1">
                  <c:v>0.12369256915226567</c:v>
                </c:pt>
                <c:pt idx="2">
                  <c:v>0.39176075899741153</c:v>
                </c:pt>
                <c:pt idx="3">
                  <c:v>-4.3894265132037438E-2</c:v>
                </c:pt>
                <c:pt idx="4">
                  <c:v>0.12054177199920356</c:v>
                </c:pt>
                <c:pt idx="5">
                  <c:v>-0.1224744871391589</c:v>
                </c:pt>
                <c:pt idx="6">
                  <c:v>0.36830257453235293</c:v>
                </c:pt>
                <c:pt idx="7">
                  <c:v>0.15280323018124065</c:v>
                </c:pt>
                <c:pt idx="8">
                  <c:v>8.5051727179971462E-2</c:v>
                </c:pt>
                <c:pt idx="9">
                  <c:v>0.17006061253723603</c:v>
                </c:pt>
                <c:pt idx="10">
                  <c:v>0.3663896132717171</c:v>
                </c:pt>
                <c:pt idx="11">
                  <c:v>5.3983245020014947E-2</c:v>
                </c:pt>
                <c:pt idx="12">
                  <c:v>4.9331051139854976E-2</c:v>
                </c:pt>
                <c:pt idx="13">
                  <c:v>0.37283929381053577</c:v>
                </c:pt>
                <c:pt idx="14">
                  <c:v>0.47301123233337594</c:v>
                </c:pt>
                <c:pt idx="15">
                  <c:v>-0.11119702369696678</c:v>
                </c:pt>
                <c:pt idx="16">
                  <c:v>0.19914435878315012</c:v>
                </c:pt>
                <c:pt idx="17">
                  <c:v>5.1538518337599579E-3</c:v>
                </c:pt>
                <c:pt idx="18">
                  <c:v>-4.8215892268073574E-2</c:v>
                </c:pt>
                <c:pt idx="19">
                  <c:v>-0.10965861582662817</c:v>
                </c:pt>
                <c:pt idx="20">
                  <c:v>-0.13582509349443614</c:v>
                </c:pt>
                <c:pt idx="21">
                  <c:v>0.14422401400526588</c:v>
                </c:pt>
                <c:pt idx="22">
                  <c:v>0.52913628941113444</c:v>
                </c:pt>
                <c:pt idx="23">
                  <c:v>0.24796744595009268</c:v>
                </c:pt>
                <c:pt idx="24">
                  <c:v>0.25467205030206774</c:v>
                </c:pt>
                <c:pt idx="25">
                  <c:v>0.33107366539268807</c:v>
                </c:pt>
                <c:pt idx="26">
                  <c:v>0.19081569905336826</c:v>
                </c:pt>
                <c:pt idx="27">
                  <c:v>0.19738550848793068</c:v>
                </c:pt>
                <c:pt idx="28">
                  <c:v>-2.554455260054013E-2</c:v>
                </c:pt>
                <c:pt idx="29">
                  <c:v>0.2008730586922686</c:v>
                </c:pt>
                <c:pt idx="30">
                  <c:v>0.1</c:v>
                </c:pt>
                <c:pt idx="31">
                  <c:v>4.240348867852628E-2</c:v>
                </c:pt>
                <c:pt idx="32">
                  <c:v>0</c:v>
                </c:pt>
                <c:pt idx="33">
                  <c:v>-2.4539600216850366E-2</c:v>
                </c:pt>
                <c:pt idx="34">
                  <c:v>5.482930791331408E-3</c:v>
                </c:pt>
                <c:pt idx="35">
                  <c:v>0.17908759985284473</c:v>
                </c:pt>
                <c:pt idx="36">
                  <c:v>0.20341424024865601</c:v>
                </c:pt>
                <c:pt idx="37">
                  <c:v>-0.1677050983124842</c:v>
                </c:pt>
                <c:pt idx="38">
                  <c:v>0.12782831007689821</c:v>
                </c:pt>
                <c:pt idx="39">
                  <c:v>-0.17296501815952614</c:v>
                </c:pt>
                <c:pt idx="40">
                  <c:v>-5.5623463953346053E-2</c:v>
                </c:pt>
                <c:pt idx="41">
                  <c:v>8.6088453725257974E-2</c:v>
                </c:pt>
                <c:pt idx="42">
                  <c:v>-5.4783561461527797E-2</c:v>
                </c:pt>
                <c:pt idx="43">
                  <c:v>0.16181371331882488</c:v>
                </c:pt>
                <c:pt idx="44">
                  <c:v>-4.6813893803860342E-2</c:v>
                </c:pt>
                <c:pt idx="45">
                  <c:v>-9.8158400867401456E-3</c:v>
                </c:pt>
                <c:pt idx="46">
                  <c:v>0.24912049598634187</c:v>
                </c:pt>
                <c:pt idx="47">
                  <c:v>-9.0107413441868331E-2</c:v>
                </c:pt>
                <c:pt idx="48">
                  <c:v>-1.4723760130110218E-2</c:v>
                </c:pt>
                <c:pt idx="49">
                  <c:v>0.25260724238311905</c:v>
                </c:pt>
                <c:pt idx="50">
                  <c:v>-0.14430785134527885</c:v>
                </c:pt>
                <c:pt idx="51">
                  <c:v>-0.12210837447949256</c:v>
                </c:pt>
                <c:pt idx="52">
                  <c:v>3.180261650889471E-2</c:v>
                </c:pt>
                <c:pt idx="53">
                  <c:v>0.42966892442365973</c:v>
                </c:pt>
                <c:pt idx="54">
                  <c:v>0.23995147218819146</c:v>
                </c:pt>
                <c:pt idx="55">
                  <c:v>0.38112613852690103</c:v>
                </c:pt>
                <c:pt idx="56">
                  <c:v>8.5105836758434208E-2</c:v>
                </c:pt>
                <c:pt idx="57">
                  <c:v>0.25972136815597346</c:v>
                </c:pt>
                <c:pt idx="58">
                  <c:v>0.10823088850895912</c:v>
                </c:pt>
                <c:pt idx="59">
                  <c:v>7.7195662907638837E-2</c:v>
                </c:pt>
                <c:pt idx="60">
                  <c:v>6.7092362020957697E-2</c:v>
                </c:pt>
                <c:pt idx="61">
                  <c:v>0.16908936950412798</c:v>
                </c:pt>
                <c:pt idx="62">
                  <c:v>9.6523417813168033E-2</c:v>
                </c:pt>
                <c:pt idx="63">
                  <c:v>6.2820301734603873E-2</c:v>
                </c:pt>
                <c:pt idx="64">
                  <c:v>0.21130802278017866</c:v>
                </c:pt>
                <c:pt idx="65">
                  <c:v>-3.3913633285707685E-2</c:v>
                </c:pt>
                <c:pt idx="66">
                  <c:v>1.4610026247027041E-2</c:v>
                </c:pt>
                <c:pt idx="67">
                  <c:v>0.2556754593229732</c:v>
                </c:pt>
                <c:pt idx="68">
                  <c:v>0.26174341516954225</c:v>
                </c:pt>
                <c:pt idx="69">
                  <c:v>-3.7103052593710495E-2</c:v>
                </c:pt>
                <c:pt idx="70">
                  <c:v>6.3802960563810948E-2</c:v>
                </c:pt>
                <c:pt idx="71">
                  <c:v>0.27850013800679907</c:v>
                </c:pt>
                <c:pt idx="72">
                  <c:v>0.26870032526368398</c:v>
                </c:pt>
                <c:pt idx="73">
                  <c:v>0.1434807562087633</c:v>
                </c:pt>
                <c:pt idx="74">
                  <c:v>9.8158400867401463E-2</c:v>
                </c:pt>
                <c:pt idx="75">
                  <c:v>-5.3987120477070806E-2</c:v>
                </c:pt>
                <c:pt idx="76">
                  <c:v>7.6761031078639713E-2</c:v>
                </c:pt>
                <c:pt idx="77">
                  <c:v>-0.13355611265883557</c:v>
                </c:pt>
                <c:pt idx="78">
                  <c:v>-9.830917698810672E-2</c:v>
                </c:pt>
                <c:pt idx="79">
                  <c:v>0.11686159857648111</c:v>
                </c:pt>
                <c:pt idx="80">
                  <c:v>0.11833215521897325</c:v>
                </c:pt>
                <c:pt idx="81">
                  <c:v>0.22085640195165329</c:v>
                </c:pt>
                <c:pt idx="82">
                  <c:v>0.30995930743761585</c:v>
                </c:pt>
                <c:pt idx="83">
                  <c:v>0.19565557664831359</c:v>
                </c:pt>
                <c:pt idx="84">
                  <c:v>6.2706093045767778E-3</c:v>
                </c:pt>
                <c:pt idx="85">
                  <c:v>0.33944354602231969</c:v>
                </c:pt>
                <c:pt idx="86">
                  <c:v>4.98577522010916E-2</c:v>
                </c:pt>
                <c:pt idx="87">
                  <c:v>2.0663953829174391E-2</c:v>
                </c:pt>
                <c:pt idx="88">
                  <c:v>-0.24048808212513359</c:v>
                </c:pt>
                <c:pt idx="89">
                  <c:v>8.7787123971289571E-2</c:v>
                </c:pt>
                <c:pt idx="90">
                  <c:v>-8.9442719099991588E-2</c:v>
                </c:pt>
                <c:pt idx="91">
                  <c:v>-0.10306632091077153</c:v>
                </c:pt>
                <c:pt idx="92">
                  <c:v>-0.12513688633413605</c:v>
                </c:pt>
                <c:pt idx="93">
                  <c:v>6.2706093045767778E-3</c:v>
                </c:pt>
                <c:pt idx="94">
                  <c:v>2.6991622510007474E-2</c:v>
                </c:pt>
                <c:pt idx="95">
                  <c:v>0.31353046522883887</c:v>
                </c:pt>
                <c:pt idx="96">
                  <c:v>0.23201254426934076</c:v>
                </c:pt>
                <c:pt idx="97">
                  <c:v>0.1956559480312316</c:v>
                </c:pt>
                <c:pt idx="98">
                  <c:v>0.45203164499701332</c:v>
                </c:pt>
                <c:pt idx="99">
                  <c:v>0.10730735939106922</c:v>
                </c:pt>
                <c:pt idx="100">
                  <c:v>0.42218567093251846</c:v>
                </c:pt>
                <c:pt idx="101">
                  <c:v>5.8304796932973628E-2</c:v>
                </c:pt>
                <c:pt idx="102">
                  <c:v>0.30540540540540539</c:v>
                </c:pt>
                <c:pt idx="103">
                  <c:v>7.420610518742099E-2</c:v>
                </c:pt>
                <c:pt idx="104">
                  <c:v>0.13795340470068909</c:v>
                </c:pt>
                <c:pt idx="105">
                  <c:v>2.3144321691696165E-2</c:v>
                </c:pt>
                <c:pt idx="106">
                  <c:v>8.3698353691468885E-2</c:v>
                </c:pt>
                <c:pt idx="107">
                  <c:v>-0.10910894511799618</c:v>
                </c:pt>
                <c:pt idx="108">
                  <c:v>-8.0162958102264328E-2</c:v>
                </c:pt>
                <c:pt idx="109">
                  <c:v>-3.1747651400212337E-2</c:v>
                </c:pt>
                <c:pt idx="110">
                  <c:v>-0.39060811311241789</c:v>
                </c:pt>
                <c:pt idx="111">
                  <c:v>0.25458753860865779</c:v>
                </c:pt>
                <c:pt idx="112">
                  <c:v>9.9189950107269262E-3</c:v>
                </c:pt>
                <c:pt idx="113">
                  <c:v>-5.8591216966862682E-2</c:v>
                </c:pt>
                <c:pt idx="114">
                  <c:v>0.20979426037726293</c:v>
                </c:pt>
                <c:pt idx="115">
                  <c:v>0.11914157678695876</c:v>
                </c:pt>
                <c:pt idx="116">
                  <c:v>0.43580866922109662</c:v>
                </c:pt>
                <c:pt idx="117">
                  <c:v>0.34333561680513547</c:v>
                </c:pt>
                <c:pt idx="118">
                  <c:v>0.32143477176559471</c:v>
                </c:pt>
                <c:pt idx="119">
                  <c:v>6.804138174397717E-2</c:v>
                </c:pt>
                <c:pt idx="120">
                  <c:v>0.12062447740929098</c:v>
                </c:pt>
                <c:pt idx="121">
                  <c:v>0.17028285751022981</c:v>
                </c:pt>
                <c:pt idx="122">
                  <c:v>0.27702629296154219</c:v>
                </c:pt>
                <c:pt idx="123">
                  <c:v>0.16571428571428573</c:v>
                </c:pt>
                <c:pt idx="124">
                  <c:v>8.4492334877600925E-2</c:v>
                </c:pt>
                <c:pt idx="125">
                  <c:v>-6.6386834546686438E-2</c:v>
                </c:pt>
                <c:pt idx="126">
                  <c:v>6.3884397175118773E-3</c:v>
                </c:pt>
                <c:pt idx="127">
                  <c:v>0.08</c:v>
                </c:pt>
                <c:pt idx="128">
                  <c:v>0.34097357049857502</c:v>
                </c:pt>
                <c:pt idx="129">
                  <c:v>-9.0054769955263902E-2</c:v>
                </c:pt>
                <c:pt idx="130">
                  <c:v>0.1061988488107183</c:v>
                </c:pt>
                <c:pt idx="131">
                  <c:v>-7.6082174108450959E-2</c:v>
                </c:pt>
                <c:pt idx="132">
                  <c:v>0.16439797149038438</c:v>
                </c:pt>
                <c:pt idx="133">
                  <c:v>-0.20917955068777846</c:v>
                </c:pt>
                <c:pt idx="134">
                  <c:v>4.8281334215771958E-2</c:v>
                </c:pt>
                <c:pt idx="135">
                  <c:v>-0.14693411350277316</c:v>
                </c:pt>
                <c:pt idx="136">
                  <c:v>-0.41714285714285709</c:v>
                </c:pt>
                <c:pt idx="137">
                  <c:v>6.3884397175118773E-3</c:v>
                </c:pt>
                <c:pt idx="138">
                  <c:v>0.14004271645477187</c:v>
                </c:pt>
                <c:pt idx="139">
                  <c:v>-0.1845823747127831</c:v>
                </c:pt>
                <c:pt idx="140">
                  <c:v>-2.8642092627845655E-2</c:v>
                </c:pt>
                <c:pt idx="141">
                  <c:v>-0.19584156993747431</c:v>
                </c:pt>
                <c:pt idx="142">
                  <c:v>0.40870466057458255</c:v>
                </c:pt>
                <c:pt idx="143">
                  <c:v>-4.4719078022583146E-2</c:v>
                </c:pt>
                <c:pt idx="144">
                  <c:v>5.9932553895116855E-2</c:v>
                </c:pt>
                <c:pt idx="145">
                  <c:v>-3.001825665175463E-2</c:v>
                </c:pt>
                <c:pt idx="146">
                  <c:v>0.12138035463272567</c:v>
                </c:pt>
                <c:pt idx="147">
                  <c:v>-2.2857142857142857E-2</c:v>
                </c:pt>
                <c:pt idx="148">
                  <c:v>-0.1660994326553088</c:v>
                </c:pt>
                <c:pt idx="149">
                  <c:v>-5.7142857142857143E-3</c:v>
                </c:pt>
                <c:pt idx="150">
                  <c:v>0.21068895929231823</c:v>
                </c:pt>
                <c:pt idx="151">
                  <c:v>0.11568746141915937</c:v>
                </c:pt>
                <c:pt idx="152">
                  <c:v>0.25828380962768355</c:v>
                </c:pt>
                <c:pt idx="153">
                  <c:v>-0.13920672267736769</c:v>
                </c:pt>
                <c:pt idx="154">
                  <c:v>0.38330638305071263</c:v>
                </c:pt>
                <c:pt idx="155">
                  <c:v>0.18285714285714286</c:v>
                </c:pt>
                <c:pt idx="156">
                  <c:v>7.2153753182300759E-2</c:v>
                </c:pt>
                <c:pt idx="157">
                  <c:v>1.8811827913730331E-2</c:v>
                </c:pt>
                <c:pt idx="158">
                  <c:v>7.5247311654921323E-2</c:v>
                </c:pt>
                <c:pt idx="159">
                  <c:v>5.5497432532336848E-2</c:v>
                </c:pt>
                <c:pt idx="160">
                  <c:v>2.4665525569927488E-2</c:v>
                </c:pt>
                <c:pt idx="161">
                  <c:v>-7.9154578865740635E-2</c:v>
                </c:pt>
                <c:pt idx="162">
                  <c:v>-6.1144791739504482E-2</c:v>
                </c:pt>
                <c:pt idx="163">
                  <c:v>7.3065765106837502E-2</c:v>
                </c:pt>
                <c:pt idx="164">
                  <c:v>0.2491491489829632</c:v>
                </c:pt>
                <c:pt idx="165">
                  <c:v>-0.1217762751780625</c:v>
                </c:pt>
                <c:pt idx="166">
                  <c:v>0.11263514267803457</c:v>
                </c:pt>
                <c:pt idx="167">
                  <c:v>-0.22330117074794528</c:v>
                </c:pt>
                <c:pt idx="168">
                  <c:v>-0.19211684257122963</c:v>
                </c:pt>
                <c:pt idx="169">
                  <c:v>1.8010953991052778E-2</c:v>
                </c:pt>
                <c:pt idx="170">
                  <c:v>8.989883084267529E-2</c:v>
                </c:pt>
                <c:pt idx="171">
                  <c:v>0.1801095399105278</c:v>
                </c:pt>
                <c:pt idx="172">
                  <c:v>6.0036513303509259E-2</c:v>
                </c:pt>
                <c:pt idx="173">
                  <c:v>0.26370323713851418</c:v>
                </c:pt>
                <c:pt idx="174">
                  <c:v>0.10863300198548689</c:v>
                </c:pt>
                <c:pt idx="175">
                  <c:v>5.4032861973158333E-2</c:v>
                </c:pt>
                <c:pt idx="176">
                  <c:v>-0.18954252965553478</c:v>
                </c:pt>
                <c:pt idx="177">
                  <c:v>-0.28217161252649353</c:v>
                </c:pt>
                <c:pt idx="178">
                  <c:v>0.21012779656228239</c:v>
                </c:pt>
                <c:pt idx="179">
                  <c:v>-3.6021907982105555E-2</c:v>
                </c:pt>
                <c:pt idx="180">
                  <c:v>-0.12164669813713427</c:v>
                </c:pt>
                <c:pt idx="181">
                  <c:v>9.0054769955263902E-2</c:v>
                </c:pt>
                <c:pt idx="182">
                  <c:v>-0.13579166303680107</c:v>
                </c:pt>
                <c:pt idx="183">
                  <c:v>-9.1937304245487711E-2</c:v>
                </c:pt>
                <c:pt idx="184">
                  <c:v>0</c:v>
                </c:pt>
                <c:pt idx="185">
                  <c:v>0.14427864197660112</c:v>
                </c:pt>
                <c:pt idx="186">
                  <c:v>0.13296267005686768</c:v>
                </c:pt>
                <c:pt idx="187">
                  <c:v>-7.4957466057044148E-2</c:v>
                </c:pt>
                <c:pt idx="188">
                  <c:v>9.5242954200637012E-2</c:v>
                </c:pt>
                <c:pt idx="189">
                  <c:v>6.8952978184115776E-2</c:v>
                </c:pt>
                <c:pt idx="190">
                  <c:v>0.23428571428571429</c:v>
                </c:pt>
                <c:pt idx="191">
                  <c:v>3.0175833884857471E-2</c:v>
                </c:pt>
                <c:pt idx="192">
                  <c:v>0.10301167436678961</c:v>
                </c:pt>
                <c:pt idx="193">
                  <c:v>-0.13564905598272545</c:v>
                </c:pt>
                <c:pt idx="194">
                  <c:v>9.6824583655185426E-2</c:v>
                </c:pt>
                <c:pt idx="195">
                  <c:v>0.17142857142857143</c:v>
                </c:pt>
                <c:pt idx="196">
                  <c:v>-3.4285714285714287E-2</c:v>
                </c:pt>
                <c:pt idx="197">
                  <c:v>0.17714285714285713</c:v>
                </c:pt>
                <c:pt idx="198">
                  <c:v>1.7142857142857144E-2</c:v>
                </c:pt>
                <c:pt idx="199">
                  <c:v>1.1428571428571429E-2</c:v>
                </c:pt>
                <c:pt idx="200">
                  <c:v>-0.15042903198095856</c:v>
                </c:pt>
                <c:pt idx="201">
                  <c:v>0.3470623842574781</c:v>
                </c:pt>
                <c:pt idx="202">
                  <c:v>-6.9603361338683847E-2</c:v>
                </c:pt>
                <c:pt idx="203">
                  <c:v>2.8861501272920303E-3</c:v>
                </c:pt>
                <c:pt idx="204">
                  <c:v>0.14475246473639408</c:v>
                </c:pt>
                <c:pt idx="205">
                  <c:v>0.12204619575813618</c:v>
                </c:pt>
                <c:pt idx="206">
                  <c:v>0.21144501580551553</c:v>
                </c:pt>
                <c:pt idx="207">
                  <c:v>9.3663359535313823E-2</c:v>
                </c:pt>
                <c:pt idx="208">
                  <c:v>0.19902831084677</c:v>
                </c:pt>
                <c:pt idx="209">
                  <c:v>-5.8220199098321525E-2</c:v>
                </c:pt>
                <c:pt idx="210">
                  <c:v>0.14556739838868887</c:v>
                </c:pt>
                <c:pt idx="211">
                  <c:v>-5.9638337791299255E-2</c:v>
                </c:pt>
                <c:pt idx="212">
                  <c:v>0.2205448849923668</c:v>
                </c:pt>
                <c:pt idx="213">
                  <c:v>-5.7142857142857143E-3</c:v>
                </c:pt>
                <c:pt idx="214">
                  <c:v>-0.19518001458970666</c:v>
                </c:pt>
                <c:pt idx="215">
                  <c:v>0.21142857142857141</c:v>
                </c:pt>
                <c:pt idx="216">
                  <c:v>0.10285714285714287</c:v>
                </c:pt>
                <c:pt idx="217">
                  <c:v>-5.6579859598667105E-2</c:v>
                </c:pt>
                <c:pt idx="218">
                  <c:v>3.4285714285714287E-2</c:v>
                </c:pt>
                <c:pt idx="219">
                  <c:v>0.15042903198095856</c:v>
                </c:pt>
                <c:pt idx="220">
                  <c:v>0.35315119801638128</c:v>
                </c:pt>
                <c:pt idx="221">
                  <c:v>-0.16230519155779205</c:v>
                </c:pt>
                <c:pt idx="222">
                  <c:v>-0.17048678524928751</c:v>
                </c:pt>
                <c:pt idx="223">
                  <c:v>0.19584156993747431</c:v>
                </c:pt>
                <c:pt idx="224">
                  <c:v>-5.479932383012813E-2</c:v>
                </c:pt>
                <c:pt idx="225">
                  <c:v>0.28000000000000003</c:v>
                </c:pt>
                <c:pt idx="226">
                  <c:v>-0.28767625869656094</c:v>
                </c:pt>
                <c:pt idx="227">
                  <c:v>5.4032861973158333E-2</c:v>
                </c:pt>
                <c:pt idx="228">
                  <c:v>-6.7895831518400535E-2</c:v>
                </c:pt>
                <c:pt idx="229">
                  <c:v>0.11466816876245839</c:v>
                </c:pt>
                <c:pt idx="230">
                  <c:v>-6.0036513303509259E-3</c:v>
                </c:pt>
                <c:pt idx="231">
                  <c:v>-4.1835910137555693E-2</c:v>
                </c:pt>
                <c:pt idx="232">
                  <c:v>0.21919729532051252</c:v>
                </c:pt>
                <c:pt idx="233">
                  <c:v>0.13277366909337288</c:v>
                </c:pt>
                <c:pt idx="234">
                  <c:v>9.052750165457242E-2</c:v>
                </c:pt>
                <c:pt idx="235">
                  <c:v>3.5399616270239437E-2</c:v>
                </c:pt>
                <c:pt idx="236">
                  <c:v>-6.3884397175118776E-2</c:v>
                </c:pt>
                <c:pt idx="237">
                  <c:v>0.61047175785570529</c:v>
                </c:pt>
                <c:pt idx="238">
                  <c:v>-1.6090734668290651E-2</c:v>
                </c:pt>
                <c:pt idx="239">
                  <c:v>0.15624324524496716</c:v>
                </c:pt>
                <c:pt idx="240">
                  <c:v>4.8272204004871956E-2</c:v>
                </c:pt>
                <c:pt idx="241">
                  <c:v>0.14973311002642686</c:v>
                </c:pt>
                <c:pt idx="242">
                  <c:v>-0.11499191491521379</c:v>
                </c:pt>
                <c:pt idx="243">
                  <c:v>6.0888137589031246E-3</c:v>
                </c:pt>
                <c:pt idx="244">
                  <c:v>0.23414240188368612</c:v>
                </c:pt>
                <c:pt idx="245">
                  <c:v>8.5926277883536961E-2</c:v>
                </c:pt>
                <c:pt idx="246">
                  <c:v>0.18266441276709375</c:v>
                </c:pt>
                <c:pt idx="247">
                  <c:v>7.3065765106837502E-2</c:v>
                </c:pt>
                <c:pt idx="248">
                  <c:v>0.31216025256483865</c:v>
                </c:pt>
                <c:pt idx="249">
                  <c:v>0.41013851876803875</c:v>
                </c:pt>
                <c:pt idx="250">
                  <c:v>-2.8963322402923174E-2</c:v>
                </c:pt>
                <c:pt idx="251">
                  <c:v>0.31942198587559384</c:v>
                </c:pt>
                <c:pt idx="252">
                  <c:v>4.9331051139854976E-2</c:v>
                </c:pt>
                <c:pt idx="253">
                  <c:v>0.15222034397257814</c:v>
                </c:pt>
                <c:pt idx="254">
                  <c:v>-3.6532882553418751E-2</c:v>
                </c:pt>
                <c:pt idx="255">
                  <c:v>0.33146913416678742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F8-4739-9970-961C8276C1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61026047"/>
        <c:axId val="1"/>
      </c:lineChart>
      <c:catAx>
        <c:axId val="1361026047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62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Race Number</a:t>
                </a:r>
              </a:p>
            </c:rich>
          </c:tx>
          <c:layout>
            <c:manualLayout>
              <c:xMode val="edge"/>
              <c:yMode val="edge"/>
              <c:x val="0.49649904519414384"/>
              <c:y val="0.94984326018808773"/>
            </c:manualLayout>
          </c:layout>
          <c:overlay val="0"/>
          <c:spPr>
            <a:noFill/>
            <a:ln w="19036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238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62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At val="-0.8"/>
        <c:auto val="1"/>
        <c:lblAlgn val="ctr"/>
        <c:lblOffset val="100"/>
        <c:tickLblSkip val="8"/>
        <c:tickMarkSkip val="1"/>
        <c:noMultiLvlLbl val="0"/>
      </c:catAx>
      <c:valAx>
        <c:axId val="1"/>
        <c:scaling>
          <c:orientation val="minMax"/>
          <c:min val="-0.8"/>
        </c:scaling>
        <c:delete val="0"/>
        <c:axPos val="l"/>
        <c:majorGridlines>
          <c:spPr>
            <a:ln w="19036">
              <a:solidFill>
                <a:srgbClr val="FF00FF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62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Chevy Effect</a:t>
                </a:r>
              </a:p>
            </c:rich>
          </c:tx>
          <c:layout>
            <c:manualLayout>
              <c:xMode val="edge"/>
              <c:yMode val="edge"/>
              <c:x val="7.0019096117122856E-3"/>
              <c:y val="0.44096133751306166"/>
            </c:manualLayout>
          </c:layout>
          <c:overlay val="0"/>
          <c:spPr>
            <a:noFill/>
            <a:ln w="19036">
              <a:noFill/>
            </a:ln>
          </c:spPr>
        </c:title>
        <c:numFmt formatCode="0.0000" sourceLinked="1"/>
        <c:majorTickMark val="out"/>
        <c:minorTickMark val="none"/>
        <c:tickLblPos val="nextTo"/>
        <c:spPr>
          <a:ln w="238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62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361026047"/>
        <c:crosses val="autoZero"/>
        <c:crossBetween val="between"/>
      </c:valAx>
      <c:spPr>
        <a:solidFill>
          <a:srgbClr val="000080"/>
        </a:solidFill>
        <a:ln w="9518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00FFFF"/>
    </a:solidFill>
    <a:ln>
      <a:noFill/>
    </a:ln>
  </c:spPr>
  <c:txPr>
    <a:bodyPr/>
    <a:lstStyle/>
    <a:p>
      <a:pPr>
        <a:defRPr sz="1162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BE06F3-45B1-EA02-0388-7F2E0ADD9C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CE1B015-5DB2-42EE-FDCA-4F785E4C77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2B06485-F6C6-4057-AC18-FDBCDB5B05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2E5BDA-E882-4A17-AB0D-1904966B49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9198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8BBF60D-868A-43CD-3FAC-7652778FDF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C598A61-A40D-165F-4DC9-153B05408D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FEBE783-4A26-BC62-0405-A6F6A22B60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E1CBAF-B917-464F-8A2C-89DDCA2EF8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6952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7222EA3-B3BB-C869-3DE8-ED536ACF7D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C4FF09-F80D-25BF-0EF7-4203275335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35A7333-7CCD-229D-47EF-664238C1ED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4AFC1A-90C4-4040-B05B-7E0F194B73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4889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04CEC4-3ACE-A12F-9957-42869E250D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186DC8-0ED1-F59F-6734-B9B4C60C42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E2B362-9EDE-EE60-FC0B-211E3D16F3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9E12A5-8EB1-41EA-ABE6-C1CCEDCB33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8604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AE99C45-77E7-F22D-62E7-1316B6968BF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4A49DC3-C61F-B8A3-2398-A76C57FEB8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8940B58-AE9C-5A62-F24B-1A7C016B61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6E8F22-A01E-494F-89F1-687A1FCCEA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5805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3A49B55-83E0-BB42-CF27-ACE366D161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CEBCC8B-3EC2-222B-82E4-C27B61BDFF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D415E08-3D54-CF60-D5F8-E4C8E1C56F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456238-6F05-4197-ADF9-60544345AC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3074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58C9832-7C36-C6DB-467A-C8B4AFCF40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A33CD9C-529E-48EE-3385-B58E77AFFE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956AB5D-9D57-817D-ADE0-9E9F40DD7D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2E0372-A5E7-4A14-981D-B06E50CA35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8661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AA082B-1A7E-B9EF-D63D-8D55A421C3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A71F9C-D3D4-D73D-176A-1890ECD25C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672C780-0EA2-7F35-83EE-C3ACF6BE64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5CDDB0-CCF1-49A3-8BAE-539D8C41AC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1960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385F91-5D0F-4F41-236E-DE5D26B034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90D523-B0C9-4FB0-14AE-CBE52150D4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56ABC4-3452-AA50-3806-A3B7393AFC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F36D6C-030D-48A9-BB84-CE2444B166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0988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AF8E2A6-9EDD-C5F4-BC68-E788D4EE3F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AA1330F-E376-73BC-5CED-D6D4D4982F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78EF14C-72C7-2B40-6516-A2465E3DE7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2571C8-F8F5-48BB-8999-66CC4AD198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0701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5437E65-AFBF-17BA-FF69-F803797DDB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5EF0F05-28C4-1F8B-66BF-C4902E8DD1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4509D98-5A78-8AF3-8B8A-723066941F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6A96D9-69B8-4C3C-86A6-AAA8224974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3160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87A3D9-48F1-9B55-0A07-DC69714B13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92EF98-1A88-C119-0A8D-C5BD210BC8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282B0C-1FF3-4E5D-42D6-484FF14D69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8C2CB7-3149-41D8-9D3C-EC15CD4408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098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82CC072-DE19-5C11-BFDE-814EA605F0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AF9D7A8-1AEF-E6EF-B88A-FF8E8D732A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9ED7BFD-47B5-FA40-3289-8950068C694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256862A-D57C-4B90-4549-FD923569DD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2BB2086-D3AC-C996-1130-6B97E57B6D3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4EA48A9-A22D-4700-825A-4B775B3035E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Britannic Bold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Britannic Bold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Britannic Bold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Britannic Bold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Britannic Bold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Britannic Bold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Britannic Bold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Britannic Bold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FFFF00"/>
          </a:solidFill>
          <a:latin typeface="Lucida Sans Typewriter" pitchFamily="49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Microsoft_Excel_Chart.xls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7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8BF0BB3C-83CF-9AF9-1EF5-FCA572343A4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Chevy versus Ford NASCAR Race Effect Size – A Meta-Analysis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E581D978-A513-976E-0104-0182924488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Data Description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2A2938A-9586-EC00-FF25-E24F8AEFD2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All 256 NASCAR Races for 1993-2000 Seasons</a:t>
            </a:r>
          </a:p>
          <a:p>
            <a:pPr eaLnBrk="1" hangingPunct="1"/>
            <a:r>
              <a:rPr lang="en-US" altLang="en-US"/>
              <a:t>Race Finishes Among all Ford and Chevy Drivers (Ranks)</a:t>
            </a:r>
          </a:p>
          <a:p>
            <a:pPr lvl="1" eaLnBrk="1" hangingPunct="1"/>
            <a:r>
              <a:rPr lang="en-US" altLang="en-US"/>
              <a:t>Ford: 5208 Drivers (20.3 per race)</a:t>
            </a:r>
          </a:p>
          <a:p>
            <a:pPr lvl="1" eaLnBrk="1" hangingPunct="1"/>
            <a:r>
              <a:rPr lang="en-US" altLang="en-US"/>
              <a:t>Chevrolet: 3642 Drivers (14.2 per race)</a:t>
            </a:r>
          </a:p>
          <a:p>
            <a:pPr lvl="1" eaLnBrk="1" hangingPunct="1"/>
            <a:endParaRPr lang="en-US" altLang="en-US"/>
          </a:p>
          <a:p>
            <a:pPr eaLnBrk="1" hangingPunct="1"/>
            <a:r>
              <a:rPr lang="en-US" altLang="en-US"/>
              <a:t>For each race, Compute Wilcoxon Rank-Sum Statistic (Large-sample Normal Approximation)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Effect Size = Z/SQRT(N</a:t>
            </a:r>
            <a:r>
              <a:rPr lang="en-US" altLang="en-US" baseline="-25000"/>
              <a:t>Ford</a:t>
            </a:r>
            <a:r>
              <a:rPr lang="en-US" altLang="en-US"/>
              <a:t> + N</a:t>
            </a:r>
            <a:r>
              <a:rPr lang="en-US" altLang="en-US" baseline="-25000"/>
              <a:t>Chevy</a:t>
            </a:r>
            <a:r>
              <a:rPr lang="en-US" altLang="en-US"/>
              <a:t>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>
            <a:extLst>
              <a:ext uri="{FF2B5EF4-FFF2-40B4-BE49-F238E27FC236}">
                <a16:creationId xmlns:a16="http://schemas.microsoft.com/office/drawing/2014/main" id="{9BD07B8D-0AAA-4FBA-DE4D-B9DDC52834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Wilcoxon Rank-Sum Test (Large-Sample)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478AED29-A6AD-C301-C920-671018A017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9459229"/>
              </p:ext>
            </p:extLst>
          </p:nvPr>
        </p:nvGraphicFramePr>
        <p:xfrm>
          <a:off x="457201" y="1600200"/>
          <a:ext cx="8444038" cy="45008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384520" imgH="2869920" progId="Equation.DSMT4">
                  <p:embed/>
                </p:oleObj>
              </mc:Choice>
              <mc:Fallback>
                <p:oleObj name="Equation" r:id="rId2" imgW="5384520" imgH="28699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57201" y="1600200"/>
                        <a:ext cx="8444038" cy="45008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4">
            <a:extLst>
              <a:ext uri="{FF2B5EF4-FFF2-40B4-BE49-F238E27FC236}">
                <a16:creationId xmlns:a16="http://schemas.microsoft.com/office/drawing/2014/main" id="{704C691F-6644-ED72-02AF-CA343071E13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3200" y="203200"/>
          <a:ext cx="8737600" cy="54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123" name="Text Box 5">
            <a:extLst>
              <a:ext uri="{FF2B5EF4-FFF2-40B4-BE49-F238E27FC236}">
                <a16:creationId xmlns:a16="http://schemas.microsoft.com/office/drawing/2014/main" id="{B271D49C-48EB-4A02-E16E-CF0607154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6019800"/>
            <a:ext cx="838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Evidence that Chevrolet tends to do better than Ford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4">
            <a:extLst>
              <a:ext uri="{FF2B5EF4-FFF2-40B4-BE49-F238E27FC236}">
                <a16:creationId xmlns:a16="http://schemas.microsoft.com/office/drawing/2014/main" id="{0B1486FB-EA4C-B7C4-5F85-6C33C544BE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142018"/>
              </p:ext>
            </p:extLst>
          </p:nvPr>
        </p:nvGraphicFramePr>
        <p:xfrm>
          <a:off x="152400" y="304800"/>
          <a:ext cx="8839200" cy="591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11792116" imgH="7572414" progId="Excel.Chart.8">
                  <p:embed/>
                </p:oleObj>
              </mc:Choice>
              <mc:Fallback>
                <p:oleObj name="Chart" r:id="rId2" imgW="11792116" imgH="7572414" progId="Excel.Char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304800"/>
                        <a:ext cx="8839200" cy="591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7" name="Text Box 5">
            <a:extLst>
              <a:ext uri="{FF2B5EF4-FFF2-40B4-BE49-F238E27FC236}">
                <a16:creationId xmlns:a16="http://schemas.microsoft.com/office/drawing/2014/main" id="{2335D094-718A-BB4C-0783-1C03B8B476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6400800"/>
            <a:ext cx="815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Effect Sizes Appear to be approximately Normal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01522BE6-951E-A857-82D8-A7BBD86428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en-US" altLang="en-US"/>
              <a:t>Combining Effect Sizes Across Races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B6EFD91-65F2-B78A-73C8-07C06CF3EEF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43000"/>
            <a:ext cx="8229600" cy="990600"/>
          </a:xfrm>
        </p:spPr>
        <p:txBody>
          <a:bodyPr/>
          <a:lstStyle/>
          <a:p>
            <a:pPr eaLnBrk="1" hangingPunct="1"/>
            <a:r>
              <a:rPr lang="en-US" altLang="en-US" sz="2400" b="1" dirty="0"/>
              <a:t>Weighted Average of Race-Specific Effect Sizes</a:t>
            </a:r>
          </a:p>
          <a:p>
            <a:pPr eaLnBrk="1" hangingPunct="1"/>
            <a:r>
              <a:rPr lang="en-US" altLang="en-US" sz="2400" b="1" dirty="0"/>
              <a:t>Weight Factor </a:t>
            </a:r>
            <a:r>
              <a:rPr lang="en-US" altLang="en-US" sz="2400" b="1" dirty="0">
                <a:sym typeface="Symbol" panose="05050102010706020507" pitchFamily="18" charset="2"/>
              </a:rPr>
              <a:t></a:t>
            </a:r>
            <a:r>
              <a:rPr lang="en-US" altLang="en-US" sz="2400" b="1" dirty="0"/>
              <a:t> 1/V{d</a:t>
            </a:r>
            <a:r>
              <a:rPr lang="en-US" altLang="en-US" sz="2400" b="1" baseline="-25000" dirty="0"/>
              <a:t>i}</a:t>
            </a:r>
            <a:r>
              <a:rPr lang="en-US" altLang="en-US" sz="2400" b="1" dirty="0"/>
              <a:t> = N</a:t>
            </a:r>
            <a:r>
              <a:rPr lang="en-US" altLang="en-US" sz="2400" b="1" baseline="-25000" dirty="0"/>
              <a:t>i</a:t>
            </a:r>
            <a:r>
              <a:rPr lang="en-US" altLang="en-US" sz="2400" b="1" dirty="0"/>
              <a:t> = (</a:t>
            </a:r>
            <a:r>
              <a:rPr lang="en-US" altLang="en-US" sz="2400" b="1" dirty="0" err="1"/>
              <a:t>N</a:t>
            </a:r>
            <a:r>
              <a:rPr lang="en-US" altLang="en-US" sz="2400" b="1" baseline="-25000" dirty="0" err="1"/>
              <a:t>Chevy,i</a:t>
            </a:r>
            <a:r>
              <a:rPr lang="en-US" altLang="en-US" sz="2400" b="1" dirty="0" err="1"/>
              <a:t>+N</a:t>
            </a:r>
            <a:r>
              <a:rPr lang="en-US" altLang="en-US" sz="2400" b="1" baseline="-25000" dirty="0" err="1"/>
              <a:t>Ford,i</a:t>
            </a:r>
            <a:r>
              <a:rPr lang="en-US" altLang="en-US" sz="2400" b="1" dirty="0"/>
              <a:t>)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1D43AF7C-8439-4882-AA5F-A3987F4C9F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6091226"/>
              </p:ext>
            </p:extLst>
          </p:nvPr>
        </p:nvGraphicFramePr>
        <p:xfrm>
          <a:off x="273047" y="2315936"/>
          <a:ext cx="8684191" cy="39324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384520" imgH="2438280" progId="Equation.DSMT4">
                  <p:embed/>
                </p:oleObj>
              </mc:Choice>
              <mc:Fallback>
                <p:oleObj name="Equation" r:id="rId2" imgW="5384520" imgH="2438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73047" y="2315936"/>
                        <a:ext cx="8684191" cy="39324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>
            <a:extLst>
              <a:ext uri="{FF2B5EF4-FFF2-40B4-BE49-F238E27FC236}">
                <a16:creationId xmlns:a16="http://schemas.microsoft.com/office/drawing/2014/main" id="{CCC403BE-1A73-E8D4-542B-316A62ABAE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Test for Homogeneity of Effect Sizes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476B021F-934F-033B-4A74-8D9ADB0906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8340025"/>
              </p:ext>
            </p:extLst>
          </p:nvPr>
        </p:nvGraphicFramePr>
        <p:xfrm>
          <a:off x="592800" y="1816100"/>
          <a:ext cx="7978100" cy="458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806560" imgH="1612800" progId="Equation.DSMT4">
                  <p:embed/>
                </p:oleObj>
              </mc:Choice>
              <mc:Fallback>
                <p:oleObj name="Equation" r:id="rId2" imgW="2806560" imgH="1612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92800" y="1816100"/>
                        <a:ext cx="7978100" cy="4584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4">
            <a:extLst>
              <a:ext uri="{FF2B5EF4-FFF2-40B4-BE49-F238E27FC236}">
                <a16:creationId xmlns:a16="http://schemas.microsoft.com/office/drawing/2014/main" id="{825AD5B9-06DA-0CD9-3DCB-4E0C270535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738188"/>
          <a:ext cx="8839200" cy="557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11791950" imgH="7439025" progId="Excel.Chart.8">
                  <p:embed/>
                </p:oleObj>
              </mc:Choice>
              <mc:Fallback>
                <p:oleObj name="Chart" r:id="rId2" imgW="11791950" imgH="7439025" progId="Excel.Char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738188"/>
                        <a:ext cx="8839200" cy="557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>
            <a:extLst>
              <a:ext uri="{FF2B5EF4-FFF2-40B4-BE49-F238E27FC236}">
                <a16:creationId xmlns:a16="http://schemas.microsoft.com/office/drawing/2014/main" id="{0A2AE3CE-FF2F-FE2E-2385-C45964E20A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15963"/>
          </a:xfrm>
        </p:spPr>
        <p:txBody>
          <a:bodyPr/>
          <a:lstStyle/>
          <a:p>
            <a:pPr eaLnBrk="1" hangingPunct="1"/>
            <a:r>
              <a:rPr lang="en-US" altLang="en-US"/>
              <a:t>Testing for Year Effects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4B3B1486-96F7-E4A1-D08C-AF3882B354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5802205"/>
              </p:ext>
            </p:extLst>
          </p:nvPr>
        </p:nvGraphicFramePr>
        <p:xfrm>
          <a:off x="327189" y="1600200"/>
          <a:ext cx="8261415" cy="434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686120" imgH="2463480" progId="Equation.DSMT4">
                  <p:embed/>
                </p:oleObj>
              </mc:Choice>
              <mc:Fallback>
                <p:oleObj name="Equation" r:id="rId2" imgW="4686120" imgH="246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27189" y="1600200"/>
                        <a:ext cx="8261415" cy="434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8FFE425A-748D-35A7-80DF-FCEEF15B3A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411163"/>
          </a:xfrm>
        </p:spPr>
        <p:txBody>
          <a:bodyPr/>
          <a:lstStyle/>
          <a:p>
            <a:pPr eaLnBrk="1" hangingPunct="1"/>
            <a:r>
              <a:rPr lang="en-US" altLang="en-US" sz="3200"/>
              <a:t>Testing for Year Effects</a:t>
            </a:r>
          </a:p>
        </p:txBody>
      </p:sp>
      <p:graphicFrame>
        <p:nvGraphicFramePr>
          <p:cNvPr id="11268" name="Object 4">
            <a:extLst>
              <a:ext uri="{FF2B5EF4-FFF2-40B4-BE49-F238E27FC236}">
                <a16:creationId xmlns:a16="http://schemas.microsoft.com/office/drawing/2014/main" id="{996A4E8D-6D1D-E8A5-5042-C35777D381A0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631825" y="5651500"/>
          <a:ext cx="7423150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4772025" imgH="657225" progId="Excel.Sheet.8">
                  <p:embed/>
                </p:oleObj>
              </mc:Choice>
              <mc:Fallback>
                <p:oleObj name="Worksheet" r:id="rId2" imgW="4772025" imgH="657225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825" y="5651500"/>
                        <a:ext cx="7423150" cy="102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B2F4E693-2CD8-FA42-73B9-96440F5CE7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6035051"/>
              </p:ext>
            </p:extLst>
          </p:nvPr>
        </p:nvGraphicFramePr>
        <p:xfrm>
          <a:off x="614779" y="1066800"/>
          <a:ext cx="7949953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054400" imgH="2616120" progId="Equation.DSMT4">
                  <p:embed/>
                </p:oleObj>
              </mc:Choice>
              <mc:Fallback>
                <p:oleObj name="Equation" r:id="rId4" imgW="5054400" imgH="26161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14779" y="1066800"/>
                        <a:ext cx="7949953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Object 4">
            <a:extLst>
              <a:ext uri="{FF2B5EF4-FFF2-40B4-BE49-F238E27FC236}">
                <a16:creationId xmlns:a16="http://schemas.microsoft.com/office/drawing/2014/main" id="{434575B3-1E4E-B0D4-0CB0-690D343771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457200"/>
          <a:ext cx="8763000" cy="552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11791950" imgH="7439025" progId="Excel.Chart.8">
                  <p:embed/>
                </p:oleObj>
              </mc:Choice>
              <mc:Fallback>
                <p:oleObj name="Chart" r:id="rId2" imgW="11791950" imgH="7439025" progId="Excel.Char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457200"/>
                        <a:ext cx="8763000" cy="552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4">
            <a:extLst>
              <a:ext uri="{FF2B5EF4-FFF2-40B4-BE49-F238E27FC236}">
                <a16:creationId xmlns:a16="http://schemas.microsoft.com/office/drawing/2014/main" id="{CB17B720-5B1C-8A97-DE15-AC23A0276C5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457200"/>
          <a:ext cx="8686800" cy="548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11791950" imgH="7439025" progId="Excel.Chart.8">
                  <p:embed/>
                </p:oleObj>
              </mc:Choice>
              <mc:Fallback>
                <p:oleObj name="Chart" r:id="rId2" imgW="11791950" imgH="7439025" progId="Excel.Char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457200"/>
                        <a:ext cx="8686800" cy="548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CB07EAEE-5F21-526A-7B42-C4A0F82C23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Testing for Year and Race/Track Effects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3AD056B2-A3DD-4116-9920-B277F16437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839200" cy="4525963"/>
          </a:xfrm>
        </p:spPr>
        <p:txBody>
          <a:bodyPr/>
          <a:lstStyle/>
          <a:p>
            <a:pPr eaLnBrk="1" hangingPunct="1"/>
            <a:r>
              <a:rPr lang="en-US" altLang="en-US"/>
              <a:t>Regression Model Relating Effect Size to:</a:t>
            </a:r>
          </a:p>
          <a:p>
            <a:pPr lvl="1" eaLnBrk="1" hangingPunct="1"/>
            <a:r>
              <a:rPr lang="en-US" altLang="en-US"/>
              <a:t>Season (8 Dummy Variables (No Intercept))</a:t>
            </a:r>
          </a:p>
          <a:p>
            <a:pPr lvl="1" eaLnBrk="1" hangingPunct="1"/>
            <a:r>
              <a:rPr lang="en-US" altLang="en-US"/>
              <a:t>Track Length</a:t>
            </a:r>
          </a:p>
          <a:p>
            <a:pPr lvl="1" eaLnBrk="1" hangingPunct="1"/>
            <a:r>
              <a:rPr lang="en-US" altLang="en-US"/>
              <a:t>Number of Laps</a:t>
            </a:r>
          </a:p>
          <a:p>
            <a:pPr lvl="1" eaLnBrk="1" hangingPunct="1"/>
            <a:r>
              <a:rPr lang="en-US" altLang="en-US"/>
              <a:t>Race Length (Track Length x # of Laps)</a:t>
            </a:r>
          </a:p>
          <a:p>
            <a:pPr lvl="1" eaLnBrk="1" hangingPunct="1"/>
            <a:endParaRPr lang="en-US" altLang="en-US"/>
          </a:p>
          <a:p>
            <a:pPr eaLnBrk="1" hangingPunct="1"/>
            <a:r>
              <a:rPr lang="en-US" altLang="en-US"/>
              <a:t>Weighted Least Squares with weight</a:t>
            </a:r>
            <a:r>
              <a:rPr lang="en-US" altLang="en-US" baseline="-25000"/>
              <a:t>i</a:t>
            </a:r>
            <a:r>
              <a:rPr lang="en-US" altLang="en-US"/>
              <a:t> = N</a:t>
            </a:r>
            <a:r>
              <a:rPr lang="en-US" altLang="en-US" baseline="-25000"/>
              <a:t>i</a:t>
            </a:r>
            <a:endParaRPr lang="en-US" altLang="en-US"/>
          </a:p>
          <a:p>
            <a:pPr lvl="1" eaLnBrk="1" hangingPunct="1"/>
            <a:endParaRPr lang="en-US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>
            <a:extLst>
              <a:ext uri="{FF2B5EF4-FFF2-40B4-BE49-F238E27FC236}">
                <a16:creationId xmlns:a16="http://schemas.microsoft.com/office/drawing/2014/main" id="{E05AE8B2-5632-FCCA-7934-215924248A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Regression Coefficients/t-tests</a:t>
            </a:r>
          </a:p>
        </p:txBody>
      </p:sp>
      <p:graphicFrame>
        <p:nvGraphicFramePr>
          <p:cNvPr id="15363" name="Object 5">
            <a:extLst>
              <a:ext uri="{FF2B5EF4-FFF2-40B4-BE49-F238E27FC236}">
                <a16:creationId xmlns:a16="http://schemas.microsoft.com/office/drawing/2014/main" id="{DC90B76C-F40D-6524-1ECB-6F96540ED7FF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295400" y="1447800"/>
          <a:ext cx="6477000" cy="408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3095557" imgH="1952557" progId="Excel.Sheet.8">
                  <p:embed/>
                </p:oleObj>
              </mc:Choice>
              <mc:Fallback>
                <p:oleObj name="Worksheet" r:id="rId2" imgW="3095557" imgH="1952557" progId="Excel.Shee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447800"/>
                        <a:ext cx="6477000" cy="408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4" name="Text Box 7">
            <a:extLst>
              <a:ext uri="{FF2B5EF4-FFF2-40B4-BE49-F238E27FC236}">
                <a16:creationId xmlns:a16="http://schemas.microsoft.com/office/drawing/2014/main" id="{B4DAB729-149E-F075-4BDA-6DB443BB77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943600"/>
            <a:ext cx="822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Controlling for all other predictors, none appear significant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>
            <a:extLst>
              <a:ext uri="{FF2B5EF4-FFF2-40B4-BE49-F238E27FC236}">
                <a16:creationId xmlns:a16="http://schemas.microsoft.com/office/drawing/2014/main" id="{FEE7E2A1-0BCE-FE85-9162-CC9DE827D7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Symbol" panose="05050102010706020507" pitchFamily="18" charset="2"/>
              </a:rPr>
              <a:t>C</a:t>
            </a:r>
            <a:r>
              <a:rPr lang="en-US" altLang="en-US" baseline="30000"/>
              <a:t>2</a:t>
            </a:r>
            <a:r>
              <a:rPr lang="en-US" altLang="en-US"/>
              <a:t> – Tests for Sub-Models and Overall</a:t>
            </a:r>
            <a:endParaRPr lang="en-US" altLang="en-US">
              <a:latin typeface="Symbol" panose="05050102010706020507" pitchFamily="18" charset="2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5851251B-BB88-D510-FE80-C833FAA6CD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4717784"/>
              </p:ext>
            </p:extLst>
          </p:nvPr>
        </p:nvGraphicFramePr>
        <p:xfrm>
          <a:off x="281010" y="2057400"/>
          <a:ext cx="8581980" cy="408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784320" imgH="1803240" progId="Equation.DSMT4">
                  <p:embed/>
                </p:oleObj>
              </mc:Choice>
              <mc:Fallback>
                <p:oleObj name="Equation" r:id="rId2" imgW="3784320" imgH="1803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81010" y="2057400"/>
                        <a:ext cx="8581980" cy="408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52209055-7484-4673-CC7B-7DC0857D99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Sources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AD958ACB-2352-6BF1-4F61-C7BE6B329F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839200" cy="4525963"/>
          </a:xfrm>
        </p:spPr>
        <p:txBody>
          <a:bodyPr/>
          <a:lstStyle/>
          <a:p>
            <a:pPr eaLnBrk="1" hangingPunct="1"/>
            <a:r>
              <a:rPr lang="en-US" altLang="en-US"/>
              <a:t>Hedges, L.V. and I. Olkin (1985). </a:t>
            </a:r>
            <a:r>
              <a:rPr lang="en-US" altLang="en-US" i="1"/>
              <a:t>Statistical Methods for Meta-Analysis</a:t>
            </a:r>
            <a:r>
              <a:rPr lang="en-US" altLang="en-US"/>
              <a:t>, Academic Press, Orlando, FL.</a:t>
            </a:r>
          </a:p>
          <a:p>
            <a:pPr eaLnBrk="1" hangingPunct="1"/>
            <a:r>
              <a:rPr lang="en-US" altLang="en-US"/>
              <a:t>Winner, L. (2006). “NASCAR Winston Cup Race Results for 1975-2003,” </a:t>
            </a:r>
            <a:r>
              <a:rPr lang="en-US" altLang="en-US" i="1"/>
              <a:t>Journal of Statistical Education,</a:t>
            </a:r>
            <a:r>
              <a:rPr lang="en-US" altLang="en-US"/>
              <a:t> Volume 14, #3 www.amstat.org/publications/jse/v14n3/datasets.winner.html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Britannic Bold"/>
        <a:ea typeface=""/>
        <a:cs typeface=""/>
      </a:majorFont>
      <a:minorFont>
        <a:latin typeface="Centau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</TotalTime>
  <Words>283</Words>
  <Application>Microsoft Office PowerPoint</Application>
  <PresentationFormat>On-screen Show (4:3)</PresentationFormat>
  <Paragraphs>36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Arial</vt:lpstr>
      <vt:lpstr>Britannic Bold</vt:lpstr>
      <vt:lpstr>Centaur</vt:lpstr>
      <vt:lpstr>Lucida Sans Typewriter</vt:lpstr>
      <vt:lpstr>Symbol</vt:lpstr>
      <vt:lpstr>Default Design</vt:lpstr>
      <vt:lpstr>Microsoft Excel Chart</vt:lpstr>
      <vt:lpstr>Chart</vt:lpstr>
      <vt:lpstr>Worksheet</vt:lpstr>
      <vt:lpstr>MathType 7.0 Equation</vt:lpstr>
      <vt:lpstr>Chevy versus Ford NASCAR Race Effect Size – A Meta-Analysis</vt:lpstr>
      <vt:lpstr>Data Description</vt:lpstr>
      <vt:lpstr>Wilcoxon Rank-Sum Test (Large-Sample)</vt:lpstr>
      <vt:lpstr>PowerPoint Presentation</vt:lpstr>
      <vt:lpstr>PowerPoint Presentation</vt:lpstr>
      <vt:lpstr>Combining Effect Sizes Across Races</vt:lpstr>
      <vt:lpstr>Test for Homogeneity of Effect Sizes</vt:lpstr>
      <vt:lpstr>PowerPoint Presentation</vt:lpstr>
      <vt:lpstr>Testing for Year Effects</vt:lpstr>
      <vt:lpstr>Testing for Year Effects</vt:lpstr>
      <vt:lpstr>PowerPoint Presentation</vt:lpstr>
      <vt:lpstr>PowerPoint Presentation</vt:lpstr>
      <vt:lpstr>Testing for Year and Race/Track Effects</vt:lpstr>
      <vt:lpstr>Regression Coefficients/t-tests</vt:lpstr>
      <vt:lpstr>C2 – Tests for Sub-Models and Overall</vt:lpstr>
      <vt:lpstr>Sources</vt:lpstr>
    </vt:vector>
  </TitlesOfParts>
  <Company>University of Florida, Department of Statistics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Chevy versus Ford NASCAR Race Effect Size – A Meta-Analysis</dc:title>
  <dc:creator>winner</dc:creator>
  <cp:lastModifiedBy>Winner,Lawrence Herman</cp:lastModifiedBy>
  <cp:revision>54</cp:revision>
  <dcterms:created xsi:type="dcterms:W3CDTF">2008-12-08T15:49:49Z</dcterms:created>
  <dcterms:modified xsi:type="dcterms:W3CDTF">2024-08-21T19:20:12Z</dcterms:modified>
</cp:coreProperties>
</file>