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doc" ContentType="application/msword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297" r:id="rId2"/>
    <p:sldId id="315" r:id="rId3"/>
    <p:sldId id="353" r:id="rId4"/>
    <p:sldId id="362" r:id="rId5"/>
    <p:sldId id="317" r:id="rId6"/>
    <p:sldId id="318" r:id="rId7"/>
    <p:sldId id="319" r:id="rId8"/>
    <p:sldId id="321" r:id="rId9"/>
    <p:sldId id="322" r:id="rId10"/>
    <p:sldId id="323" r:id="rId11"/>
    <p:sldId id="324" r:id="rId12"/>
    <p:sldId id="325" r:id="rId13"/>
    <p:sldId id="326" r:id="rId14"/>
    <p:sldId id="327" r:id="rId15"/>
    <p:sldId id="328" r:id="rId16"/>
    <p:sldId id="329" r:id="rId17"/>
    <p:sldId id="330" r:id="rId18"/>
    <p:sldId id="331" r:id="rId19"/>
    <p:sldId id="332" r:id="rId20"/>
    <p:sldId id="333" r:id="rId21"/>
    <p:sldId id="334" r:id="rId22"/>
    <p:sldId id="335" r:id="rId23"/>
    <p:sldId id="336" r:id="rId24"/>
    <p:sldId id="337" r:id="rId25"/>
    <p:sldId id="338" r:id="rId26"/>
    <p:sldId id="339" r:id="rId27"/>
    <p:sldId id="340" r:id="rId28"/>
    <p:sldId id="341" r:id="rId29"/>
    <p:sldId id="342" r:id="rId30"/>
    <p:sldId id="343" r:id="rId31"/>
    <p:sldId id="344" r:id="rId32"/>
    <p:sldId id="345" r:id="rId33"/>
    <p:sldId id="346" r:id="rId34"/>
    <p:sldId id="347" r:id="rId35"/>
    <p:sldId id="348" r:id="rId36"/>
    <p:sldId id="349" r:id="rId37"/>
    <p:sldId id="350" r:id="rId38"/>
    <p:sldId id="351" r:id="rId39"/>
    <p:sldId id="352" r:id="rId40"/>
    <p:sldId id="354" r:id="rId41"/>
    <p:sldId id="355" r:id="rId4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28" autoAdjust="0"/>
    <p:restoredTop sz="94660"/>
  </p:normalViewPr>
  <p:slideViewPr>
    <p:cSldViewPr>
      <p:cViewPr varScale="1">
        <p:scale>
          <a:sx n="69" d="100"/>
          <a:sy n="69" d="100"/>
        </p:scale>
        <p:origin x="-171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5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F941AD-84F6-45FD-9F5D-DE38F7C67FF3}" type="datetimeFigureOut">
              <a:rPr lang="es-MX" smtClean="0"/>
              <a:pPr/>
              <a:t>05/07/2011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D3911A-1883-482B-A9CD-7C392F0D2A2C}" type="slidenum">
              <a:rPr lang="es-MX" smtClean="0"/>
              <a:pPr/>
              <a:t>‹#›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4F59C7-37E8-4FB3-AA12-9EA5218DAADA}" type="datetimeFigureOut">
              <a:rPr lang="es-MX" smtClean="0"/>
              <a:pPr/>
              <a:t>05/07/2011</a:t>
            </a:fld>
            <a:endParaRPr lang="es-MX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BB5517-D939-479C-AB91-04EF025402A3}" type="slidenum">
              <a:rPr lang="es-MX" smtClean="0"/>
              <a:pPr/>
              <a:t>‹#›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B5517-D939-479C-AB91-04EF025402A3}" type="slidenum">
              <a:rPr lang="es-MX" smtClean="0"/>
              <a:pPr/>
              <a:t>22</a:t>
            </a:fld>
            <a:endParaRPr 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6E62A-C03E-45B0-BC47-5D3A10BD603D}" type="datetime1">
              <a:rPr lang="es-MX" smtClean="0"/>
              <a:pPr/>
              <a:t>05/07/2011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568952" cy="634082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124744"/>
            <a:ext cx="8568952" cy="5184576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s-MX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A5CB1-15DD-412D-8F02-3D36F735F946}" type="datetime1">
              <a:rPr lang="es-MX" smtClean="0"/>
              <a:pPr/>
              <a:t>05/07/2011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339280" cy="365125"/>
          </a:xfrm>
        </p:spPr>
        <p:txBody>
          <a:bodyPr/>
          <a:lstStyle/>
          <a:p>
            <a:fld id="{78279BD3-939F-43B7-8F16-D6467827BDF2}" type="slidenum">
              <a:rPr lang="es-MX" smtClean="0"/>
              <a:pPr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244A1-5FDA-42D3-8A3E-1163998BF78C}" type="datetime1">
              <a:rPr lang="es-MX" smtClean="0"/>
              <a:pPr/>
              <a:t>05/07/2011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9A13E-594A-4AB9-8BB1-75CE96ECCBE3}" type="datetime1">
              <a:rPr lang="es-MX" smtClean="0"/>
              <a:pPr/>
              <a:t>05/07/2011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AB155-F055-4DBC-88E2-420A65268F25}" type="datetime1">
              <a:rPr lang="es-MX" smtClean="0"/>
              <a:pPr/>
              <a:t>05/07/2011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F059A-E33E-4338-A665-62FAC1F62146}" type="datetime1">
              <a:rPr lang="es-MX" smtClean="0"/>
              <a:pPr/>
              <a:t>05/07/2011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26183-D401-46C4-8F37-ED746D55A9A1}" type="datetime1">
              <a:rPr lang="es-MX" smtClean="0"/>
              <a:pPr/>
              <a:t>05/07/2011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3AAF4-897B-4547-9A07-BB75EA6600D5}" type="datetime1">
              <a:rPr lang="es-MX" smtClean="0"/>
              <a:pPr/>
              <a:t>05/07/2011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E20C-2A76-448B-A7D2-E7A8332A4960}" type="datetime1">
              <a:rPr lang="es-MX" smtClean="0"/>
              <a:pPr/>
              <a:t>05/07/2011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3DF47-8832-4C7F-A603-989DF36056F3}" type="datetime1">
              <a:rPr lang="es-MX" smtClean="0"/>
              <a:pPr/>
              <a:t>05/07/2011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2B16B-A516-405B-9EEE-95C25476D436}" type="datetime1">
              <a:rPr lang="es-MX" smtClean="0"/>
              <a:pPr/>
              <a:t>05/07/2011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DF2D8C-C68E-4058-8AA7-218925A45D44}" type="datetime1">
              <a:rPr lang="es-MX" smtClean="0"/>
              <a:pPr/>
              <a:t>05/07/2011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279BD3-939F-43B7-8F16-D6467827BDF2}" type="slidenum">
              <a:rPr lang="es-MX" smtClean="0"/>
              <a:pPr/>
              <a:t>‹#›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sych.utah.edu/AppliedCognitionLab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3.bin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hsph.harvard.edu/cas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11.bin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oleObject" Target="../embeddings/oleObject14.bin"/><Relationship Id="rId4" Type="http://schemas.openxmlformats.org/officeDocument/2006/relationships/oleObject" Target="../embeddings/oleObject13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18.bin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oleObject" Target="../embeddings/oleObject22.bin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.doc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7. </a:t>
            </a:r>
            <a:r>
              <a:rPr lang="en-US" b="1" dirty="0" err="1" smtClean="0"/>
              <a:t>Comparando</a:t>
            </a:r>
            <a:r>
              <a:rPr lang="en-US" b="1" dirty="0" smtClean="0"/>
              <a:t> Dos </a:t>
            </a:r>
            <a:r>
              <a:rPr lang="en-US" b="1" dirty="0" err="1" smtClean="0"/>
              <a:t>Grupos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b="1" dirty="0" err="1" smtClean="0"/>
              <a:t>Objetivo</a:t>
            </a:r>
            <a:r>
              <a:rPr lang="en-US" b="1" dirty="0" smtClean="0"/>
              <a:t>:  </a:t>
            </a:r>
            <a:r>
              <a:rPr lang="en-US" dirty="0" err="1" smtClean="0"/>
              <a:t>Usar</a:t>
            </a:r>
            <a:r>
              <a:rPr lang="en-US" dirty="0" smtClean="0"/>
              <a:t> IC y/o </a:t>
            </a:r>
            <a:r>
              <a:rPr lang="en-US" dirty="0" err="1" smtClean="0"/>
              <a:t>prueba</a:t>
            </a:r>
            <a:r>
              <a:rPr lang="en-US" dirty="0" smtClean="0"/>
              <a:t> de </a:t>
            </a:r>
            <a:r>
              <a:rPr lang="en-US" dirty="0" err="1" smtClean="0"/>
              <a:t>significancia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comparar</a:t>
            </a:r>
            <a:r>
              <a:rPr lang="en-US" dirty="0" smtClean="0"/>
              <a:t> medias (variable </a:t>
            </a:r>
            <a:r>
              <a:rPr lang="en-US" dirty="0" err="1" smtClean="0"/>
              <a:t>cuantitativas</a:t>
            </a:r>
            <a:r>
              <a:rPr lang="en-US" dirty="0" smtClean="0"/>
              <a:t>) o </a:t>
            </a:r>
            <a:r>
              <a:rPr lang="en-US" dirty="0" err="1" smtClean="0"/>
              <a:t>comparar</a:t>
            </a:r>
            <a:r>
              <a:rPr lang="en-US" dirty="0" smtClean="0"/>
              <a:t> </a:t>
            </a:r>
            <a:r>
              <a:rPr lang="en-US" dirty="0" err="1" smtClean="0"/>
              <a:t>proporciones</a:t>
            </a:r>
            <a:r>
              <a:rPr lang="en-US" dirty="0" smtClean="0"/>
              <a:t> (variable </a:t>
            </a:r>
            <a:r>
              <a:rPr lang="en-US" dirty="0" err="1" smtClean="0"/>
              <a:t>categórica</a:t>
            </a:r>
            <a:r>
              <a:rPr lang="en-US" dirty="0" smtClean="0"/>
              <a:t>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dirty="0" smtClean="0"/>
              <a:t>                                       </a:t>
            </a:r>
            <a:r>
              <a:rPr lang="en-US" dirty="0" err="1" smtClean="0"/>
              <a:t>Grupo</a:t>
            </a:r>
            <a:r>
              <a:rPr lang="en-US" dirty="0" smtClean="0"/>
              <a:t> 1    </a:t>
            </a:r>
            <a:r>
              <a:rPr lang="en-US" dirty="0" err="1" smtClean="0"/>
              <a:t>Grupo</a:t>
            </a:r>
            <a:r>
              <a:rPr lang="en-US" dirty="0" smtClean="0"/>
              <a:t> 2      </a:t>
            </a:r>
            <a:r>
              <a:rPr lang="en-US" dirty="0" err="1" smtClean="0"/>
              <a:t>Estimación</a:t>
            </a:r>
            <a:endParaRPr lang="en-US" dirty="0" smtClean="0"/>
          </a:p>
          <a:p>
            <a:pPr>
              <a:spcBef>
                <a:spcPts val="0"/>
              </a:spcBef>
              <a:buFontTx/>
              <a:buNone/>
            </a:pPr>
            <a:r>
              <a:rPr lang="en-US" dirty="0" smtClean="0"/>
              <a:t>Media </a:t>
            </a:r>
            <a:r>
              <a:rPr lang="en-US" dirty="0" err="1" smtClean="0"/>
              <a:t>poblacional</a:t>
            </a:r>
            <a:r>
              <a:rPr lang="en-US" dirty="0" smtClean="0"/>
              <a:t>             </a:t>
            </a:r>
          </a:p>
          <a:p>
            <a:pPr>
              <a:spcBef>
                <a:spcPts val="1200"/>
              </a:spcBef>
              <a:buFontTx/>
              <a:buNone/>
            </a:pPr>
            <a:r>
              <a:rPr lang="en-US" dirty="0" err="1" smtClean="0"/>
              <a:t>Proporción</a:t>
            </a:r>
            <a:r>
              <a:rPr lang="en-US" dirty="0" smtClean="0"/>
              <a:t> </a:t>
            </a:r>
            <a:r>
              <a:rPr lang="en-US" dirty="0" err="1" smtClean="0"/>
              <a:t>poblacional</a:t>
            </a:r>
            <a:endParaRPr lang="en-US" dirty="0" smtClean="0"/>
          </a:p>
          <a:p>
            <a:pPr>
              <a:spcBef>
                <a:spcPts val="0"/>
              </a:spcBef>
              <a:buFontTx/>
              <a:buNone/>
            </a:pPr>
            <a:endParaRPr lang="en-US" dirty="0" smtClean="0"/>
          </a:p>
          <a:p>
            <a:pPr>
              <a:spcBef>
                <a:spcPts val="0"/>
              </a:spcBef>
            </a:pPr>
            <a:r>
              <a:rPr lang="en-US" dirty="0" err="1" smtClean="0"/>
              <a:t>Realizamos</a:t>
            </a:r>
            <a:r>
              <a:rPr lang="en-US" dirty="0" smtClean="0"/>
              <a:t> </a:t>
            </a:r>
            <a:r>
              <a:rPr lang="en-US" dirty="0" err="1" smtClean="0"/>
              <a:t>inferencia</a:t>
            </a:r>
            <a:r>
              <a:rPr lang="en-US" dirty="0" smtClean="0"/>
              <a:t> </a:t>
            </a:r>
            <a:r>
              <a:rPr lang="en-US" dirty="0" err="1" smtClean="0"/>
              <a:t>sobre</a:t>
            </a:r>
            <a:r>
              <a:rPr lang="en-US" dirty="0" smtClean="0"/>
              <a:t> la </a:t>
            </a:r>
            <a:r>
              <a:rPr lang="en-US" dirty="0" err="1" smtClean="0"/>
              <a:t>diferencia</a:t>
            </a:r>
            <a:r>
              <a:rPr lang="en-US" dirty="0" smtClean="0"/>
              <a:t> entre medias o </a:t>
            </a:r>
            <a:r>
              <a:rPr lang="en-US" dirty="0" err="1" smtClean="0"/>
              <a:t>diferencia</a:t>
            </a:r>
            <a:r>
              <a:rPr lang="en-US" dirty="0" smtClean="0"/>
              <a:t> entre </a:t>
            </a:r>
            <a:r>
              <a:rPr lang="en-US" dirty="0" err="1" smtClean="0"/>
              <a:t>proporciones</a:t>
            </a:r>
            <a:r>
              <a:rPr lang="en-US" dirty="0" smtClean="0"/>
              <a:t> (el </a:t>
            </a:r>
            <a:r>
              <a:rPr lang="en-US" dirty="0" err="1" smtClean="0"/>
              <a:t>orden</a:t>
            </a:r>
            <a:r>
              <a:rPr lang="en-US" dirty="0" smtClean="0"/>
              <a:t> no </a:t>
            </a:r>
            <a:r>
              <a:rPr lang="en-US" dirty="0" err="1" smtClean="0"/>
              <a:t>importa</a:t>
            </a:r>
            <a:r>
              <a:rPr lang="en-US" dirty="0" smtClean="0"/>
              <a:t>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1</a:t>
            </a:fld>
            <a:endParaRPr lang="es-MX"/>
          </a:p>
        </p:txBody>
      </p:sp>
      <p:graphicFrame>
        <p:nvGraphicFramePr>
          <p:cNvPr id="32770" name="Object 2"/>
          <p:cNvGraphicFramePr>
            <a:graphicFrameLocks noChangeAspect="1"/>
          </p:cNvGraphicFramePr>
          <p:nvPr/>
        </p:nvGraphicFramePr>
        <p:xfrm>
          <a:off x="4211960" y="2852936"/>
          <a:ext cx="3657600" cy="1155700"/>
        </p:xfrm>
        <a:graphic>
          <a:graphicData uri="http://schemas.openxmlformats.org/presentationml/2006/ole">
            <p:oleObj spid="_x0000_s32770" name="Equation" r:id="rId3" imgW="1447560" imgH="45720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1" dirty="0" smtClean="0"/>
              <a:t>El </a:t>
            </a:r>
            <a:r>
              <a:rPr lang="en-US" b="1" dirty="0" err="1" smtClean="0"/>
              <a:t>uso</a:t>
            </a:r>
            <a:r>
              <a:rPr lang="en-US" b="1" dirty="0" smtClean="0"/>
              <a:t> del </a:t>
            </a:r>
            <a:r>
              <a:rPr lang="en-US" b="1" dirty="0" err="1" smtClean="0"/>
              <a:t>celular</a:t>
            </a:r>
            <a:r>
              <a:rPr lang="en-US" b="1" dirty="0" smtClean="0"/>
              <a:t> </a:t>
            </a:r>
            <a:r>
              <a:rPr lang="en-US" b="1" dirty="0" err="1" smtClean="0"/>
              <a:t>mientras</a:t>
            </a:r>
            <a:r>
              <a:rPr lang="en-US" b="1" dirty="0" smtClean="0"/>
              <a:t> </a:t>
            </a:r>
            <a:r>
              <a:rPr lang="en-US" b="1" dirty="0" err="1" smtClean="0"/>
              <a:t>manejamos</a:t>
            </a:r>
            <a:r>
              <a:rPr lang="en-US" b="1" dirty="0" smtClean="0"/>
              <a:t> </a:t>
            </a:r>
            <a:br>
              <a:rPr lang="en-US" b="1" dirty="0" smtClean="0"/>
            </a:br>
            <a:r>
              <a:rPr lang="en-US" b="1" dirty="0" err="1" smtClean="0"/>
              <a:t>disminuye</a:t>
            </a:r>
            <a:r>
              <a:rPr lang="en-US" b="1" dirty="0" smtClean="0"/>
              <a:t> </a:t>
            </a:r>
            <a:r>
              <a:rPr lang="en-US" b="1" dirty="0" err="1" smtClean="0"/>
              <a:t>tiempos</a:t>
            </a:r>
            <a:r>
              <a:rPr lang="en-US" b="1" dirty="0" smtClean="0"/>
              <a:t> de </a:t>
            </a:r>
            <a:r>
              <a:rPr lang="en-US" b="1" dirty="0" err="1" smtClean="0"/>
              <a:t>reacción</a:t>
            </a:r>
            <a:r>
              <a:rPr lang="en-US" b="1" dirty="0" smtClean="0"/>
              <a:t>?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Un </a:t>
            </a:r>
            <a:r>
              <a:rPr lang="en-US" dirty="0" err="1" smtClean="0"/>
              <a:t>artículo</a:t>
            </a:r>
            <a:r>
              <a:rPr lang="en-US" dirty="0" smtClean="0"/>
              <a:t> en </a:t>
            </a:r>
            <a:r>
              <a:rPr lang="en-US" i="1" dirty="0" smtClean="0"/>
              <a:t>Psych. Science </a:t>
            </a:r>
            <a:r>
              <a:rPr lang="en-US" dirty="0" smtClean="0"/>
              <a:t>(2001, p. 462) describe un </a:t>
            </a:r>
            <a:r>
              <a:rPr lang="en-US" dirty="0" err="1" smtClean="0"/>
              <a:t>experimento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asigna</a:t>
            </a:r>
            <a:r>
              <a:rPr lang="en-US" dirty="0" smtClean="0"/>
              <a:t> </a:t>
            </a:r>
            <a:r>
              <a:rPr lang="en-US" dirty="0" err="1" smtClean="0"/>
              <a:t>aleatoriamente</a:t>
            </a:r>
            <a:r>
              <a:rPr lang="en-US" dirty="0" smtClean="0"/>
              <a:t> 64 </a:t>
            </a:r>
            <a:r>
              <a:rPr lang="en-US" dirty="0" err="1" smtClean="0"/>
              <a:t>estudiantes</a:t>
            </a:r>
            <a:r>
              <a:rPr lang="en-US" dirty="0" smtClean="0"/>
              <a:t> de la Univ. de Utah al </a:t>
            </a:r>
            <a:r>
              <a:rPr lang="en-US" dirty="0" err="1" smtClean="0"/>
              <a:t>grupo</a:t>
            </a:r>
            <a:r>
              <a:rPr lang="en-US" dirty="0" smtClean="0"/>
              <a:t> de </a:t>
            </a:r>
            <a:r>
              <a:rPr lang="en-US" dirty="0" err="1" smtClean="0"/>
              <a:t>teléfonos</a:t>
            </a:r>
            <a:r>
              <a:rPr lang="en-US" dirty="0" smtClean="0"/>
              <a:t> </a:t>
            </a:r>
            <a:r>
              <a:rPr lang="en-US" dirty="0" err="1" smtClean="0"/>
              <a:t>celulares</a:t>
            </a:r>
            <a:r>
              <a:rPr lang="en-US" dirty="0" smtClean="0"/>
              <a:t> o al </a:t>
            </a:r>
            <a:r>
              <a:rPr lang="en-US" dirty="0" err="1" smtClean="0"/>
              <a:t>grupo</a:t>
            </a:r>
            <a:r>
              <a:rPr lang="en-US" dirty="0" smtClean="0"/>
              <a:t> control (32 </a:t>
            </a:r>
            <a:r>
              <a:rPr lang="en-US" dirty="0" err="1" smtClean="0"/>
              <a:t>cada</a:t>
            </a:r>
            <a:r>
              <a:rPr lang="en-US" dirty="0" smtClean="0"/>
              <a:t> </a:t>
            </a:r>
            <a:r>
              <a:rPr lang="en-US" dirty="0" err="1" smtClean="0"/>
              <a:t>uno</a:t>
            </a:r>
            <a:r>
              <a:rPr lang="en-US" dirty="0" smtClean="0"/>
              <a:t>). 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máquina</a:t>
            </a:r>
            <a:r>
              <a:rPr lang="en-US" dirty="0" smtClean="0"/>
              <a:t> </a:t>
            </a:r>
            <a:r>
              <a:rPr lang="en-US" dirty="0" err="1" smtClean="0"/>
              <a:t>simuladora</a:t>
            </a:r>
            <a:r>
              <a:rPr lang="en-US" dirty="0" smtClean="0"/>
              <a:t> de </a:t>
            </a:r>
            <a:r>
              <a:rPr lang="en-US" dirty="0" err="1" smtClean="0"/>
              <a:t>manejo</a:t>
            </a:r>
            <a:r>
              <a:rPr lang="en-US" dirty="0" smtClean="0"/>
              <a:t> </a:t>
            </a:r>
            <a:r>
              <a:rPr lang="en-US" dirty="0" err="1" smtClean="0"/>
              <a:t>presentó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luz</a:t>
            </a:r>
            <a:r>
              <a:rPr lang="en-US" dirty="0" smtClean="0"/>
              <a:t> </a:t>
            </a:r>
            <a:r>
              <a:rPr lang="en-US" dirty="0" err="1" smtClean="0"/>
              <a:t>roja</a:t>
            </a:r>
            <a:r>
              <a:rPr lang="en-US" dirty="0" smtClean="0"/>
              <a:t> o </a:t>
            </a:r>
            <a:r>
              <a:rPr lang="en-US" dirty="0" err="1" smtClean="0"/>
              <a:t>verde</a:t>
            </a:r>
            <a:r>
              <a:rPr lang="en-US" dirty="0" smtClean="0"/>
              <a:t> a </a:t>
            </a:r>
            <a:r>
              <a:rPr lang="en-US" dirty="0" err="1" smtClean="0"/>
              <a:t>periodos</a:t>
            </a:r>
            <a:r>
              <a:rPr lang="en-US" dirty="0" smtClean="0"/>
              <a:t> </a:t>
            </a:r>
            <a:r>
              <a:rPr lang="en-US" dirty="0" err="1" smtClean="0"/>
              <a:t>irregulares</a:t>
            </a:r>
            <a:r>
              <a:rPr lang="en-US" dirty="0" smtClean="0"/>
              <a:t>. </a:t>
            </a:r>
            <a:r>
              <a:rPr lang="en-US" dirty="0" err="1" smtClean="0"/>
              <a:t>Instrucciones</a:t>
            </a:r>
            <a:r>
              <a:rPr lang="en-US" dirty="0" smtClean="0"/>
              <a:t>: </a:t>
            </a:r>
            <a:r>
              <a:rPr lang="en-US" dirty="0" err="1" smtClean="0"/>
              <a:t>Presionar</a:t>
            </a:r>
            <a:r>
              <a:rPr lang="en-US" dirty="0" smtClean="0"/>
              <a:t> el pedal del </a:t>
            </a:r>
            <a:r>
              <a:rPr lang="en-US" dirty="0" err="1" smtClean="0"/>
              <a:t>freno</a:t>
            </a:r>
            <a:r>
              <a:rPr lang="en-US" dirty="0" smtClean="0"/>
              <a:t> tan pronto </a:t>
            </a:r>
            <a:r>
              <a:rPr lang="en-US" dirty="0" err="1" smtClean="0"/>
              <a:t>como</a:t>
            </a:r>
            <a:r>
              <a:rPr lang="en-US" dirty="0" smtClean="0"/>
              <a:t> sea </a:t>
            </a:r>
            <a:r>
              <a:rPr lang="en-US" dirty="0" err="1" smtClean="0"/>
              <a:t>posible</a:t>
            </a:r>
            <a:r>
              <a:rPr lang="en-US" dirty="0" smtClean="0"/>
              <a:t> </a:t>
            </a:r>
            <a:r>
              <a:rPr lang="en-US" dirty="0" err="1" smtClean="0"/>
              <a:t>cuando</a:t>
            </a:r>
            <a:r>
              <a:rPr lang="en-US" dirty="0" smtClean="0"/>
              <a:t> se </a:t>
            </a:r>
            <a:r>
              <a:rPr lang="en-US" dirty="0" err="1" smtClean="0"/>
              <a:t>detecta</a:t>
            </a:r>
            <a:r>
              <a:rPr lang="en-US" dirty="0" smtClean="0"/>
              <a:t> la </a:t>
            </a:r>
            <a:r>
              <a:rPr lang="en-US" dirty="0" err="1" smtClean="0"/>
              <a:t>luz</a:t>
            </a:r>
            <a:r>
              <a:rPr lang="en-US" dirty="0" smtClean="0"/>
              <a:t> </a:t>
            </a:r>
            <a:r>
              <a:rPr lang="en-US" dirty="0" err="1" smtClean="0"/>
              <a:t>roja</a:t>
            </a:r>
            <a:r>
              <a:rPr lang="en-US" dirty="0" smtClean="0"/>
              <a:t>.</a:t>
            </a:r>
          </a:p>
          <a:p>
            <a:pPr>
              <a:buFontTx/>
              <a:buNone/>
            </a:pPr>
            <a:r>
              <a:rPr lang="en-US" sz="2400" dirty="0" smtClean="0"/>
              <a:t>	</a:t>
            </a:r>
            <a:r>
              <a:rPr lang="en-US" sz="2400" dirty="0" err="1" smtClean="0"/>
              <a:t>Ver</a:t>
            </a:r>
            <a:r>
              <a:rPr lang="en-US" sz="2400" dirty="0" smtClean="0"/>
              <a:t>  </a:t>
            </a:r>
            <a:r>
              <a:rPr lang="en-US" sz="2400" dirty="0" smtClean="0">
                <a:hlinkClick r:id="rId2"/>
              </a:rPr>
              <a:t>http://www.psych.utah.edu/AppliedCognitionLab/</a:t>
            </a:r>
            <a:endParaRPr lang="en-US" sz="2400" dirty="0" smtClean="0"/>
          </a:p>
          <a:p>
            <a:pPr>
              <a:buFontTx/>
              <a:buNone/>
            </a:pPr>
            <a:endParaRPr lang="en-US" sz="2400" dirty="0" smtClean="0"/>
          </a:p>
          <a:p>
            <a:r>
              <a:rPr lang="en-US" dirty="0" err="1" smtClean="0"/>
              <a:t>Grupo</a:t>
            </a:r>
            <a:r>
              <a:rPr lang="en-US" dirty="0" smtClean="0"/>
              <a:t> de </a:t>
            </a:r>
            <a:r>
              <a:rPr lang="en-US" dirty="0" err="1" smtClean="0"/>
              <a:t>teléfono</a:t>
            </a:r>
            <a:r>
              <a:rPr lang="en-US" dirty="0" smtClean="0"/>
              <a:t> </a:t>
            </a:r>
            <a:r>
              <a:rPr lang="en-US" dirty="0" err="1" smtClean="0"/>
              <a:t>celular</a:t>
            </a:r>
            <a:r>
              <a:rPr lang="en-US" dirty="0" smtClean="0"/>
              <a:t>: </a:t>
            </a:r>
            <a:r>
              <a:rPr lang="en-US" dirty="0" err="1" smtClean="0"/>
              <a:t>Mantuvo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conversación</a:t>
            </a:r>
            <a:r>
              <a:rPr lang="en-US" dirty="0" smtClean="0"/>
              <a:t> </a:t>
            </a:r>
            <a:r>
              <a:rPr lang="en-US" dirty="0" err="1" smtClean="0"/>
              <a:t>sobre</a:t>
            </a:r>
            <a:r>
              <a:rPr lang="en-US" dirty="0" smtClean="0"/>
              <a:t> </a:t>
            </a:r>
            <a:r>
              <a:rPr lang="en-US" dirty="0" err="1" smtClean="0"/>
              <a:t>temas</a:t>
            </a:r>
            <a:r>
              <a:rPr lang="en-US" dirty="0" smtClean="0"/>
              <a:t> </a:t>
            </a:r>
            <a:r>
              <a:rPr lang="en-US" dirty="0" err="1" smtClean="0"/>
              <a:t>políticos</a:t>
            </a:r>
            <a:r>
              <a:rPr lang="en-US" dirty="0" smtClean="0"/>
              <a:t> con </a:t>
            </a:r>
            <a:r>
              <a:rPr lang="en-US" dirty="0" err="1" smtClean="0"/>
              <a:t>alguien</a:t>
            </a:r>
            <a:r>
              <a:rPr lang="en-US" dirty="0" smtClean="0"/>
              <a:t> en </a:t>
            </a:r>
            <a:r>
              <a:rPr lang="en-US" dirty="0" err="1" smtClean="0"/>
              <a:t>otro</a:t>
            </a:r>
            <a:r>
              <a:rPr lang="en-US" dirty="0" smtClean="0"/>
              <a:t> </a:t>
            </a:r>
            <a:r>
              <a:rPr lang="en-US" dirty="0" err="1" smtClean="0"/>
              <a:t>cuarto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Grupo</a:t>
            </a:r>
            <a:r>
              <a:rPr lang="en-US" dirty="0" smtClean="0"/>
              <a:t> control: </a:t>
            </a:r>
            <a:r>
              <a:rPr lang="en-US" dirty="0" err="1" smtClean="0"/>
              <a:t>Escuchó</a:t>
            </a:r>
            <a:r>
              <a:rPr lang="en-US" dirty="0" smtClean="0"/>
              <a:t> el radio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2</a:t>
            </a:fld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b="1" dirty="0" err="1" smtClean="0"/>
              <a:t>Resultado</a:t>
            </a:r>
            <a:r>
              <a:rPr lang="en-US" b="1" dirty="0" smtClean="0"/>
              <a:t> </a:t>
            </a:r>
            <a:r>
              <a:rPr lang="en-US" b="1" dirty="0" err="1" smtClean="0"/>
              <a:t>medido</a:t>
            </a:r>
            <a:r>
              <a:rPr lang="en-US" b="1" dirty="0" smtClean="0"/>
              <a:t>:</a:t>
            </a:r>
            <a:r>
              <a:rPr lang="en-US" dirty="0" smtClean="0"/>
              <a:t> media del </a:t>
            </a:r>
            <a:r>
              <a:rPr lang="en-US" dirty="0" err="1" smtClean="0"/>
              <a:t>tiempo</a:t>
            </a:r>
            <a:r>
              <a:rPr lang="en-US" dirty="0" smtClean="0"/>
              <a:t> de </a:t>
            </a:r>
            <a:r>
              <a:rPr lang="en-US" dirty="0" err="1" smtClean="0"/>
              <a:t>respuesta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un </a:t>
            </a:r>
            <a:r>
              <a:rPr lang="en-US" dirty="0" err="1" smtClean="0"/>
              <a:t>sujeto</a:t>
            </a:r>
            <a:r>
              <a:rPr lang="en-US" dirty="0" smtClean="0"/>
              <a:t> </a:t>
            </a:r>
            <a:r>
              <a:rPr lang="en-US" dirty="0" err="1" smtClean="0"/>
              <a:t>sobre</a:t>
            </a:r>
            <a:r>
              <a:rPr lang="en-US" dirty="0" smtClean="0"/>
              <a:t> un </a:t>
            </a:r>
            <a:r>
              <a:rPr lang="en-US" dirty="0" err="1" smtClean="0"/>
              <a:t>número</a:t>
            </a:r>
            <a:r>
              <a:rPr lang="en-US" dirty="0" smtClean="0"/>
              <a:t> </a:t>
            </a:r>
            <a:r>
              <a:rPr lang="en-US" dirty="0" err="1" smtClean="0"/>
              <a:t>grande</a:t>
            </a:r>
            <a:r>
              <a:rPr lang="en-US" dirty="0" smtClean="0"/>
              <a:t> de </a:t>
            </a:r>
            <a:r>
              <a:rPr lang="en-US" dirty="0" err="1" smtClean="0"/>
              <a:t>ensayos</a:t>
            </a:r>
            <a:endParaRPr lang="en-US" dirty="0" smtClean="0"/>
          </a:p>
          <a:p>
            <a:pPr>
              <a:spcAft>
                <a:spcPts val="1200"/>
              </a:spcAft>
            </a:pPr>
            <a:r>
              <a:rPr lang="en-US" b="1" dirty="0" err="1" smtClean="0"/>
              <a:t>Propósito</a:t>
            </a:r>
            <a:r>
              <a:rPr lang="en-US" b="1" dirty="0" smtClean="0"/>
              <a:t> del </a:t>
            </a:r>
            <a:r>
              <a:rPr lang="en-US" b="1" dirty="0" err="1" smtClean="0"/>
              <a:t>estudio</a:t>
            </a:r>
            <a:r>
              <a:rPr lang="en-US" b="1" dirty="0" smtClean="0"/>
              <a:t>: </a:t>
            </a:r>
            <a:r>
              <a:rPr lang="en-US" dirty="0" err="1" smtClean="0"/>
              <a:t>Analizar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la media de </a:t>
            </a:r>
            <a:r>
              <a:rPr lang="en-US" dirty="0" err="1" smtClean="0"/>
              <a:t>respuesta</a:t>
            </a:r>
            <a:r>
              <a:rPr lang="en-US" dirty="0" smtClean="0"/>
              <a:t> de la </a:t>
            </a:r>
            <a:r>
              <a:rPr lang="en-US" dirty="0" err="1" smtClean="0"/>
              <a:t>población</a:t>
            </a:r>
            <a:r>
              <a:rPr lang="en-US" dirty="0" smtClean="0"/>
              <a:t> (conceptual) </a:t>
            </a:r>
            <a:r>
              <a:rPr lang="en-US" dirty="0" err="1" smtClean="0"/>
              <a:t>difiere</a:t>
            </a:r>
            <a:r>
              <a:rPr lang="en-US" dirty="0" smtClean="0"/>
              <a:t> </a:t>
            </a:r>
            <a:r>
              <a:rPr lang="en-US" dirty="0" err="1" smtClean="0"/>
              <a:t>significativamente</a:t>
            </a:r>
            <a:r>
              <a:rPr lang="en-US" dirty="0" smtClean="0"/>
              <a:t> entre los dos </a:t>
            </a:r>
            <a:r>
              <a:rPr lang="en-US" dirty="0" err="1" smtClean="0"/>
              <a:t>grupos</a:t>
            </a:r>
            <a:r>
              <a:rPr lang="en-US" dirty="0" smtClean="0"/>
              <a:t>, y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así</a:t>
            </a:r>
            <a:r>
              <a:rPr lang="en-US" dirty="0" smtClean="0"/>
              <a:t>,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cuánto</a:t>
            </a:r>
            <a:r>
              <a:rPr lang="en-US" dirty="0" smtClean="0"/>
              <a:t>.</a:t>
            </a:r>
          </a:p>
          <a:p>
            <a:r>
              <a:rPr lang="en-US" b="1" dirty="0" err="1" smtClean="0"/>
              <a:t>Datos</a:t>
            </a:r>
            <a:r>
              <a:rPr lang="en-US" b="1" dirty="0" smtClean="0"/>
              <a:t>:</a:t>
            </a:r>
          </a:p>
          <a:p>
            <a:pPr>
              <a:buFontTx/>
              <a:buNone/>
            </a:pPr>
            <a:r>
              <a:rPr lang="en-US" dirty="0" err="1" smtClean="0"/>
              <a:t>Grupo</a:t>
            </a:r>
            <a:r>
              <a:rPr lang="en-US" dirty="0" smtClean="0"/>
              <a:t> de </a:t>
            </a:r>
            <a:r>
              <a:rPr lang="en-US" dirty="0" err="1" smtClean="0"/>
              <a:t>celulares</a:t>
            </a:r>
            <a:r>
              <a:rPr lang="en-US" dirty="0" smtClean="0"/>
              <a:t>:          = 585.2 </a:t>
            </a:r>
            <a:r>
              <a:rPr lang="en-US" dirty="0" err="1" smtClean="0"/>
              <a:t>milisegundos</a:t>
            </a:r>
            <a:r>
              <a:rPr lang="en-US" dirty="0" smtClean="0"/>
              <a:t>,   </a:t>
            </a:r>
            <a:r>
              <a:rPr lang="en-US" i="1" dirty="0" smtClean="0"/>
              <a:t>s</a:t>
            </a:r>
            <a:r>
              <a:rPr lang="en-US" i="1" baseline="-25000" dirty="0" smtClean="0"/>
              <a:t>1</a:t>
            </a:r>
            <a:r>
              <a:rPr lang="en-US" i="1" dirty="0" smtClean="0"/>
              <a:t>  = </a:t>
            </a:r>
            <a:r>
              <a:rPr lang="en-US" dirty="0" smtClean="0"/>
              <a:t>89.6</a:t>
            </a:r>
          </a:p>
          <a:p>
            <a:pPr>
              <a:buFontTx/>
              <a:buNone/>
            </a:pPr>
            <a:r>
              <a:rPr lang="en-US" dirty="0" err="1" smtClean="0"/>
              <a:t>Grupo</a:t>
            </a:r>
            <a:r>
              <a:rPr lang="en-US" dirty="0" smtClean="0"/>
              <a:t> control:                   = 533.7,   </a:t>
            </a:r>
            <a:r>
              <a:rPr lang="en-US" i="1" dirty="0" smtClean="0"/>
              <a:t>s</a:t>
            </a:r>
            <a:r>
              <a:rPr lang="en-US" i="1" baseline="-25000" dirty="0" smtClean="0"/>
              <a:t>2</a:t>
            </a:r>
            <a:r>
              <a:rPr lang="en-US" i="1" dirty="0" smtClean="0"/>
              <a:t>   </a:t>
            </a:r>
            <a:r>
              <a:rPr lang="en-US" dirty="0" smtClean="0"/>
              <a:t>= 65.3. </a:t>
            </a:r>
          </a:p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3</a:t>
            </a:fld>
            <a:endParaRPr lang="es-MX"/>
          </a:p>
        </p:txBody>
      </p:sp>
      <p:graphicFrame>
        <p:nvGraphicFramePr>
          <p:cNvPr id="61442" name="Object 2"/>
          <p:cNvGraphicFramePr>
            <a:graphicFrameLocks noChangeAspect="1"/>
          </p:cNvGraphicFramePr>
          <p:nvPr/>
        </p:nvGraphicFramePr>
        <p:xfrm>
          <a:off x="3491880" y="4221088"/>
          <a:ext cx="411088" cy="569199"/>
        </p:xfrm>
        <a:graphic>
          <a:graphicData uri="http://schemas.openxmlformats.org/presentationml/2006/ole">
            <p:oleObj spid="_x0000_s61442" name="Equation" r:id="rId3" imgW="164880" imgH="228600" progId="">
              <p:embed/>
            </p:oleObj>
          </a:graphicData>
        </a:graphic>
      </p:graphicFrame>
      <p:graphicFrame>
        <p:nvGraphicFramePr>
          <p:cNvPr id="61443" name="Object 3"/>
          <p:cNvGraphicFramePr>
            <a:graphicFrameLocks noChangeAspect="1"/>
          </p:cNvGraphicFramePr>
          <p:nvPr/>
        </p:nvGraphicFramePr>
        <p:xfrm>
          <a:off x="3491880" y="4725144"/>
          <a:ext cx="460375" cy="593725"/>
        </p:xfrm>
        <a:graphic>
          <a:graphicData uri="http://schemas.openxmlformats.org/presentationml/2006/ole">
            <p:oleObj spid="_x0000_s61443" name="Equation" r:id="rId4" imgW="177480" imgH="228600" progId="">
              <p:embed/>
            </p:oleObj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4</a:t>
            </a:fld>
            <a:endParaRPr lang="es-MX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150763" y="1351309"/>
            <a:ext cx="6805613" cy="4525963"/>
          </a:xfrm>
          <a:prstGeom prst="rect">
            <a:avLst/>
          </a:prstGeom>
          <a:noFill/>
          <a:ln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Tipos</a:t>
            </a:r>
            <a:r>
              <a:rPr lang="en-US" b="1" dirty="0" smtClean="0"/>
              <a:t> de variables y </a:t>
            </a:r>
            <a:r>
              <a:rPr lang="en-US" b="1" dirty="0" err="1" smtClean="0"/>
              <a:t>muestras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1200"/>
              </a:spcAft>
            </a:pPr>
            <a:r>
              <a:rPr lang="en-US" dirty="0" smtClean="0"/>
              <a:t>La variable </a:t>
            </a:r>
            <a:r>
              <a:rPr lang="en-US" dirty="0" err="1" smtClean="0"/>
              <a:t>resultado</a:t>
            </a:r>
            <a:r>
              <a:rPr lang="en-US" dirty="0" smtClean="0"/>
              <a:t>, de la </a:t>
            </a:r>
            <a:r>
              <a:rPr lang="en-US" dirty="0" err="1" smtClean="0"/>
              <a:t>que</a:t>
            </a:r>
            <a:r>
              <a:rPr lang="en-US" dirty="0" smtClean="0"/>
              <a:t> se </a:t>
            </a:r>
            <a:r>
              <a:rPr lang="en-US" dirty="0" err="1" smtClean="0"/>
              <a:t>hacen</a:t>
            </a:r>
            <a:r>
              <a:rPr lang="en-US" dirty="0" smtClean="0"/>
              <a:t> </a:t>
            </a:r>
            <a:r>
              <a:rPr lang="en-US" dirty="0" err="1" smtClean="0"/>
              <a:t>comparaciones</a:t>
            </a:r>
            <a:r>
              <a:rPr lang="en-US" dirty="0" smtClean="0"/>
              <a:t>, </a:t>
            </a:r>
            <a:r>
              <a:rPr lang="en-US" dirty="0" err="1" smtClean="0"/>
              <a:t>es</a:t>
            </a:r>
            <a:r>
              <a:rPr lang="en-US" dirty="0" smtClean="0"/>
              <a:t> la </a:t>
            </a:r>
            <a:r>
              <a:rPr lang="en-US" b="1" dirty="0" smtClean="0"/>
              <a:t>variable </a:t>
            </a:r>
            <a:r>
              <a:rPr lang="en-US" b="1" dirty="0" err="1" smtClean="0"/>
              <a:t>respuesta</a:t>
            </a:r>
            <a:r>
              <a:rPr lang="en-US" dirty="0" smtClean="0"/>
              <a:t>.</a:t>
            </a:r>
          </a:p>
          <a:p>
            <a:pPr>
              <a:lnSpc>
                <a:spcPct val="90000"/>
              </a:lnSpc>
              <a:spcAft>
                <a:spcPts val="1200"/>
              </a:spcAft>
            </a:pPr>
            <a:r>
              <a:rPr lang="en-US" dirty="0" smtClean="0"/>
              <a:t>La variable </a:t>
            </a:r>
            <a:r>
              <a:rPr lang="en-US" dirty="0" err="1" smtClean="0"/>
              <a:t>que</a:t>
            </a:r>
            <a:r>
              <a:rPr lang="en-US" dirty="0" smtClean="0"/>
              <a:t> define los </a:t>
            </a:r>
            <a:r>
              <a:rPr lang="en-US" dirty="0" err="1" smtClean="0"/>
              <a:t>grupos</a:t>
            </a:r>
            <a:r>
              <a:rPr lang="en-US" dirty="0" smtClean="0"/>
              <a:t> a ser </a:t>
            </a:r>
            <a:r>
              <a:rPr lang="en-US" dirty="0" err="1" smtClean="0"/>
              <a:t>comparados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la </a:t>
            </a:r>
            <a:r>
              <a:rPr lang="en-US" b="1" dirty="0" smtClean="0"/>
              <a:t>variable </a:t>
            </a:r>
            <a:r>
              <a:rPr lang="en-US" b="1" dirty="0" err="1" smtClean="0"/>
              <a:t>explicativa</a:t>
            </a:r>
            <a:r>
              <a:rPr lang="en-US" dirty="0" smtClean="0"/>
              <a:t>.</a:t>
            </a:r>
          </a:p>
          <a:p>
            <a:pPr>
              <a:lnSpc>
                <a:spcPct val="90000"/>
              </a:lnSpc>
            </a:pPr>
            <a:r>
              <a:rPr lang="en-US" b="1" dirty="0" err="1" smtClean="0"/>
              <a:t>Ejemplo</a:t>
            </a:r>
            <a:r>
              <a:rPr lang="en-US" dirty="0" smtClean="0"/>
              <a:t>: </a:t>
            </a:r>
            <a:r>
              <a:rPr lang="en-US" i="1" dirty="0" err="1" smtClean="0"/>
              <a:t>Tiempo</a:t>
            </a:r>
            <a:r>
              <a:rPr lang="en-US" i="1" dirty="0" smtClean="0"/>
              <a:t> de </a:t>
            </a:r>
            <a:r>
              <a:rPr lang="en-US" i="1" dirty="0" err="1" smtClean="0"/>
              <a:t>reacción</a:t>
            </a:r>
            <a:r>
              <a:rPr lang="en-US" i="1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la variable </a:t>
            </a:r>
            <a:r>
              <a:rPr lang="en-US" dirty="0" err="1" smtClean="0"/>
              <a:t>respuesta</a:t>
            </a:r>
            <a:endParaRPr lang="en-US" dirty="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en-US" i="1" dirty="0" smtClean="0"/>
              <a:t>	</a:t>
            </a:r>
            <a:r>
              <a:rPr lang="en-US" i="1" dirty="0" err="1" smtClean="0"/>
              <a:t>Grupo</a:t>
            </a:r>
            <a:r>
              <a:rPr lang="en-US" i="1" dirty="0" smtClean="0"/>
              <a:t> experimental </a:t>
            </a:r>
            <a:r>
              <a:rPr lang="en-US" dirty="0" err="1" smtClean="0"/>
              <a:t>es</a:t>
            </a:r>
            <a:r>
              <a:rPr lang="en-US" dirty="0" smtClean="0"/>
              <a:t> la variable </a:t>
            </a:r>
            <a:r>
              <a:rPr lang="en-US" dirty="0" err="1" smtClean="0"/>
              <a:t>explicativa</a:t>
            </a:r>
            <a:r>
              <a:rPr lang="en-US" dirty="0" smtClean="0"/>
              <a:t> </a:t>
            </a:r>
          </a:p>
          <a:p>
            <a:pPr>
              <a:lnSpc>
                <a:spcPct val="90000"/>
              </a:lnSpc>
              <a:spcAft>
                <a:spcPts val="1200"/>
              </a:spcAft>
              <a:buFontTx/>
              <a:buNone/>
            </a:pPr>
            <a:r>
              <a:rPr lang="en-US" dirty="0" smtClean="0"/>
              <a:t>	(var. </a:t>
            </a:r>
            <a:r>
              <a:rPr lang="en-US" dirty="0" err="1" smtClean="0"/>
              <a:t>categórica</a:t>
            </a:r>
            <a:r>
              <a:rPr lang="en-US" dirty="0" smtClean="0"/>
              <a:t> con </a:t>
            </a:r>
            <a:r>
              <a:rPr lang="en-US" dirty="0" err="1" smtClean="0"/>
              <a:t>categorías</a:t>
            </a:r>
            <a:r>
              <a:rPr lang="en-US" dirty="0" smtClean="0"/>
              <a:t> </a:t>
            </a:r>
            <a:r>
              <a:rPr lang="en-US" dirty="0" err="1" smtClean="0"/>
              <a:t>celular</a:t>
            </a:r>
            <a:r>
              <a:rPr lang="en-US" dirty="0" smtClean="0"/>
              <a:t>, control)</a:t>
            </a:r>
          </a:p>
          <a:p>
            <a:pPr>
              <a:lnSpc>
                <a:spcPct val="90000"/>
              </a:lnSpc>
              <a:spcAft>
                <a:spcPts val="1200"/>
              </a:spcAft>
            </a:pPr>
            <a:r>
              <a:rPr lang="en-US" dirty="0" smtClean="0"/>
              <a:t>O, se </a:t>
            </a:r>
            <a:r>
              <a:rPr lang="en-US" dirty="0" err="1" smtClean="0"/>
              <a:t>puede</a:t>
            </a:r>
            <a:r>
              <a:rPr lang="en-US" dirty="0" smtClean="0"/>
              <a:t> </a:t>
            </a:r>
            <a:r>
              <a:rPr lang="en-US" dirty="0" err="1" smtClean="0"/>
              <a:t>expresar</a:t>
            </a:r>
            <a:r>
              <a:rPr lang="en-US" dirty="0" smtClean="0"/>
              <a:t> el </a:t>
            </a:r>
            <a:r>
              <a:rPr lang="en-US" dirty="0" err="1" smtClean="0"/>
              <a:t>grupo</a:t>
            </a:r>
            <a:r>
              <a:rPr lang="en-US" dirty="0" smtClean="0"/>
              <a:t> experimental </a:t>
            </a:r>
            <a:r>
              <a:rPr lang="en-US" dirty="0" err="1" smtClean="0"/>
              <a:t>como</a:t>
            </a:r>
            <a:r>
              <a:rPr lang="en-US" dirty="0" smtClean="0"/>
              <a:t> “</a:t>
            </a:r>
            <a:r>
              <a:rPr lang="en-US" dirty="0" err="1" smtClean="0"/>
              <a:t>uso</a:t>
            </a:r>
            <a:r>
              <a:rPr lang="en-US" dirty="0" smtClean="0"/>
              <a:t> de </a:t>
            </a:r>
            <a:r>
              <a:rPr lang="en-US" dirty="0" err="1" smtClean="0"/>
              <a:t>celular</a:t>
            </a:r>
            <a:r>
              <a:rPr lang="en-US" dirty="0" smtClean="0"/>
              <a:t>” con </a:t>
            </a:r>
            <a:r>
              <a:rPr lang="en-US" dirty="0" err="1" smtClean="0"/>
              <a:t>categorías</a:t>
            </a:r>
            <a:r>
              <a:rPr lang="en-US" dirty="0" smtClean="0"/>
              <a:t> (</a:t>
            </a:r>
            <a:r>
              <a:rPr lang="en-US" dirty="0" err="1" smtClean="0"/>
              <a:t>sí</a:t>
            </a:r>
            <a:r>
              <a:rPr lang="en-US" dirty="0" smtClean="0"/>
              <a:t>, no)</a:t>
            </a:r>
          </a:p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5</a:t>
            </a:fld>
            <a:endParaRPr lang="es-MX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dirty="0" smtClean="0"/>
              <a:t>Se </a:t>
            </a:r>
            <a:r>
              <a:rPr lang="en-US" dirty="0" err="1" smtClean="0"/>
              <a:t>utilizan</a:t>
            </a:r>
            <a:r>
              <a:rPr lang="en-US" dirty="0" smtClean="0"/>
              <a:t> </a:t>
            </a:r>
            <a:r>
              <a:rPr lang="en-US" dirty="0" err="1" smtClean="0"/>
              <a:t>diferentes</a:t>
            </a:r>
            <a:r>
              <a:rPr lang="en-US" dirty="0" smtClean="0"/>
              <a:t> </a:t>
            </a:r>
            <a:r>
              <a:rPr lang="en-US" dirty="0" err="1" smtClean="0"/>
              <a:t>métodos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b="1" dirty="0" err="1" smtClean="0"/>
              <a:t>muestras</a:t>
            </a:r>
            <a:r>
              <a:rPr lang="en-US" b="1" dirty="0" smtClean="0"/>
              <a:t> </a:t>
            </a:r>
            <a:r>
              <a:rPr lang="en-US" b="1" dirty="0" err="1" smtClean="0"/>
              <a:t>dependientes</a:t>
            </a:r>
            <a:r>
              <a:rPr lang="en-US" b="1" dirty="0" smtClean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parejas</a:t>
            </a:r>
            <a:r>
              <a:rPr lang="en-US" dirty="0" smtClean="0"/>
              <a:t> </a:t>
            </a:r>
            <a:r>
              <a:rPr lang="en-US" dirty="0" err="1" smtClean="0"/>
              <a:t>naturales</a:t>
            </a:r>
            <a:r>
              <a:rPr lang="en-US" dirty="0" smtClean="0"/>
              <a:t> entre un </a:t>
            </a:r>
            <a:r>
              <a:rPr lang="en-US" dirty="0" err="1" smtClean="0"/>
              <a:t>sujeto</a:t>
            </a:r>
            <a:r>
              <a:rPr lang="en-US" dirty="0" smtClean="0"/>
              <a:t> en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muestra</a:t>
            </a:r>
            <a:r>
              <a:rPr lang="en-US" dirty="0" smtClean="0"/>
              <a:t> y un </a:t>
            </a:r>
            <a:r>
              <a:rPr lang="en-US" dirty="0" err="1" smtClean="0"/>
              <a:t>sujeto</a:t>
            </a:r>
            <a:r>
              <a:rPr lang="en-US" dirty="0" smtClean="0"/>
              <a:t> en </a:t>
            </a:r>
            <a:r>
              <a:rPr lang="en-US" dirty="0" err="1" smtClean="0"/>
              <a:t>otra</a:t>
            </a:r>
            <a:r>
              <a:rPr lang="en-US" dirty="0" smtClean="0"/>
              <a:t> </a:t>
            </a:r>
            <a:r>
              <a:rPr lang="en-US" dirty="0" err="1" smtClean="0"/>
              <a:t>muestra</a:t>
            </a:r>
            <a:r>
              <a:rPr lang="en-US" dirty="0" smtClean="0"/>
              <a:t>, tales </a:t>
            </a:r>
            <a:r>
              <a:rPr lang="en-US" dirty="0" err="1" smtClean="0"/>
              <a:t>como</a:t>
            </a:r>
            <a:r>
              <a:rPr lang="en-US" dirty="0" smtClean="0"/>
              <a:t> “</a:t>
            </a:r>
            <a:r>
              <a:rPr lang="en-US" dirty="0" err="1" smtClean="0"/>
              <a:t>estudios</a:t>
            </a:r>
            <a:r>
              <a:rPr lang="en-US" dirty="0" smtClean="0"/>
              <a:t> </a:t>
            </a:r>
            <a:r>
              <a:rPr lang="en-US" dirty="0" err="1" smtClean="0"/>
              <a:t>longitudinales</a:t>
            </a:r>
            <a:r>
              <a:rPr lang="en-US" dirty="0" smtClean="0"/>
              <a:t>”, </a:t>
            </a:r>
            <a:r>
              <a:rPr lang="en-US" dirty="0" err="1" smtClean="0"/>
              <a:t>donde</a:t>
            </a:r>
            <a:r>
              <a:rPr lang="en-US" dirty="0" smtClean="0"/>
              <a:t> se </a:t>
            </a:r>
            <a:r>
              <a:rPr lang="en-US" dirty="0" err="1" smtClean="0"/>
              <a:t>observan</a:t>
            </a:r>
            <a:r>
              <a:rPr lang="en-US" dirty="0" smtClean="0"/>
              <a:t> </a:t>
            </a:r>
            <a:r>
              <a:rPr lang="en-US" dirty="0" err="1" smtClean="0"/>
              <a:t>sujetos</a:t>
            </a:r>
            <a:r>
              <a:rPr lang="en-US" dirty="0" smtClean="0"/>
              <a:t> </a:t>
            </a:r>
            <a:r>
              <a:rPr lang="en-US" dirty="0" err="1" smtClean="0"/>
              <a:t>repetidamente</a:t>
            </a:r>
            <a:r>
              <a:rPr lang="en-US" dirty="0" smtClean="0"/>
              <a:t> a </a:t>
            </a:r>
            <a:r>
              <a:rPr lang="en-US" dirty="0" err="1" smtClean="0"/>
              <a:t>través</a:t>
            </a:r>
            <a:r>
              <a:rPr lang="en-US" dirty="0" smtClean="0"/>
              <a:t> del </a:t>
            </a:r>
            <a:r>
              <a:rPr lang="en-US" dirty="0" err="1" smtClean="0"/>
              <a:t>tiempo</a:t>
            </a:r>
            <a:r>
              <a:rPr lang="en-US" dirty="0" smtClean="0"/>
              <a:t>) y </a:t>
            </a:r>
            <a:r>
              <a:rPr lang="en-US" b="1" dirty="0" err="1" smtClean="0"/>
              <a:t>muestras</a:t>
            </a:r>
            <a:r>
              <a:rPr lang="en-US" dirty="0" smtClean="0"/>
              <a:t> </a:t>
            </a:r>
            <a:r>
              <a:rPr lang="en-US" b="1" dirty="0" err="1" smtClean="0"/>
              <a:t>independientes</a:t>
            </a:r>
            <a:r>
              <a:rPr lang="en-US" b="1" dirty="0" smtClean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muestras</a:t>
            </a:r>
            <a:r>
              <a:rPr lang="en-US" dirty="0" smtClean="0"/>
              <a:t>, no hay </a:t>
            </a:r>
            <a:r>
              <a:rPr lang="en-US" dirty="0" err="1" smtClean="0"/>
              <a:t>parejas</a:t>
            </a:r>
            <a:r>
              <a:rPr lang="en-US" dirty="0" smtClean="0"/>
              <a:t>, </a:t>
            </a:r>
            <a:r>
              <a:rPr lang="en-US" dirty="0" err="1" smtClean="0"/>
              <a:t>como</a:t>
            </a:r>
            <a:r>
              <a:rPr lang="en-US" dirty="0" smtClean="0"/>
              <a:t> en un “</a:t>
            </a:r>
            <a:r>
              <a:rPr lang="en-US" dirty="0" err="1" smtClean="0"/>
              <a:t>estudio</a:t>
            </a:r>
            <a:r>
              <a:rPr lang="en-US" dirty="0" smtClean="0"/>
              <a:t> transversal”).</a:t>
            </a:r>
          </a:p>
          <a:p>
            <a:r>
              <a:rPr lang="en-US" b="1" dirty="0" err="1" smtClean="0"/>
              <a:t>Ejemplo</a:t>
            </a:r>
            <a:r>
              <a:rPr lang="en-US" dirty="0" smtClean="0"/>
              <a:t>: </a:t>
            </a:r>
            <a:r>
              <a:rPr lang="en-US" dirty="0" err="1" smtClean="0"/>
              <a:t>Más</a:t>
            </a:r>
            <a:r>
              <a:rPr lang="en-US" dirty="0" smtClean="0"/>
              <a:t> </a:t>
            </a:r>
            <a:r>
              <a:rPr lang="en-US" dirty="0" err="1" smtClean="0"/>
              <a:t>adelante</a:t>
            </a:r>
            <a:r>
              <a:rPr lang="en-US" dirty="0" smtClean="0"/>
              <a:t> </a:t>
            </a:r>
            <a:r>
              <a:rPr lang="en-US" dirty="0" err="1" smtClean="0"/>
              <a:t>consideramos</a:t>
            </a:r>
            <a:r>
              <a:rPr lang="en-US" dirty="0" smtClean="0"/>
              <a:t> </a:t>
            </a:r>
            <a:r>
              <a:rPr lang="en-US" dirty="0" err="1" smtClean="0"/>
              <a:t>experimentos</a:t>
            </a:r>
            <a:r>
              <a:rPr lang="en-US" dirty="0" smtClean="0"/>
              <a:t> </a:t>
            </a:r>
            <a:r>
              <a:rPr lang="en-US" dirty="0" err="1" smtClean="0"/>
              <a:t>separados</a:t>
            </a:r>
            <a:r>
              <a:rPr lang="en-US" dirty="0" smtClean="0"/>
              <a:t> en </a:t>
            </a:r>
            <a:r>
              <a:rPr lang="en-US" dirty="0" err="1" smtClean="0"/>
              <a:t>donde</a:t>
            </a:r>
            <a:r>
              <a:rPr lang="en-US" dirty="0" smtClean="0"/>
              <a:t> el </a:t>
            </a:r>
            <a:r>
              <a:rPr lang="en-US" i="1" dirty="0" err="1" smtClean="0"/>
              <a:t>mismo</a:t>
            </a:r>
            <a:r>
              <a:rPr lang="en-US" i="1" dirty="0" smtClean="0"/>
              <a:t> </a:t>
            </a:r>
            <a:r>
              <a:rPr lang="en-US" i="1" dirty="0" err="1" smtClean="0"/>
              <a:t>sujeto</a:t>
            </a:r>
            <a:r>
              <a:rPr lang="en-US" i="1" dirty="0" smtClean="0"/>
              <a:t> </a:t>
            </a:r>
            <a:r>
              <a:rPr lang="en-US" dirty="0" err="1" smtClean="0"/>
              <a:t>formó</a:t>
            </a:r>
            <a:r>
              <a:rPr lang="en-US" dirty="0" smtClean="0"/>
              <a:t> parte del </a:t>
            </a:r>
            <a:r>
              <a:rPr lang="en-US" dirty="0" err="1" smtClean="0"/>
              <a:t>grupo</a:t>
            </a:r>
            <a:r>
              <a:rPr lang="en-US" dirty="0" smtClean="0"/>
              <a:t> control en un </a:t>
            </a:r>
            <a:r>
              <a:rPr lang="en-US" dirty="0" err="1" smtClean="0"/>
              <a:t>momento</a:t>
            </a:r>
            <a:r>
              <a:rPr lang="en-US" dirty="0" smtClean="0"/>
              <a:t> y al </a:t>
            </a:r>
            <a:r>
              <a:rPr lang="en-US" dirty="0" err="1" smtClean="0"/>
              <a:t>grupo</a:t>
            </a:r>
            <a:r>
              <a:rPr lang="en-US" dirty="0" smtClean="0"/>
              <a:t> de </a:t>
            </a:r>
            <a:r>
              <a:rPr lang="en-US" dirty="0" err="1" smtClean="0"/>
              <a:t>celular</a:t>
            </a:r>
            <a:r>
              <a:rPr lang="en-US" dirty="0" smtClean="0"/>
              <a:t> en </a:t>
            </a:r>
            <a:r>
              <a:rPr lang="en-US" dirty="0" err="1" smtClean="0"/>
              <a:t>otro</a:t>
            </a:r>
            <a:r>
              <a:rPr lang="en-US" dirty="0" smtClean="0"/>
              <a:t> </a:t>
            </a:r>
            <a:r>
              <a:rPr lang="en-US" dirty="0" err="1" smtClean="0"/>
              <a:t>momento</a:t>
            </a:r>
            <a:r>
              <a:rPr lang="en-US" dirty="0" smtClean="0"/>
              <a:t>.</a:t>
            </a:r>
          </a:p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6</a:t>
            </a:fld>
            <a:endParaRPr lang="es-MX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 smtClean="0"/>
              <a:t>Ejemplo</a:t>
            </a:r>
            <a:r>
              <a:rPr lang="en-US" dirty="0" smtClean="0"/>
              <a:t>: </a:t>
            </a:r>
            <a:r>
              <a:rPr lang="en-US" dirty="0" err="1" smtClean="0"/>
              <a:t>Estudio</a:t>
            </a:r>
            <a:r>
              <a:rPr lang="en-US" dirty="0" smtClean="0"/>
              <a:t> de anorexia, </a:t>
            </a:r>
            <a:r>
              <a:rPr lang="en-US" dirty="0" err="1" smtClean="0"/>
              <a:t>estudiando</a:t>
            </a:r>
            <a:r>
              <a:rPr lang="en-US" dirty="0" smtClean="0"/>
              <a:t> el </a:t>
            </a:r>
            <a:r>
              <a:rPr lang="en-US" dirty="0" err="1" smtClean="0"/>
              <a:t>cambio</a:t>
            </a:r>
            <a:r>
              <a:rPr lang="en-US" dirty="0" smtClean="0"/>
              <a:t> en el peso </a:t>
            </a:r>
            <a:r>
              <a:rPr lang="en-US" dirty="0" err="1" smtClean="0"/>
              <a:t>para</a:t>
            </a:r>
            <a:r>
              <a:rPr lang="en-US" dirty="0" smtClean="0"/>
              <a:t> 3 </a:t>
            </a:r>
            <a:r>
              <a:rPr lang="en-US" dirty="0" err="1" smtClean="0"/>
              <a:t>grupos</a:t>
            </a:r>
            <a:r>
              <a:rPr lang="en-US" dirty="0" smtClean="0"/>
              <a:t> (</a:t>
            </a:r>
            <a:r>
              <a:rPr lang="en-US" dirty="0" err="1" smtClean="0"/>
              <a:t>terapia</a:t>
            </a:r>
            <a:r>
              <a:rPr lang="en-US" dirty="0" smtClean="0"/>
              <a:t> de </a:t>
            </a:r>
            <a:r>
              <a:rPr lang="en-US" dirty="0" err="1" smtClean="0"/>
              <a:t>comportamiento</a:t>
            </a:r>
            <a:r>
              <a:rPr lang="en-US" dirty="0" smtClean="0"/>
              <a:t>, </a:t>
            </a:r>
            <a:r>
              <a:rPr lang="en-US" dirty="0" err="1" smtClean="0"/>
              <a:t>terapia</a:t>
            </a:r>
            <a:r>
              <a:rPr lang="en-US" dirty="0" smtClean="0"/>
              <a:t> familiar, control)</a:t>
            </a:r>
          </a:p>
          <a:p>
            <a:pPr>
              <a:buFontTx/>
              <a:buNone/>
            </a:pPr>
            <a:endParaRPr lang="en-US" dirty="0" smtClean="0"/>
          </a:p>
          <a:p>
            <a:r>
              <a:rPr lang="en-US" dirty="0" err="1" smtClean="0"/>
              <a:t>Cuál</a:t>
            </a:r>
            <a:r>
              <a:rPr lang="en-US" dirty="0" smtClean="0"/>
              <a:t> </a:t>
            </a:r>
            <a:r>
              <a:rPr lang="en-US" dirty="0" err="1" smtClean="0"/>
              <a:t>sería</a:t>
            </a:r>
            <a:r>
              <a:rPr lang="en-US" dirty="0" smtClean="0"/>
              <a:t> un </a:t>
            </a:r>
            <a:r>
              <a:rPr lang="en-US" dirty="0" err="1" smtClean="0"/>
              <a:t>ejemplo</a:t>
            </a:r>
            <a:r>
              <a:rPr lang="en-US" dirty="0" smtClean="0"/>
              <a:t> de</a:t>
            </a:r>
          </a:p>
          <a:p>
            <a:pPr lvl="1"/>
            <a:r>
              <a:rPr lang="en-US" dirty="0" err="1" smtClean="0"/>
              <a:t>muestras</a:t>
            </a:r>
            <a:r>
              <a:rPr lang="en-US" dirty="0" smtClean="0"/>
              <a:t> </a:t>
            </a:r>
            <a:r>
              <a:rPr lang="en-US" dirty="0" err="1" smtClean="0"/>
              <a:t>independientes</a:t>
            </a:r>
            <a:r>
              <a:rPr lang="en-US" dirty="0" smtClean="0"/>
              <a:t>?</a:t>
            </a:r>
          </a:p>
          <a:p>
            <a:pPr lvl="1"/>
            <a:r>
              <a:rPr lang="en-US" dirty="0" err="1" smtClean="0"/>
              <a:t>muestras</a:t>
            </a:r>
            <a:r>
              <a:rPr lang="en-US" dirty="0" smtClean="0"/>
              <a:t> </a:t>
            </a:r>
            <a:r>
              <a:rPr lang="en-US" dirty="0" err="1" smtClean="0"/>
              <a:t>dependientes</a:t>
            </a:r>
            <a:r>
              <a:rPr lang="en-US" dirty="0" smtClean="0"/>
              <a:t>?</a:t>
            </a:r>
          </a:p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7</a:t>
            </a:fld>
            <a:endParaRPr lang="es-MX"/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634082"/>
          </a:xfrm>
        </p:spPr>
        <p:txBody>
          <a:bodyPr>
            <a:noAutofit/>
          </a:bodyPr>
          <a:lstStyle/>
          <a:p>
            <a:r>
              <a:rPr lang="en-US" b="1" i="1" dirty="0" smtClean="0"/>
              <a:t>se </a:t>
            </a:r>
            <a:r>
              <a:rPr lang="en-US" b="1" dirty="0" err="1" smtClean="0"/>
              <a:t>para</a:t>
            </a:r>
            <a:r>
              <a:rPr lang="en-US" b="1" dirty="0" smtClean="0"/>
              <a:t> </a:t>
            </a:r>
            <a:r>
              <a:rPr lang="en-US" b="1" dirty="0" err="1" smtClean="0"/>
              <a:t>diferencia</a:t>
            </a:r>
            <a:r>
              <a:rPr lang="en-US" b="1" dirty="0" smtClean="0"/>
              <a:t> entre dos </a:t>
            </a:r>
            <a:r>
              <a:rPr lang="en-US" b="1" dirty="0" err="1" smtClean="0"/>
              <a:t>estimaciones</a:t>
            </a:r>
            <a:r>
              <a:rPr lang="en-US" b="1" dirty="0" smtClean="0"/>
              <a:t> </a:t>
            </a:r>
            <a:br>
              <a:rPr lang="en-US" b="1" dirty="0" smtClean="0"/>
            </a:br>
            <a:r>
              <a:rPr lang="en-US" b="1" dirty="0" smtClean="0"/>
              <a:t>(</a:t>
            </a:r>
            <a:r>
              <a:rPr lang="en-US" b="1" dirty="0" err="1" smtClean="0"/>
              <a:t>muestras</a:t>
            </a:r>
            <a:r>
              <a:rPr lang="en-US" b="1" dirty="0" smtClean="0"/>
              <a:t> </a:t>
            </a:r>
            <a:r>
              <a:rPr lang="en-US" b="1" dirty="0" err="1" smtClean="0"/>
              <a:t>independientes</a:t>
            </a:r>
            <a:r>
              <a:rPr lang="en-US" b="1" dirty="0" smtClean="0"/>
              <a:t>)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dirty="0" smtClean="0"/>
              <a:t>La </a:t>
            </a:r>
            <a:r>
              <a:rPr lang="en-US" dirty="0" err="1" smtClean="0"/>
              <a:t>distribución</a:t>
            </a:r>
            <a:r>
              <a:rPr lang="en-US" dirty="0" smtClean="0"/>
              <a:t> </a:t>
            </a:r>
            <a:r>
              <a:rPr lang="en-US" dirty="0" err="1" smtClean="0"/>
              <a:t>muestral</a:t>
            </a:r>
            <a:r>
              <a:rPr lang="en-US" dirty="0" smtClean="0"/>
              <a:t> de la </a:t>
            </a:r>
            <a:r>
              <a:rPr lang="en-US" dirty="0" err="1" smtClean="0"/>
              <a:t>diferencia</a:t>
            </a:r>
            <a:r>
              <a:rPr lang="en-US" dirty="0" smtClean="0"/>
              <a:t> entre dos </a:t>
            </a:r>
            <a:r>
              <a:rPr lang="en-US" dirty="0" err="1" smtClean="0"/>
              <a:t>estimaciones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i="1" dirty="0" err="1" smtClean="0"/>
              <a:t>aproximadamente</a:t>
            </a:r>
            <a:r>
              <a:rPr lang="en-US" i="1" dirty="0" smtClean="0"/>
              <a:t> normal</a:t>
            </a:r>
            <a:r>
              <a:rPr lang="en-US" dirty="0" smtClean="0"/>
              <a:t>  (</a:t>
            </a:r>
            <a:r>
              <a:rPr lang="en-US" i="1" dirty="0" smtClean="0"/>
              <a:t>n</a:t>
            </a:r>
            <a:r>
              <a:rPr lang="en-US" i="1" baseline="-25000" dirty="0" smtClean="0"/>
              <a:t>1 </a:t>
            </a:r>
            <a:r>
              <a:rPr lang="en-US" dirty="0" smtClean="0"/>
              <a:t>y</a:t>
            </a:r>
            <a:r>
              <a:rPr lang="en-US" i="1" dirty="0" smtClean="0"/>
              <a:t> n</a:t>
            </a:r>
            <a:r>
              <a:rPr lang="en-US" i="1" baseline="-25000" dirty="0" smtClean="0"/>
              <a:t>2</a:t>
            </a:r>
            <a:r>
              <a:rPr lang="en-US" i="1" dirty="0" smtClean="0"/>
              <a:t> </a:t>
            </a:r>
            <a:r>
              <a:rPr lang="en-US" dirty="0" err="1" smtClean="0"/>
              <a:t>grandes</a:t>
            </a:r>
            <a:r>
              <a:rPr lang="en-US" dirty="0" smtClean="0"/>
              <a:t>)</a:t>
            </a:r>
            <a:r>
              <a:rPr lang="en-US" i="1" dirty="0" smtClean="0"/>
              <a:t> </a:t>
            </a:r>
            <a:r>
              <a:rPr lang="en-US" dirty="0" smtClean="0"/>
              <a:t>y </a:t>
            </a:r>
            <a:r>
              <a:rPr lang="en-US" dirty="0" err="1" smtClean="0"/>
              <a:t>tiene</a:t>
            </a:r>
            <a:r>
              <a:rPr lang="en-US" dirty="0" smtClean="0"/>
              <a:t> error </a:t>
            </a:r>
            <a:r>
              <a:rPr lang="en-US" dirty="0" err="1" smtClean="0"/>
              <a:t>estándar</a:t>
            </a:r>
            <a:r>
              <a:rPr lang="en-US" dirty="0" smtClean="0"/>
              <a:t> </a:t>
            </a:r>
            <a:r>
              <a:rPr lang="en-US" i="1" dirty="0" err="1" smtClean="0"/>
              <a:t>estimado</a:t>
            </a:r>
            <a:endParaRPr lang="en-US" dirty="0" smtClean="0"/>
          </a:p>
          <a:p>
            <a:pPr>
              <a:lnSpc>
                <a:spcPct val="90000"/>
              </a:lnSpc>
            </a:pPr>
            <a:endParaRPr lang="en-US" dirty="0" smtClean="0"/>
          </a:p>
          <a:p>
            <a:pPr>
              <a:lnSpc>
                <a:spcPct val="90000"/>
              </a:lnSpc>
            </a:pPr>
            <a:endParaRPr lang="en-US" dirty="0" smtClean="0"/>
          </a:p>
          <a:p>
            <a:pPr>
              <a:lnSpc>
                <a:spcPct val="90000"/>
              </a:lnSpc>
            </a:pPr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b="1" dirty="0" err="1" smtClean="0"/>
              <a:t>Ejemplo</a:t>
            </a:r>
            <a:r>
              <a:rPr lang="en-US" b="1" dirty="0" smtClean="0"/>
              <a:t>: </a:t>
            </a:r>
            <a:r>
              <a:rPr lang="en-US" dirty="0" err="1" smtClean="0"/>
              <a:t>Datos</a:t>
            </a:r>
            <a:r>
              <a:rPr lang="en-US" dirty="0" smtClean="0"/>
              <a:t> en “</a:t>
            </a:r>
            <a:r>
              <a:rPr lang="en-US" dirty="0" err="1" smtClean="0"/>
              <a:t>Tiempos</a:t>
            </a:r>
            <a:r>
              <a:rPr lang="en-US" dirty="0" smtClean="0"/>
              <a:t> de </a:t>
            </a:r>
            <a:r>
              <a:rPr lang="en-US" dirty="0" err="1" smtClean="0"/>
              <a:t>respuesta</a:t>
            </a:r>
            <a:r>
              <a:rPr lang="en-US" dirty="0" smtClean="0"/>
              <a:t>” </a:t>
            </a:r>
            <a:r>
              <a:rPr lang="en-US" dirty="0" err="1" smtClean="0"/>
              <a:t>tiene</a:t>
            </a:r>
            <a:endParaRPr lang="en-US" dirty="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smtClean="0"/>
              <a:t>    32 </a:t>
            </a:r>
            <a:r>
              <a:rPr lang="en-US" dirty="0" err="1" smtClean="0"/>
              <a:t>usando</a:t>
            </a:r>
            <a:r>
              <a:rPr lang="en-US" dirty="0" smtClean="0"/>
              <a:t> </a:t>
            </a:r>
            <a:r>
              <a:rPr lang="en-US" dirty="0" err="1" smtClean="0"/>
              <a:t>celular</a:t>
            </a:r>
            <a:r>
              <a:rPr lang="en-US" dirty="0" smtClean="0"/>
              <a:t> con media 585.2,  </a:t>
            </a:r>
            <a:r>
              <a:rPr lang="en-US" i="1" dirty="0" smtClean="0"/>
              <a:t>s </a:t>
            </a:r>
            <a:r>
              <a:rPr lang="en-US" dirty="0" smtClean="0"/>
              <a:t>= 89.6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smtClean="0"/>
              <a:t>    32 en </a:t>
            </a:r>
            <a:r>
              <a:rPr lang="en-US" dirty="0" err="1" smtClean="0"/>
              <a:t>grupo</a:t>
            </a:r>
            <a:r>
              <a:rPr lang="en-US" dirty="0" smtClean="0"/>
              <a:t> control con media 533.7,  </a:t>
            </a:r>
            <a:r>
              <a:rPr lang="en-US" i="1" dirty="0" smtClean="0"/>
              <a:t>s </a:t>
            </a:r>
            <a:r>
              <a:rPr lang="en-US" dirty="0" smtClean="0"/>
              <a:t>= 65.3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dirty="0" err="1" smtClean="0"/>
              <a:t>Cuál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el error </a:t>
            </a:r>
            <a:r>
              <a:rPr lang="en-US" dirty="0" err="1" smtClean="0"/>
              <a:t>estándar</a:t>
            </a:r>
            <a:r>
              <a:rPr lang="en-US" dirty="0" smtClean="0"/>
              <a:t> </a:t>
            </a:r>
            <a:r>
              <a:rPr lang="en-US" i="1" dirty="0" smtClean="0"/>
              <a:t>se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diferencia</a:t>
            </a:r>
            <a:r>
              <a:rPr lang="en-US" dirty="0" smtClean="0"/>
              <a:t> entre medias de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smtClean="0"/>
              <a:t>                         585.2 – 533.7 = 51.4?</a:t>
            </a:r>
          </a:p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8</a:t>
            </a:fld>
            <a:endParaRPr lang="es-MX"/>
          </a:p>
        </p:txBody>
      </p:sp>
      <p:graphicFrame>
        <p:nvGraphicFramePr>
          <p:cNvPr id="62466" name="Object 2"/>
          <p:cNvGraphicFramePr>
            <a:graphicFrameLocks noChangeAspect="1"/>
          </p:cNvGraphicFramePr>
          <p:nvPr/>
        </p:nvGraphicFramePr>
        <p:xfrm>
          <a:off x="2987824" y="2348880"/>
          <a:ext cx="2880320" cy="655545"/>
        </p:xfrm>
        <a:graphic>
          <a:graphicData uri="http://schemas.openxmlformats.org/presentationml/2006/ole">
            <p:oleObj spid="_x0000_s62466" name="Equation" r:id="rId3" imgW="1282680" imgH="291960" progId="">
              <p:embed/>
            </p:oleObj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332656"/>
            <a:ext cx="8568952" cy="6525344"/>
          </a:xfrm>
        </p:spPr>
        <p:txBody>
          <a:bodyPr>
            <a:normAutofit fontScale="77500" lnSpcReduction="20000"/>
          </a:bodyPr>
          <a:lstStyle/>
          <a:p>
            <a:endParaRPr lang="es-MX" dirty="0" smtClean="0"/>
          </a:p>
          <a:p>
            <a:endParaRPr lang="es-MX" dirty="0" smtClean="0"/>
          </a:p>
          <a:p>
            <a:endParaRPr lang="es-MX" dirty="0" smtClean="0"/>
          </a:p>
          <a:p>
            <a:endParaRPr lang="es-MX" dirty="0" smtClean="0"/>
          </a:p>
          <a:p>
            <a:endParaRPr lang="es-MX" dirty="0" smtClean="0"/>
          </a:p>
          <a:p>
            <a:pPr>
              <a:lnSpc>
                <a:spcPct val="90000"/>
              </a:lnSpc>
              <a:buFontTx/>
              <a:buNone/>
            </a:pPr>
            <a:endParaRPr lang="en-US" dirty="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smtClean="0"/>
              <a:t>(Nota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más</a:t>
            </a:r>
            <a:r>
              <a:rPr lang="en-US" dirty="0" smtClean="0"/>
              <a:t> </a:t>
            </a:r>
            <a:r>
              <a:rPr lang="en-US" dirty="0" err="1" smtClean="0"/>
              <a:t>grande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cada</a:t>
            </a:r>
            <a:r>
              <a:rPr lang="en-US" dirty="0" smtClean="0"/>
              <a:t> </a:t>
            </a:r>
            <a:r>
              <a:rPr lang="en-US" i="1" dirty="0" smtClean="0"/>
              <a:t>se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separado</a:t>
            </a:r>
            <a:r>
              <a:rPr lang="en-US" dirty="0" smtClean="0"/>
              <a:t>.  </a:t>
            </a:r>
            <a:r>
              <a:rPr lang="en-US" i="1" dirty="0" err="1" smtClean="0"/>
              <a:t>Por</a:t>
            </a:r>
            <a:r>
              <a:rPr lang="en-US" i="1" dirty="0" smtClean="0"/>
              <a:t> </a:t>
            </a:r>
            <a:r>
              <a:rPr lang="en-US" i="1" dirty="0" err="1" smtClean="0"/>
              <a:t>qué</a:t>
            </a:r>
            <a:r>
              <a:rPr lang="en-US" i="1" dirty="0" smtClean="0"/>
              <a:t>?</a:t>
            </a:r>
            <a:r>
              <a:rPr lang="en-US" dirty="0" smtClean="0"/>
              <a:t>)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sz="3600" dirty="0" err="1" smtClean="0"/>
              <a:t>Entonces</a:t>
            </a:r>
            <a:r>
              <a:rPr lang="en-US" sz="3600" dirty="0" smtClean="0"/>
              <a:t>, la </a:t>
            </a:r>
            <a:r>
              <a:rPr lang="en-US" sz="3600" dirty="0" err="1" smtClean="0"/>
              <a:t>diferncia</a:t>
            </a:r>
            <a:r>
              <a:rPr lang="en-US" sz="3600" dirty="0" smtClean="0"/>
              <a:t> </a:t>
            </a:r>
            <a:r>
              <a:rPr lang="en-US" sz="3600" dirty="0" err="1" smtClean="0"/>
              <a:t>estimada</a:t>
            </a:r>
            <a:r>
              <a:rPr lang="en-US" sz="3600" dirty="0" smtClean="0"/>
              <a:t> de 51.4 </a:t>
            </a:r>
            <a:r>
              <a:rPr lang="en-US" sz="3600" dirty="0" err="1" smtClean="0"/>
              <a:t>tiene</a:t>
            </a:r>
            <a:r>
              <a:rPr lang="en-US" sz="3600" dirty="0" smtClean="0"/>
              <a:t> un </a:t>
            </a:r>
            <a:r>
              <a:rPr lang="en-US" sz="3600" dirty="0" err="1" smtClean="0"/>
              <a:t>margen</a:t>
            </a:r>
            <a:r>
              <a:rPr lang="en-US" sz="3600" dirty="0" smtClean="0"/>
              <a:t> de error de 1.96(19.6) = 38.4</a:t>
            </a:r>
          </a:p>
          <a:p>
            <a:pPr>
              <a:lnSpc>
                <a:spcPct val="90000"/>
              </a:lnSpc>
              <a:spcAft>
                <a:spcPts val="600"/>
              </a:spcAft>
              <a:buFontTx/>
              <a:buNone/>
            </a:pPr>
            <a:r>
              <a:rPr lang="en-US" sz="3600" dirty="0" smtClean="0"/>
              <a:t>		95% IC </a:t>
            </a:r>
            <a:r>
              <a:rPr lang="en-US" sz="3600" dirty="0" err="1" smtClean="0"/>
              <a:t>es</a:t>
            </a:r>
            <a:r>
              <a:rPr lang="en-US" sz="3600" dirty="0" smtClean="0"/>
              <a:t> 51.4 </a:t>
            </a:r>
            <a:r>
              <a:rPr lang="en-US" sz="3600" dirty="0" smtClean="0">
                <a:cs typeface="Arial" charset="0"/>
              </a:rPr>
              <a:t>± </a:t>
            </a:r>
            <a:r>
              <a:rPr lang="en-US" sz="3600" dirty="0" smtClean="0"/>
              <a:t>38.4, ó (13, 90).  </a:t>
            </a:r>
          </a:p>
          <a:p>
            <a:pPr>
              <a:lnSpc>
                <a:spcPct val="90000"/>
              </a:lnSpc>
              <a:spcAft>
                <a:spcPts val="1200"/>
              </a:spcAft>
            </a:pPr>
            <a:r>
              <a:rPr lang="en-US" sz="3600" b="1" dirty="0" err="1" smtClean="0"/>
              <a:t>Interpretación</a:t>
            </a:r>
            <a:r>
              <a:rPr lang="en-US" sz="3600" b="1" dirty="0" smtClean="0"/>
              <a:t>: </a:t>
            </a:r>
            <a:r>
              <a:rPr lang="en-US" sz="3600" b="1" dirty="0" err="1" smtClean="0"/>
              <a:t>Tenemos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una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confianza</a:t>
            </a:r>
            <a:r>
              <a:rPr lang="en-US" sz="3600" b="1" dirty="0" smtClean="0"/>
              <a:t> del </a:t>
            </a:r>
            <a:r>
              <a:rPr lang="en-US" sz="3600" dirty="0" smtClean="0"/>
              <a:t>95% de </a:t>
            </a:r>
            <a:r>
              <a:rPr lang="en-US" sz="3600" dirty="0" err="1" smtClean="0"/>
              <a:t>que</a:t>
            </a:r>
            <a:r>
              <a:rPr lang="en-US" sz="3600" dirty="0" smtClean="0"/>
              <a:t> la media </a:t>
            </a:r>
            <a:r>
              <a:rPr lang="en-US" sz="3600" dirty="0" err="1" smtClean="0"/>
              <a:t>poblacional</a:t>
            </a:r>
            <a:r>
              <a:rPr lang="en-US" sz="3600" dirty="0" smtClean="0"/>
              <a:t> </a:t>
            </a:r>
            <a:r>
              <a:rPr lang="en-US" sz="3600" dirty="0" err="1" smtClean="0"/>
              <a:t>para</a:t>
            </a:r>
            <a:r>
              <a:rPr lang="en-US" sz="3600" dirty="0" smtClean="0"/>
              <a:t> el </a:t>
            </a:r>
            <a:r>
              <a:rPr lang="en-US" sz="3600" dirty="0" err="1" smtClean="0"/>
              <a:t>celular</a:t>
            </a:r>
            <a:r>
              <a:rPr lang="en-US" sz="3600" dirty="0" smtClean="0"/>
              <a:t> </a:t>
            </a:r>
            <a:r>
              <a:rPr lang="en-US" sz="3600" dirty="0" err="1" smtClean="0"/>
              <a:t>es</a:t>
            </a:r>
            <a:r>
              <a:rPr lang="en-US" sz="3600" dirty="0" smtClean="0"/>
              <a:t> de entre 13 </a:t>
            </a:r>
            <a:r>
              <a:rPr lang="en-US" sz="3600" dirty="0" err="1" smtClean="0"/>
              <a:t>milisegundos</a:t>
            </a:r>
            <a:r>
              <a:rPr lang="en-US" sz="3600" dirty="0" smtClean="0"/>
              <a:t> </a:t>
            </a:r>
            <a:r>
              <a:rPr lang="en-US" sz="3600" dirty="0" err="1" smtClean="0"/>
              <a:t>más</a:t>
            </a:r>
            <a:r>
              <a:rPr lang="en-US" sz="3600" dirty="0" smtClean="0"/>
              <a:t> </a:t>
            </a:r>
            <a:r>
              <a:rPr lang="en-US" sz="3600" dirty="0" err="1" smtClean="0"/>
              <a:t>alta</a:t>
            </a:r>
            <a:r>
              <a:rPr lang="en-US" sz="3600" dirty="0" smtClean="0"/>
              <a:t> y 90 </a:t>
            </a:r>
            <a:r>
              <a:rPr lang="en-US" sz="3600" dirty="0" err="1" smtClean="0"/>
              <a:t>milisegundos</a:t>
            </a:r>
            <a:r>
              <a:rPr lang="en-US" sz="3600" dirty="0" smtClean="0"/>
              <a:t> </a:t>
            </a:r>
            <a:r>
              <a:rPr lang="en-US" sz="3600" dirty="0" err="1" smtClean="0"/>
              <a:t>más</a:t>
            </a:r>
            <a:r>
              <a:rPr lang="en-US" sz="3600" dirty="0" smtClean="0"/>
              <a:t> </a:t>
            </a:r>
            <a:r>
              <a:rPr lang="en-US" sz="3600" dirty="0" err="1" smtClean="0"/>
              <a:t>alta</a:t>
            </a:r>
            <a:r>
              <a:rPr lang="en-US" sz="3600" dirty="0" smtClean="0"/>
              <a:t> </a:t>
            </a:r>
            <a:r>
              <a:rPr lang="en-US" sz="3600" dirty="0" err="1" smtClean="0"/>
              <a:t>que</a:t>
            </a:r>
            <a:r>
              <a:rPr lang="en-US" sz="3600" dirty="0" smtClean="0"/>
              <a:t> la media </a:t>
            </a:r>
            <a:r>
              <a:rPr lang="en-US" sz="3600" dirty="0" err="1" smtClean="0"/>
              <a:t>poblacional</a:t>
            </a:r>
            <a:r>
              <a:rPr lang="en-US" sz="3600" dirty="0" smtClean="0"/>
              <a:t> del </a:t>
            </a:r>
            <a:r>
              <a:rPr lang="en-US" sz="3600" dirty="0" err="1" smtClean="0"/>
              <a:t>grupo</a:t>
            </a:r>
            <a:r>
              <a:rPr lang="en-US" sz="3600" dirty="0" smtClean="0"/>
              <a:t> control.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3100" dirty="0" smtClean="0"/>
              <a:t>	(En la </a:t>
            </a:r>
            <a:r>
              <a:rPr lang="en-US" sz="3100" dirty="0" err="1" smtClean="0"/>
              <a:t>práctica</a:t>
            </a:r>
            <a:r>
              <a:rPr lang="en-US" sz="3100" dirty="0" smtClean="0"/>
              <a:t>, </a:t>
            </a:r>
            <a:r>
              <a:rPr lang="en-US" sz="3100" dirty="0" err="1" smtClean="0"/>
              <a:t>es</a:t>
            </a:r>
            <a:r>
              <a:rPr lang="en-US" sz="3100" dirty="0" smtClean="0"/>
              <a:t> </a:t>
            </a:r>
            <a:r>
              <a:rPr lang="en-US" sz="3100" dirty="0" err="1" smtClean="0"/>
              <a:t>una</a:t>
            </a:r>
            <a:r>
              <a:rPr lang="en-US" sz="3100" dirty="0" smtClean="0"/>
              <a:t> </a:t>
            </a:r>
            <a:r>
              <a:rPr lang="en-US" sz="3100" dirty="0" err="1" smtClean="0"/>
              <a:t>buena</a:t>
            </a:r>
            <a:r>
              <a:rPr lang="en-US" sz="3100" dirty="0" smtClean="0"/>
              <a:t> idea </a:t>
            </a:r>
            <a:r>
              <a:rPr lang="en-US" sz="3100" dirty="0" err="1" smtClean="0"/>
              <a:t>volver</a:t>
            </a:r>
            <a:r>
              <a:rPr lang="en-US" sz="3100" dirty="0" smtClean="0"/>
              <a:t> a </a:t>
            </a:r>
            <a:r>
              <a:rPr lang="en-US" sz="3100" dirty="0" err="1" smtClean="0"/>
              <a:t>hacer</a:t>
            </a:r>
            <a:r>
              <a:rPr lang="en-US" sz="3100" dirty="0" smtClean="0"/>
              <a:t> el </a:t>
            </a:r>
            <a:r>
              <a:rPr lang="en-US" sz="3100" dirty="0" err="1" smtClean="0"/>
              <a:t>análisis</a:t>
            </a:r>
            <a:r>
              <a:rPr lang="en-US" sz="3100" dirty="0" smtClean="0"/>
              <a:t> </a:t>
            </a:r>
            <a:r>
              <a:rPr lang="en-US" sz="3100" dirty="0" err="1" smtClean="0"/>
              <a:t>omitiendo</a:t>
            </a:r>
            <a:r>
              <a:rPr lang="en-US" sz="3100" dirty="0" smtClean="0"/>
              <a:t> el outlier, </a:t>
            </a:r>
            <a:r>
              <a:rPr lang="en-US" sz="3100" dirty="0" err="1" smtClean="0"/>
              <a:t>para</a:t>
            </a:r>
            <a:r>
              <a:rPr lang="en-US" sz="3100" dirty="0" smtClean="0"/>
              <a:t> </a:t>
            </a:r>
            <a:r>
              <a:rPr lang="en-US" sz="3100" dirty="0" err="1" smtClean="0"/>
              <a:t>verificar</a:t>
            </a:r>
            <a:r>
              <a:rPr lang="en-US" sz="3100" dirty="0" smtClean="0"/>
              <a:t> </a:t>
            </a:r>
            <a:r>
              <a:rPr lang="en-US" sz="3100" dirty="0" err="1" smtClean="0"/>
              <a:t>su</a:t>
            </a:r>
            <a:r>
              <a:rPr lang="en-US" sz="3100" dirty="0" smtClean="0"/>
              <a:t> </a:t>
            </a:r>
            <a:r>
              <a:rPr lang="en-US" sz="3100" dirty="0" err="1" smtClean="0"/>
              <a:t>influencia</a:t>
            </a:r>
            <a:r>
              <a:rPr lang="en-US" sz="3100" dirty="0" smtClean="0"/>
              <a:t>.  </a:t>
            </a:r>
            <a:r>
              <a:rPr lang="en-US" sz="3100" dirty="0" err="1" smtClean="0"/>
              <a:t>Qué</a:t>
            </a:r>
            <a:r>
              <a:rPr lang="en-US" sz="3100" dirty="0" smtClean="0"/>
              <a:t> </a:t>
            </a:r>
            <a:r>
              <a:rPr lang="en-US" sz="3100" dirty="0" err="1" smtClean="0"/>
              <a:t>piensas</a:t>
            </a:r>
            <a:r>
              <a:rPr lang="en-US" sz="3100" dirty="0" smtClean="0"/>
              <a:t> </a:t>
            </a:r>
            <a:r>
              <a:rPr lang="en-US" sz="3100" dirty="0" err="1" smtClean="0"/>
              <a:t>que</a:t>
            </a:r>
            <a:r>
              <a:rPr lang="en-US" sz="3100" dirty="0" smtClean="0"/>
              <a:t> </a:t>
            </a:r>
            <a:r>
              <a:rPr lang="en-US" sz="3100" dirty="0" err="1" smtClean="0"/>
              <a:t>pasaría</a:t>
            </a:r>
            <a:r>
              <a:rPr lang="en-US" sz="3100" dirty="0" smtClean="0"/>
              <a:t>?)</a:t>
            </a:r>
          </a:p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9</a:t>
            </a:fld>
            <a:endParaRPr lang="es-MX"/>
          </a:p>
        </p:txBody>
      </p:sp>
      <p:graphicFrame>
        <p:nvGraphicFramePr>
          <p:cNvPr id="63490" name="Object 2"/>
          <p:cNvGraphicFramePr>
            <a:graphicFrameLocks noChangeAspect="1"/>
          </p:cNvGraphicFramePr>
          <p:nvPr/>
        </p:nvGraphicFramePr>
        <p:xfrm>
          <a:off x="1259632" y="476672"/>
          <a:ext cx="6264696" cy="1708669"/>
        </p:xfrm>
        <a:graphic>
          <a:graphicData uri="http://schemas.openxmlformats.org/presentationml/2006/ole">
            <p:oleObj spid="_x0000_s63490" name="Equation" r:id="rId3" imgW="3073320" imgH="838080" progId="">
              <p:embed/>
            </p:oleObj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IC </a:t>
            </a:r>
            <a:r>
              <a:rPr lang="en-US" b="1" dirty="0" err="1" smtClean="0"/>
              <a:t>comparando</a:t>
            </a:r>
            <a:r>
              <a:rPr lang="en-US" b="1" dirty="0" smtClean="0"/>
              <a:t> dos </a:t>
            </a:r>
            <a:r>
              <a:rPr lang="en-US" b="1" dirty="0" err="1" smtClean="0"/>
              <a:t>proporciones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124744"/>
            <a:ext cx="8568952" cy="5544616"/>
          </a:xfrm>
        </p:spPr>
        <p:txBody>
          <a:bodyPr>
            <a:noAutofit/>
          </a:bodyPr>
          <a:lstStyle/>
          <a:p>
            <a:r>
              <a:rPr lang="en-US" dirty="0" err="1" smtClean="0"/>
              <a:t>Recuerda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el </a:t>
            </a:r>
            <a:r>
              <a:rPr lang="en-US" i="1" dirty="0" smtClean="0"/>
              <a:t>se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proporción</a:t>
            </a:r>
            <a:r>
              <a:rPr lang="en-US" dirty="0" smtClean="0"/>
              <a:t> </a:t>
            </a:r>
            <a:r>
              <a:rPr lang="en-US" dirty="0" err="1" smtClean="0"/>
              <a:t>muestral</a:t>
            </a:r>
            <a:r>
              <a:rPr lang="en-US" dirty="0" smtClean="0"/>
              <a:t> </a:t>
            </a:r>
            <a:r>
              <a:rPr lang="en-US" dirty="0" err="1" smtClean="0"/>
              <a:t>usado</a:t>
            </a:r>
            <a:r>
              <a:rPr lang="en-US" dirty="0" smtClean="0"/>
              <a:t> en un IC </a:t>
            </a:r>
            <a:r>
              <a:rPr lang="en-US" dirty="0" err="1" smtClean="0"/>
              <a:t>es</a:t>
            </a:r>
            <a:endParaRPr lang="en-US" dirty="0" smtClean="0"/>
          </a:p>
          <a:p>
            <a:pPr>
              <a:spcBef>
                <a:spcPts val="1800"/>
              </a:spcBef>
            </a:pPr>
            <a:r>
              <a:rPr lang="en-US" dirty="0" err="1" smtClean="0"/>
              <a:t>Entonces</a:t>
            </a:r>
            <a:r>
              <a:rPr lang="en-US" dirty="0" smtClean="0"/>
              <a:t>, el </a:t>
            </a:r>
            <a:r>
              <a:rPr lang="en-US" i="1" dirty="0" smtClean="0"/>
              <a:t>se </a:t>
            </a:r>
            <a:r>
              <a:rPr lang="en-US" dirty="0" err="1" smtClean="0"/>
              <a:t>para</a:t>
            </a:r>
            <a:r>
              <a:rPr lang="en-US" dirty="0" smtClean="0"/>
              <a:t> la </a:t>
            </a:r>
            <a:r>
              <a:rPr lang="en-US" dirty="0" err="1" smtClean="0"/>
              <a:t>diferencia</a:t>
            </a:r>
            <a:r>
              <a:rPr lang="en-US" dirty="0" smtClean="0"/>
              <a:t> entre </a:t>
            </a:r>
            <a:r>
              <a:rPr lang="en-US" dirty="0" err="1" smtClean="0"/>
              <a:t>proporciones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dos </a:t>
            </a:r>
            <a:r>
              <a:rPr lang="en-US" dirty="0" err="1" smtClean="0"/>
              <a:t>muestras</a:t>
            </a:r>
            <a:r>
              <a:rPr lang="en-US" dirty="0" smtClean="0"/>
              <a:t> </a:t>
            </a:r>
            <a:r>
              <a:rPr lang="en-US" dirty="0" err="1" smtClean="0"/>
              <a:t>independientes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endParaRPr lang="en-US" dirty="0" smtClean="0"/>
          </a:p>
          <a:p>
            <a:pPr>
              <a:buFontTx/>
              <a:buNone/>
            </a:pPr>
            <a:endParaRPr lang="en-US" dirty="0" smtClean="0"/>
          </a:p>
          <a:p>
            <a:pPr>
              <a:spcBef>
                <a:spcPts val="3000"/>
              </a:spcBef>
            </a:pPr>
            <a:r>
              <a:rPr lang="en-US" dirty="0" smtClean="0"/>
              <a:t>Un IC </a:t>
            </a:r>
            <a:r>
              <a:rPr lang="en-US" dirty="0" err="1" smtClean="0"/>
              <a:t>para</a:t>
            </a:r>
            <a:r>
              <a:rPr lang="en-US" dirty="0" smtClean="0"/>
              <a:t> la </a:t>
            </a:r>
            <a:r>
              <a:rPr lang="en-US" dirty="0" err="1" smtClean="0"/>
              <a:t>diferencia</a:t>
            </a:r>
            <a:r>
              <a:rPr lang="en-US" dirty="0" smtClean="0"/>
              <a:t> entre </a:t>
            </a:r>
            <a:r>
              <a:rPr lang="en-US" dirty="0" err="1" smtClean="0"/>
              <a:t>proporciones</a:t>
            </a:r>
            <a:r>
              <a:rPr lang="en-US" dirty="0" smtClean="0"/>
              <a:t> </a:t>
            </a:r>
            <a:r>
              <a:rPr lang="en-US" dirty="0" err="1" smtClean="0"/>
              <a:t>poblacionales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endParaRPr lang="en-US" dirty="0" smtClean="0"/>
          </a:p>
          <a:p>
            <a:endParaRPr lang="en-US" dirty="0" smtClean="0"/>
          </a:p>
          <a:p>
            <a:pPr>
              <a:spcBef>
                <a:spcPts val="1800"/>
              </a:spcBef>
            </a:pPr>
            <a:r>
              <a:rPr lang="en-US" dirty="0" smtClean="0"/>
              <a:t>Como de </a:t>
            </a:r>
            <a:r>
              <a:rPr lang="en-US" dirty="0" err="1" smtClean="0"/>
              <a:t>costumbre</a:t>
            </a:r>
            <a:r>
              <a:rPr lang="en-US" dirty="0" smtClean="0"/>
              <a:t>, </a:t>
            </a:r>
            <a:r>
              <a:rPr lang="en-US" i="1" dirty="0" smtClean="0"/>
              <a:t>z </a:t>
            </a:r>
            <a:r>
              <a:rPr lang="en-US" dirty="0" err="1" smtClean="0"/>
              <a:t>depende</a:t>
            </a:r>
            <a:r>
              <a:rPr lang="en-US" dirty="0" smtClean="0"/>
              <a:t> del </a:t>
            </a:r>
            <a:r>
              <a:rPr lang="en-US" dirty="0" err="1" smtClean="0"/>
              <a:t>nivel</a:t>
            </a:r>
            <a:r>
              <a:rPr lang="en-US" dirty="0" smtClean="0"/>
              <a:t> de </a:t>
            </a:r>
            <a:r>
              <a:rPr lang="en-US" dirty="0" err="1" smtClean="0"/>
              <a:t>confianza</a:t>
            </a:r>
            <a:r>
              <a:rPr lang="en-US" dirty="0" smtClean="0"/>
              <a:t>, 1.96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confianza</a:t>
            </a:r>
            <a:r>
              <a:rPr lang="en-US" dirty="0" smtClean="0"/>
              <a:t> de 95%</a:t>
            </a:r>
          </a:p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10</a:t>
            </a:fld>
            <a:endParaRPr lang="es-MX"/>
          </a:p>
        </p:txBody>
      </p:sp>
      <p:graphicFrame>
        <p:nvGraphicFramePr>
          <p:cNvPr id="64514" name="Object 2"/>
          <p:cNvGraphicFramePr>
            <a:graphicFrameLocks noChangeAspect="1"/>
          </p:cNvGraphicFramePr>
          <p:nvPr/>
        </p:nvGraphicFramePr>
        <p:xfrm>
          <a:off x="2771800" y="1700808"/>
          <a:ext cx="2544688" cy="590134"/>
        </p:xfrm>
        <a:graphic>
          <a:graphicData uri="http://schemas.openxmlformats.org/presentationml/2006/ole">
            <p:oleObj spid="_x0000_s64514" name="Equation" r:id="rId3" imgW="1091880" imgH="253800" progId="">
              <p:embed/>
            </p:oleObj>
          </a:graphicData>
        </a:graphic>
      </p:graphicFrame>
      <p:graphicFrame>
        <p:nvGraphicFramePr>
          <p:cNvPr id="64515" name="Object 3"/>
          <p:cNvGraphicFramePr>
            <a:graphicFrameLocks noChangeAspect="1"/>
          </p:cNvGraphicFramePr>
          <p:nvPr/>
        </p:nvGraphicFramePr>
        <p:xfrm>
          <a:off x="1763688" y="3140968"/>
          <a:ext cx="5791200" cy="974725"/>
        </p:xfrm>
        <a:graphic>
          <a:graphicData uri="http://schemas.openxmlformats.org/presentationml/2006/ole">
            <p:oleObj spid="_x0000_s64515" name="Equation" r:id="rId4" imgW="2869920" imgH="482400" progId="">
              <p:embed/>
            </p:oleObj>
          </a:graphicData>
        </a:graphic>
      </p:graphicFrame>
      <p:graphicFrame>
        <p:nvGraphicFramePr>
          <p:cNvPr id="64516" name="Object 4"/>
          <p:cNvGraphicFramePr>
            <a:graphicFrameLocks noChangeAspect="1"/>
          </p:cNvGraphicFramePr>
          <p:nvPr/>
        </p:nvGraphicFramePr>
        <p:xfrm>
          <a:off x="2339752" y="4653136"/>
          <a:ext cx="4559300" cy="990600"/>
        </p:xfrm>
        <a:graphic>
          <a:graphicData uri="http://schemas.openxmlformats.org/presentationml/2006/ole">
            <p:oleObj spid="_x0000_s64516" name="Equation" r:id="rId5" imgW="2222280" imgH="482400" progId="">
              <p:embed/>
            </p:oleObj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332656"/>
            <a:ext cx="8568952" cy="5976664"/>
          </a:xfrm>
        </p:spPr>
        <p:txBody>
          <a:bodyPr>
            <a:noAutofit/>
          </a:bodyPr>
          <a:lstStyle/>
          <a:p>
            <a:pPr>
              <a:spcAft>
                <a:spcPts val="1200"/>
              </a:spcAft>
            </a:pPr>
            <a:r>
              <a:rPr lang="en-US" b="1" dirty="0" err="1" smtClean="0"/>
              <a:t>Ejemplo</a:t>
            </a:r>
            <a:r>
              <a:rPr lang="en-US" b="1" dirty="0" smtClean="0"/>
              <a:t>: </a:t>
            </a:r>
            <a:r>
              <a:rPr lang="en-US" dirty="0" smtClean="0"/>
              <a:t>Un </a:t>
            </a:r>
            <a:r>
              <a:rPr lang="en-US" dirty="0" err="1" smtClean="0"/>
              <a:t>estudio</a:t>
            </a:r>
            <a:r>
              <a:rPr lang="en-US" dirty="0" smtClean="0"/>
              <a:t> de alcohol en la </a:t>
            </a:r>
            <a:r>
              <a:rPr lang="en-US" dirty="0" err="1" smtClean="0"/>
              <a:t>universidad</a:t>
            </a:r>
            <a:r>
              <a:rPr lang="en-US" dirty="0" smtClean="0"/>
              <a:t> </a:t>
            </a:r>
            <a:r>
              <a:rPr lang="en-US" dirty="0" err="1" smtClean="0"/>
              <a:t>fue</a:t>
            </a:r>
            <a:r>
              <a:rPr lang="en-US" dirty="0" smtClean="0"/>
              <a:t> </a:t>
            </a:r>
            <a:r>
              <a:rPr lang="en-US" dirty="0" err="1" smtClean="0"/>
              <a:t>realizado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la </a:t>
            </a:r>
            <a:r>
              <a:rPr lang="en-US" dirty="0" err="1" smtClean="0"/>
              <a:t>Escuela</a:t>
            </a:r>
            <a:r>
              <a:rPr lang="en-US" dirty="0" smtClean="0"/>
              <a:t> de </a:t>
            </a:r>
            <a:r>
              <a:rPr lang="en-US" dirty="0" err="1" smtClean="0"/>
              <a:t>Salud</a:t>
            </a:r>
            <a:r>
              <a:rPr lang="en-US" dirty="0" smtClean="0"/>
              <a:t> </a:t>
            </a:r>
            <a:r>
              <a:rPr lang="en-US" dirty="0" err="1" smtClean="0"/>
              <a:t>Pública</a:t>
            </a:r>
            <a:r>
              <a:rPr lang="en-US" dirty="0" smtClean="0"/>
              <a:t> </a:t>
            </a:r>
            <a:r>
              <a:rPr lang="en-US" b="1" dirty="0" smtClean="0"/>
              <a:t>de </a:t>
            </a:r>
            <a:r>
              <a:rPr lang="en-US" dirty="0" smtClean="0"/>
              <a:t>Harvard </a:t>
            </a:r>
            <a:r>
              <a:rPr lang="en-US" sz="2400" dirty="0" smtClean="0"/>
              <a:t>(</a:t>
            </a:r>
            <a:r>
              <a:rPr lang="en-US" sz="2400" dirty="0" smtClean="0">
                <a:hlinkClick r:id="rId2"/>
              </a:rPr>
              <a:t>http://www.hsph.harvard.edu/cas/</a:t>
            </a:r>
            <a:r>
              <a:rPr lang="en-US" sz="2400" dirty="0" smtClean="0"/>
              <a:t>)</a:t>
            </a: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s-MX" dirty="0" smtClean="0"/>
              <a:t>Tendencias en el tiempo en el porcentaje de consumo excesivo de alcohol (consumo de 5 o más bebidas continuas en hombres y de 4 o más para las mujeres, al menos una vez en la últimas dos semanas) o la las actividades que influencian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“Have you engaged in unplanned sexual activities because of drinking alcohol?”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 smtClean="0"/>
              <a:t>		1993:     19.2% </a:t>
            </a:r>
            <a:r>
              <a:rPr lang="en-US" dirty="0" err="1" smtClean="0"/>
              <a:t>sí</a:t>
            </a:r>
            <a:r>
              <a:rPr lang="en-US" dirty="0" smtClean="0"/>
              <a:t> de </a:t>
            </a:r>
            <a:r>
              <a:rPr lang="en-US" i="1" dirty="0" smtClean="0"/>
              <a:t>n </a:t>
            </a:r>
            <a:r>
              <a:rPr lang="en-US" dirty="0" smtClean="0"/>
              <a:t>= 12,708</a:t>
            </a:r>
          </a:p>
          <a:p>
            <a:pPr>
              <a:lnSpc>
                <a:spcPct val="80000"/>
              </a:lnSpc>
              <a:spcAft>
                <a:spcPts val="600"/>
              </a:spcAft>
              <a:buFontTx/>
              <a:buNone/>
            </a:pPr>
            <a:r>
              <a:rPr lang="en-US" dirty="0" smtClean="0"/>
              <a:t>		2001:     21.3% </a:t>
            </a:r>
            <a:r>
              <a:rPr lang="en-US" dirty="0" err="1" smtClean="0"/>
              <a:t>sí</a:t>
            </a:r>
            <a:r>
              <a:rPr lang="en-US" dirty="0" smtClean="0"/>
              <a:t> de </a:t>
            </a:r>
            <a:r>
              <a:rPr lang="en-US" i="1" dirty="0" smtClean="0"/>
              <a:t>n </a:t>
            </a:r>
            <a:r>
              <a:rPr lang="en-US" dirty="0" smtClean="0"/>
              <a:t>= 8,783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 smtClean="0"/>
              <a:t>	</a:t>
            </a:r>
            <a:r>
              <a:rPr lang="en-US" dirty="0" err="1" smtClean="0"/>
              <a:t>Cuál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el IC del 95% CI </a:t>
            </a:r>
            <a:r>
              <a:rPr lang="en-US" dirty="0" err="1" smtClean="0"/>
              <a:t>para</a:t>
            </a:r>
            <a:r>
              <a:rPr lang="en-US" dirty="0" smtClean="0"/>
              <a:t> el </a:t>
            </a:r>
            <a:r>
              <a:rPr lang="en-US" dirty="0" err="1" smtClean="0"/>
              <a:t>cambio</a:t>
            </a:r>
            <a:r>
              <a:rPr lang="en-US" dirty="0" smtClean="0"/>
              <a:t> en la </a:t>
            </a:r>
            <a:r>
              <a:rPr lang="en-US" dirty="0" err="1" smtClean="0"/>
              <a:t>respuesta</a:t>
            </a:r>
            <a:r>
              <a:rPr lang="en-US" dirty="0" smtClean="0"/>
              <a:t> “</a:t>
            </a:r>
            <a:r>
              <a:rPr lang="en-US" dirty="0" err="1" smtClean="0"/>
              <a:t>sí</a:t>
            </a:r>
            <a:r>
              <a:rPr lang="en-US" dirty="0" smtClean="0"/>
              <a:t>”?</a:t>
            </a:r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11</a:t>
            </a:fld>
            <a:endParaRPr lang="es-MX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476672"/>
            <a:ext cx="8568952" cy="5832648"/>
          </a:xfrm>
        </p:spPr>
        <p:txBody>
          <a:bodyPr>
            <a:normAutofit/>
          </a:bodyPr>
          <a:lstStyle/>
          <a:p>
            <a:r>
              <a:rPr lang="en-US" dirty="0" err="1" smtClean="0"/>
              <a:t>Cambio</a:t>
            </a:r>
            <a:r>
              <a:rPr lang="en-US" dirty="0" smtClean="0"/>
              <a:t> </a:t>
            </a:r>
            <a:r>
              <a:rPr lang="en-US" dirty="0" err="1" smtClean="0"/>
              <a:t>estimado</a:t>
            </a:r>
            <a:r>
              <a:rPr lang="en-US" dirty="0" smtClean="0"/>
              <a:t> en la </a:t>
            </a:r>
            <a:r>
              <a:rPr lang="en-US" dirty="0" err="1" smtClean="0"/>
              <a:t>propoción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dice “</a:t>
            </a:r>
            <a:r>
              <a:rPr lang="en-US" dirty="0" err="1" smtClean="0"/>
              <a:t>sí</a:t>
            </a:r>
            <a:r>
              <a:rPr lang="en-US" dirty="0" smtClean="0"/>
              <a:t>” </a:t>
            </a:r>
            <a:r>
              <a:rPr lang="en-US" dirty="0" err="1" smtClean="0"/>
              <a:t>es</a:t>
            </a:r>
            <a:r>
              <a:rPr lang="en-US" dirty="0" smtClean="0"/>
              <a:t> 0.213 – 0.192 = 0.021.</a:t>
            </a:r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spcBef>
                <a:spcPts val="1200"/>
              </a:spcBef>
            </a:pPr>
            <a:r>
              <a:rPr lang="en-US" dirty="0" smtClean="0"/>
              <a:t>IC del 95% </a:t>
            </a:r>
            <a:r>
              <a:rPr lang="en-US" dirty="0" err="1" smtClean="0"/>
              <a:t>para</a:t>
            </a:r>
            <a:r>
              <a:rPr lang="en-US" dirty="0" smtClean="0"/>
              <a:t> el </a:t>
            </a:r>
            <a:r>
              <a:rPr lang="en-US" dirty="0" err="1" smtClean="0"/>
              <a:t>cambio</a:t>
            </a:r>
            <a:r>
              <a:rPr lang="en-US" dirty="0" smtClean="0"/>
              <a:t> en la </a:t>
            </a:r>
            <a:r>
              <a:rPr lang="en-US" dirty="0" err="1" smtClean="0"/>
              <a:t>proporción</a:t>
            </a:r>
            <a:r>
              <a:rPr lang="en-US" dirty="0" smtClean="0"/>
              <a:t> </a:t>
            </a:r>
            <a:r>
              <a:rPr lang="en-US" dirty="0" err="1" smtClean="0"/>
              <a:t>poblacional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endParaRPr lang="en-US" dirty="0" smtClean="0"/>
          </a:p>
          <a:p>
            <a:pPr>
              <a:buFontTx/>
              <a:buNone/>
            </a:pPr>
            <a:r>
              <a:rPr lang="en-US" dirty="0" smtClean="0"/>
              <a:t>    		0.021 </a:t>
            </a:r>
            <a:r>
              <a:rPr lang="en-US" dirty="0" smtClean="0">
                <a:cs typeface="Arial" charset="0"/>
              </a:rPr>
              <a:t>± 1.96(0.0056) = 0.021 ± 0.011, </a:t>
            </a:r>
          </a:p>
          <a:p>
            <a:pPr>
              <a:spcAft>
                <a:spcPts val="1200"/>
              </a:spcAft>
              <a:buFontTx/>
              <a:buNone/>
            </a:pPr>
            <a:r>
              <a:rPr lang="en-US" dirty="0" smtClean="0">
                <a:cs typeface="Arial" charset="0"/>
              </a:rPr>
              <a:t>		ó (0.01, 0.03)</a:t>
            </a:r>
          </a:p>
          <a:p>
            <a:r>
              <a:rPr lang="en-US" dirty="0" err="1" smtClean="0">
                <a:cs typeface="Arial" charset="0"/>
              </a:rPr>
              <a:t>Tenemos</a:t>
            </a:r>
            <a:r>
              <a:rPr lang="en-US" dirty="0" smtClean="0">
                <a:cs typeface="Arial" charset="0"/>
              </a:rPr>
              <a:t> </a:t>
            </a:r>
            <a:r>
              <a:rPr lang="en-US" dirty="0" err="1" smtClean="0">
                <a:cs typeface="Arial" charset="0"/>
              </a:rPr>
              <a:t>una</a:t>
            </a:r>
            <a:r>
              <a:rPr lang="en-US" dirty="0" smtClean="0">
                <a:cs typeface="Arial" charset="0"/>
              </a:rPr>
              <a:t> </a:t>
            </a:r>
            <a:r>
              <a:rPr lang="en-US" dirty="0" err="1" smtClean="0">
                <a:cs typeface="Arial" charset="0"/>
              </a:rPr>
              <a:t>confianza</a:t>
            </a:r>
            <a:r>
              <a:rPr lang="en-US" dirty="0" smtClean="0">
                <a:cs typeface="Arial" charset="0"/>
              </a:rPr>
              <a:t> del 95% </a:t>
            </a:r>
            <a:r>
              <a:rPr lang="en-US" dirty="0" err="1" smtClean="0">
                <a:cs typeface="Arial" charset="0"/>
              </a:rPr>
              <a:t>que</a:t>
            </a:r>
            <a:r>
              <a:rPr lang="en-US" dirty="0" smtClean="0">
                <a:cs typeface="Arial" charset="0"/>
              </a:rPr>
              <a:t> la </a:t>
            </a:r>
            <a:r>
              <a:rPr lang="en-US" dirty="0" err="1" smtClean="0">
                <a:cs typeface="Arial" charset="0"/>
              </a:rPr>
              <a:t>proporción</a:t>
            </a:r>
            <a:r>
              <a:rPr lang="en-US" dirty="0" smtClean="0">
                <a:cs typeface="Arial" charset="0"/>
              </a:rPr>
              <a:t> </a:t>
            </a:r>
            <a:r>
              <a:rPr lang="en-US" dirty="0" err="1" smtClean="0">
                <a:cs typeface="Arial" charset="0"/>
              </a:rPr>
              <a:t>poblacional</a:t>
            </a:r>
            <a:r>
              <a:rPr lang="en-US" dirty="0" smtClean="0">
                <a:cs typeface="Arial" charset="0"/>
              </a:rPr>
              <a:t> </a:t>
            </a:r>
            <a:r>
              <a:rPr lang="en-US" dirty="0" err="1" smtClean="0">
                <a:cs typeface="Arial" charset="0"/>
              </a:rPr>
              <a:t>que</a:t>
            </a:r>
            <a:r>
              <a:rPr lang="en-US" dirty="0" smtClean="0">
                <a:cs typeface="Arial" charset="0"/>
              </a:rPr>
              <a:t> dice “</a:t>
            </a:r>
            <a:r>
              <a:rPr lang="en-US" dirty="0" err="1" smtClean="0">
                <a:cs typeface="Arial" charset="0"/>
              </a:rPr>
              <a:t>sí</a:t>
            </a:r>
            <a:r>
              <a:rPr lang="en-US" dirty="0" smtClean="0">
                <a:cs typeface="Arial" charset="0"/>
              </a:rPr>
              <a:t>” </a:t>
            </a:r>
            <a:r>
              <a:rPr lang="en-US" dirty="0" err="1" smtClean="0">
                <a:cs typeface="Arial" charset="0"/>
              </a:rPr>
              <a:t>es</a:t>
            </a:r>
            <a:r>
              <a:rPr lang="en-US" dirty="0" smtClean="0">
                <a:cs typeface="Arial" charset="0"/>
              </a:rPr>
              <a:t> entre 0.01 </a:t>
            </a:r>
            <a:r>
              <a:rPr lang="en-US" dirty="0" err="1" smtClean="0">
                <a:cs typeface="Arial" charset="0"/>
              </a:rPr>
              <a:t>más</a:t>
            </a:r>
            <a:r>
              <a:rPr lang="en-US" dirty="0" smtClean="0">
                <a:cs typeface="Arial" charset="0"/>
              </a:rPr>
              <a:t> </a:t>
            </a:r>
            <a:r>
              <a:rPr lang="en-US" dirty="0" err="1" smtClean="0">
                <a:cs typeface="Arial" charset="0"/>
              </a:rPr>
              <a:t>grande</a:t>
            </a:r>
            <a:r>
              <a:rPr lang="en-US" dirty="0" smtClean="0">
                <a:cs typeface="Arial" charset="0"/>
              </a:rPr>
              <a:t> y 0.03 </a:t>
            </a:r>
            <a:r>
              <a:rPr lang="en-US" dirty="0" err="1" smtClean="0">
                <a:cs typeface="Arial" charset="0"/>
              </a:rPr>
              <a:t>más</a:t>
            </a:r>
            <a:r>
              <a:rPr lang="en-US" dirty="0" smtClean="0">
                <a:cs typeface="Arial" charset="0"/>
              </a:rPr>
              <a:t> </a:t>
            </a:r>
            <a:r>
              <a:rPr lang="en-US" dirty="0" err="1" smtClean="0">
                <a:cs typeface="Arial" charset="0"/>
              </a:rPr>
              <a:t>grande</a:t>
            </a:r>
            <a:r>
              <a:rPr lang="en-US" dirty="0" smtClean="0">
                <a:cs typeface="Arial" charset="0"/>
              </a:rPr>
              <a:t> en 2001 </a:t>
            </a:r>
            <a:r>
              <a:rPr lang="en-US" dirty="0" err="1" smtClean="0">
                <a:cs typeface="Arial" charset="0"/>
              </a:rPr>
              <a:t>que</a:t>
            </a:r>
            <a:r>
              <a:rPr lang="en-US" dirty="0" smtClean="0">
                <a:cs typeface="Arial" charset="0"/>
              </a:rPr>
              <a:t> en 1993.</a:t>
            </a:r>
          </a:p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12</a:t>
            </a:fld>
            <a:endParaRPr lang="es-MX"/>
          </a:p>
        </p:txBody>
      </p:sp>
      <p:graphicFrame>
        <p:nvGraphicFramePr>
          <p:cNvPr id="65538" name="Object 2"/>
          <p:cNvGraphicFramePr>
            <a:graphicFrameLocks noChangeAspect="1"/>
          </p:cNvGraphicFramePr>
          <p:nvPr/>
        </p:nvGraphicFramePr>
        <p:xfrm>
          <a:off x="683568" y="1487438"/>
          <a:ext cx="8229600" cy="933450"/>
        </p:xfrm>
        <a:graphic>
          <a:graphicData uri="http://schemas.openxmlformats.org/presentationml/2006/ole">
            <p:oleObj spid="_x0000_s65538" name="Equation" r:id="rId3" imgW="4254480" imgH="482400" progId="">
              <p:embed/>
            </p:oleObj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err="1" smtClean="0"/>
              <a:t>Comentarios</a:t>
            </a:r>
            <a:r>
              <a:rPr lang="en-US" dirty="0" smtClean="0"/>
              <a:t> </a:t>
            </a:r>
            <a:r>
              <a:rPr lang="en-US" dirty="0" err="1" smtClean="0"/>
              <a:t>sobre</a:t>
            </a:r>
            <a:r>
              <a:rPr lang="en-US" dirty="0" smtClean="0"/>
              <a:t> ICs </a:t>
            </a:r>
            <a:r>
              <a:rPr lang="en-US" dirty="0" err="1" smtClean="0"/>
              <a:t>para</a:t>
            </a:r>
            <a:r>
              <a:rPr lang="en-US" dirty="0" smtClean="0"/>
              <a:t> la </a:t>
            </a:r>
            <a:r>
              <a:rPr lang="en-US" dirty="0" err="1" smtClean="0"/>
              <a:t>diferencia</a:t>
            </a:r>
            <a:r>
              <a:rPr lang="en-US" dirty="0" smtClean="0"/>
              <a:t> entre dos </a:t>
            </a:r>
            <a:r>
              <a:rPr lang="en-US" dirty="0" err="1" smtClean="0"/>
              <a:t>proporciones</a:t>
            </a:r>
            <a:r>
              <a:rPr lang="en-US" dirty="0" smtClean="0"/>
              <a:t> </a:t>
            </a:r>
            <a:r>
              <a:rPr lang="en-US" dirty="0" err="1" smtClean="0"/>
              <a:t>poblacionales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dirty="0" smtClean="0"/>
              <a:t>Si el IC del 95% </a:t>
            </a:r>
            <a:r>
              <a:rPr lang="en-US" dirty="0" err="1" smtClean="0"/>
              <a:t>para</a:t>
            </a:r>
            <a:r>
              <a:rPr lang="en-US" dirty="0" smtClean="0"/>
              <a:t>                </a:t>
            </a:r>
            <a:r>
              <a:rPr lang="en-US" dirty="0" err="1" smtClean="0"/>
              <a:t>es</a:t>
            </a:r>
            <a:r>
              <a:rPr lang="en-US" dirty="0" smtClean="0"/>
              <a:t> (0.01, 0.03), </a:t>
            </a:r>
            <a:r>
              <a:rPr lang="en-US" dirty="0" err="1" smtClean="0"/>
              <a:t>entonces</a:t>
            </a:r>
            <a:r>
              <a:rPr lang="en-US" dirty="0" smtClean="0"/>
              <a:t> el IC del 95% CI </a:t>
            </a:r>
            <a:r>
              <a:rPr lang="en-US" dirty="0" err="1" smtClean="0"/>
              <a:t>para</a:t>
            </a:r>
            <a:r>
              <a:rPr lang="en-US" dirty="0" smtClean="0"/>
              <a:t>                </a:t>
            </a:r>
            <a:r>
              <a:rPr lang="en-US" dirty="0" err="1" smtClean="0"/>
              <a:t>es</a:t>
            </a:r>
            <a:r>
              <a:rPr lang="en-US" dirty="0" smtClean="0"/>
              <a:t> (-0.03, -0.01). </a:t>
            </a:r>
            <a:r>
              <a:rPr lang="es-MX" dirty="0" smtClean="0"/>
              <a:t>Es arbitrario lo que llamamos el Grupo 1 y Grupo 2 y cuál es el orden para comparar las proporciones</a:t>
            </a:r>
          </a:p>
          <a:p>
            <a:r>
              <a:rPr lang="es-MX" dirty="0" smtClean="0"/>
              <a:t>Cuando 0 no está en el IC, podemos concluir que una proporción de la población es más alta que la otra. </a:t>
            </a:r>
          </a:p>
          <a:p>
            <a:pPr>
              <a:buNone/>
            </a:pPr>
            <a:r>
              <a:rPr lang="es-MX" dirty="0" smtClean="0"/>
              <a:t>	(p.ej., si todos los valores son positivos cuando calculamos Grupo 2 - Grupo 1, entonces concluimos que la proporción poblacional es más alta en el grupo 2 que en el Grupo 1)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13</a:t>
            </a:fld>
            <a:endParaRPr lang="es-MX"/>
          </a:p>
        </p:txBody>
      </p:sp>
      <p:graphicFrame>
        <p:nvGraphicFramePr>
          <p:cNvPr id="66562" name="Object 2"/>
          <p:cNvGraphicFramePr>
            <a:graphicFrameLocks noChangeAspect="1"/>
          </p:cNvGraphicFramePr>
          <p:nvPr/>
        </p:nvGraphicFramePr>
        <p:xfrm>
          <a:off x="3851920" y="1124744"/>
          <a:ext cx="990600" cy="495300"/>
        </p:xfrm>
        <a:graphic>
          <a:graphicData uri="http://schemas.openxmlformats.org/presentationml/2006/ole">
            <p:oleObj spid="_x0000_s66562" name="Equation" r:id="rId3" imgW="457200" imgH="228600" progId="">
              <p:embed/>
            </p:oleObj>
          </a:graphicData>
        </a:graphic>
      </p:graphicFrame>
      <p:graphicFrame>
        <p:nvGraphicFramePr>
          <p:cNvPr id="66563" name="Object 3"/>
          <p:cNvGraphicFramePr>
            <a:graphicFrameLocks noChangeAspect="1"/>
          </p:cNvGraphicFramePr>
          <p:nvPr/>
        </p:nvGraphicFramePr>
        <p:xfrm>
          <a:off x="3851920" y="1556792"/>
          <a:ext cx="990600" cy="495300"/>
        </p:xfrm>
        <a:graphic>
          <a:graphicData uri="http://schemas.openxmlformats.org/presentationml/2006/ole">
            <p:oleObj spid="_x0000_s66563" name="Equation" r:id="rId4" imgW="457200" imgH="228600" progId="">
              <p:embed/>
            </p:oleObj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88640"/>
            <a:ext cx="8568952" cy="612068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spcAft>
                <a:spcPts val="600"/>
              </a:spcAft>
            </a:pPr>
            <a:r>
              <a:rPr lang="en-US" sz="2400" dirty="0" err="1" smtClean="0"/>
              <a:t>Cuando</a:t>
            </a:r>
            <a:r>
              <a:rPr lang="en-US" sz="2400" dirty="0" smtClean="0"/>
              <a:t> 0 </a:t>
            </a:r>
            <a:r>
              <a:rPr lang="en-US" sz="2400" dirty="0" err="1" smtClean="0"/>
              <a:t>está</a:t>
            </a:r>
            <a:r>
              <a:rPr lang="en-US" sz="2400" dirty="0" smtClean="0"/>
              <a:t> en el IC, </a:t>
            </a:r>
            <a:r>
              <a:rPr lang="en-US" sz="2400" dirty="0" err="1" smtClean="0"/>
              <a:t>es</a:t>
            </a:r>
            <a:r>
              <a:rPr lang="en-US" sz="2400" dirty="0" smtClean="0"/>
              <a:t> plausible </a:t>
            </a:r>
            <a:r>
              <a:rPr lang="en-US" sz="2400" dirty="0" err="1" smtClean="0"/>
              <a:t>que</a:t>
            </a:r>
            <a:r>
              <a:rPr lang="en-US" sz="2400" dirty="0" smtClean="0"/>
              <a:t> la </a:t>
            </a:r>
            <a:r>
              <a:rPr lang="en-US" sz="2400" dirty="0" err="1" smtClean="0"/>
              <a:t>proporciones</a:t>
            </a:r>
            <a:r>
              <a:rPr lang="en-US" sz="2400" dirty="0" smtClean="0"/>
              <a:t> </a:t>
            </a:r>
            <a:r>
              <a:rPr lang="en-US" sz="2400" dirty="0" err="1" smtClean="0"/>
              <a:t>poblacionales</a:t>
            </a:r>
            <a:r>
              <a:rPr lang="en-US" sz="2400" dirty="0" smtClean="0"/>
              <a:t> </a:t>
            </a:r>
            <a:r>
              <a:rPr lang="en-US" sz="2400" dirty="0" err="1" smtClean="0"/>
              <a:t>sean</a:t>
            </a:r>
            <a:r>
              <a:rPr lang="en-US" sz="2400" dirty="0" smtClean="0"/>
              <a:t> </a:t>
            </a:r>
            <a:r>
              <a:rPr lang="en-US" sz="2400" dirty="0" err="1" smtClean="0"/>
              <a:t>idénticas</a:t>
            </a:r>
            <a:r>
              <a:rPr lang="en-US" sz="2400" dirty="0" smtClean="0"/>
              <a:t>.</a:t>
            </a:r>
          </a:p>
          <a:p>
            <a:pPr>
              <a:lnSpc>
                <a:spcPct val="80000"/>
              </a:lnSpc>
            </a:pPr>
            <a:r>
              <a:rPr lang="en-US" sz="2400" b="1" dirty="0" err="1" smtClean="0"/>
              <a:t>Ejemplo</a:t>
            </a:r>
            <a:r>
              <a:rPr lang="en-US" sz="2400" dirty="0" smtClean="0"/>
              <a:t>: </a:t>
            </a:r>
            <a:r>
              <a:rPr lang="en-US" sz="2400" dirty="0" err="1" smtClean="0"/>
              <a:t>Asume</a:t>
            </a:r>
            <a:r>
              <a:rPr lang="en-US" sz="2400" dirty="0" smtClean="0"/>
              <a:t> </a:t>
            </a:r>
            <a:r>
              <a:rPr lang="en-US" sz="2400" dirty="0" err="1" smtClean="0"/>
              <a:t>que</a:t>
            </a:r>
            <a:r>
              <a:rPr lang="en-US" sz="2400" dirty="0" smtClean="0"/>
              <a:t> el IC del 95% </a:t>
            </a:r>
            <a:r>
              <a:rPr lang="en-US" sz="2400" dirty="0" err="1" smtClean="0"/>
              <a:t>para</a:t>
            </a:r>
            <a:r>
              <a:rPr lang="en-US" sz="2400" dirty="0" smtClean="0"/>
              <a:t> el </a:t>
            </a:r>
            <a:r>
              <a:rPr lang="en-US" sz="2400" dirty="0" err="1" smtClean="0"/>
              <a:t>cambio</a:t>
            </a:r>
            <a:r>
              <a:rPr lang="en-US" sz="2400" dirty="0" smtClean="0"/>
              <a:t> en la </a:t>
            </a:r>
            <a:r>
              <a:rPr lang="en-US" sz="2400" dirty="0" err="1" smtClean="0"/>
              <a:t>proporción</a:t>
            </a:r>
            <a:r>
              <a:rPr lang="en-US" sz="2400" dirty="0" smtClean="0"/>
              <a:t> </a:t>
            </a:r>
            <a:r>
              <a:rPr lang="en-US" sz="2400" dirty="0" err="1" smtClean="0"/>
              <a:t>poblacional</a:t>
            </a:r>
            <a:r>
              <a:rPr lang="en-US" sz="2400" dirty="0" smtClean="0"/>
              <a:t> (2001 – 1993) </a:t>
            </a:r>
            <a:r>
              <a:rPr lang="en-US" sz="2400" dirty="0" err="1" smtClean="0"/>
              <a:t>es</a:t>
            </a:r>
            <a:r>
              <a:rPr lang="en-US" sz="2400" dirty="0" smtClean="0"/>
              <a:t> </a:t>
            </a:r>
            <a:r>
              <a:rPr lang="en-US" sz="2400" dirty="0" smtClean="0">
                <a:cs typeface="Arial" charset="0"/>
              </a:rPr>
              <a:t> (-0.01, 0.03)</a:t>
            </a:r>
          </a:p>
          <a:p>
            <a:pPr>
              <a:lnSpc>
                <a:spcPct val="80000"/>
              </a:lnSpc>
              <a:spcAft>
                <a:spcPts val="600"/>
              </a:spcAft>
              <a:buFontTx/>
              <a:buNone/>
            </a:pPr>
            <a:r>
              <a:rPr lang="en-US" sz="2400" dirty="0" smtClean="0">
                <a:cs typeface="Arial" charset="0"/>
              </a:rPr>
              <a:t>	“</a:t>
            </a:r>
            <a:r>
              <a:rPr lang="en-US" sz="2400" dirty="0" err="1" smtClean="0">
                <a:cs typeface="Arial" charset="0"/>
              </a:rPr>
              <a:t>Tenemos</a:t>
            </a:r>
            <a:r>
              <a:rPr lang="en-US" sz="2400" dirty="0" smtClean="0">
                <a:cs typeface="Arial" charset="0"/>
              </a:rPr>
              <a:t> </a:t>
            </a:r>
            <a:r>
              <a:rPr lang="en-US" sz="2400" dirty="0" err="1" smtClean="0">
                <a:cs typeface="Arial" charset="0"/>
              </a:rPr>
              <a:t>una</a:t>
            </a:r>
            <a:r>
              <a:rPr lang="en-US" sz="2400" dirty="0" smtClean="0">
                <a:cs typeface="Arial" charset="0"/>
              </a:rPr>
              <a:t> </a:t>
            </a:r>
            <a:r>
              <a:rPr lang="en-US" sz="2400" dirty="0" err="1" smtClean="0">
                <a:cs typeface="Arial" charset="0"/>
              </a:rPr>
              <a:t>confianza</a:t>
            </a:r>
            <a:r>
              <a:rPr lang="en-US" sz="2400" dirty="0" smtClean="0">
                <a:cs typeface="Arial" charset="0"/>
              </a:rPr>
              <a:t> del 95% </a:t>
            </a:r>
            <a:r>
              <a:rPr lang="en-US" sz="2400" dirty="0" err="1" smtClean="0">
                <a:cs typeface="Arial" charset="0"/>
              </a:rPr>
              <a:t>que</a:t>
            </a:r>
            <a:r>
              <a:rPr lang="en-US" sz="2400" dirty="0" smtClean="0">
                <a:cs typeface="Arial" charset="0"/>
              </a:rPr>
              <a:t> la </a:t>
            </a:r>
            <a:r>
              <a:rPr lang="en-US" sz="2400" dirty="0" err="1" smtClean="0">
                <a:cs typeface="Arial" charset="0"/>
              </a:rPr>
              <a:t>proporción</a:t>
            </a:r>
            <a:r>
              <a:rPr lang="en-US" sz="2400" dirty="0" smtClean="0">
                <a:cs typeface="Arial" charset="0"/>
              </a:rPr>
              <a:t> </a:t>
            </a:r>
            <a:r>
              <a:rPr lang="en-US" sz="2400" dirty="0" err="1" smtClean="0">
                <a:cs typeface="Arial" charset="0"/>
              </a:rPr>
              <a:t>poblacional</a:t>
            </a:r>
            <a:r>
              <a:rPr lang="en-US" sz="2400" dirty="0" smtClean="0">
                <a:cs typeface="Arial" charset="0"/>
              </a:rPr>
              <a:t> </a:t>
            </a:r>
            <a:r>
              <a:rPr lang="en-US" sz="2400" dirty="0" err="1" smtClean="0">
                <a:cs typeface="Arial" charset="0"/>
              </a:rPr>
              <a:t>que</a:t>
            </a:r>
            <a:r>
              <a:rPr lang="en-US" sz="2400" dirty="0" smtClean="0">
                <a:cs typeface="Arial" charset="0"/>
              </a:rPr>
              <a:t> dice “</a:t>
            </a:r>
            <a:r>
              <a:rPr lang="en-US" sz="2400" dirty="0" err="1" smtClean="0">
                <a:cs typeface="Arial" charset="0"/>
              </a:rPr>
              <a:t>sí</a:t>
            </a:r>
            <a:r>
              <a:rPr lang="en-US" sz="2400" dirty="0" smtClean="0">
                <a:cs typeface="Arial" charset="0"/>
              </a:rPr>
              <a:t>” </a:t>
            </a:r>
            <a:r>
              <a:rPr lang="en-US" sz="2400" dirty="0" err="1" smtClean="0">
                <a:cs typeface="Arial" charset="0"/>
              </a:rPr>
              <a:t>fue</a:t>
            </a:r>
            <a:r>
              <a:rPr lang="en-US" sz="2400" dirty="0" smtClean="0">
                <a:cs typeface="Arial" charset="0"/>
              </a:rPr>
              <a:t> entre 0.01 </a:t>
            </a:r>
            <a:r>
              <a:rPr lang="en-US" sz="2400" dirty="0" err="1" smtClean="0">
                <a:cs typeface="Arial" charset="0"/>
              </a:rPr>
              <a:t>más</a:t>
            </a:r>
            <a:r>
              <a:rPr lang="en-US" sz="2400" dirty="0" smtClean="0">
                <a:cs typeface="Arial" charset="0"/>
              </a:rPr>
              <a:t> </a:t>
            </a:r>
            <a:r>
              <a:rPr lang="en-US" sz="2400" dirty="0" err="1" smtClean="0">
                <a:cs typeface="Arial" charset="0"/>
              </a:rPr>
              <a:t>pequeña</a:t>
            </a:r>
            <a:r>
              <a:rPr lang="en-US" sz="2400" dirty="0" smtClean="0">
                <a:cs typeface="Arial" charset="0"/>
              </a:rPr>
              <a:t> y 0.03 </a:t>
            </a:r>
            <a:r>
              <a:rPr lang="en-US" sz="2400" dirty="0" err="1" smtClean="0">
                <a:cs typeface="Arial" charset="0"/>
              </a:rPr>
              <a:t>más</a:t>
            </a:r>
            <a:r>
              <a:rPr lang="en-US" sz="2400" dirty="0" smtClean="0">
                <a:cs typeface="Arial" charset="0"/>
              </a:rPr>
              <a:t> </a:t>
            </a:r>
            <a:r>
              <a:rPr lang="en-US" sz="2400" dirty="0" err="1" smtClean="0">
                <a:cs typeface="Arial" charset="0"/>
              </a:rPr>
              <a:t>grande</a:t>
            </a:r>
            <a:r>
              <a:rPr lang="en-US" sz="2400" dirty="0" smtClean="0">
                <a:cs typeface="Arial" charset="0"/>
              </a:rPr>
              <a:t> en 2001 </a:t>
            </a:r>
            <a:r>
              <a:rPr lang="en-US" sz="2400" dirty="0" err="1" smtClean="0">
                <a:cs typeface="Arial" charset="0"/>
              </a:rPr>
              <a:t>que</a:t>
            </a:r>
            <a:r>
              <a:rPr lang="en-US" sz="2400" dirty="0" smtClean="0">
                <a:cs typeface="Arial" charset="0"/>
              </a:rPr>
              <a:t> en 1993.”</a:t>
            </a:r>
          </a:p>
          <a:p>
            <a:pPr>
              <a:lnSpc>
                <a:spcPct val="80000"/>
              </a:lnSpc>
            </a:pPr>
            <a:r>
              <a:rPr lang="en-US" sz="2400" dirty="0" smtClean="0"/>
              <a:t>Hay </a:t>
            </a:r>
            <a:r>
              <a:rPr lang="en-US" sz="2400" dirty="0" err="1" smtClean="0"/>
              <a:t>una</a:t>
            </a:r>
            <a:r>
              <a:rPr lang="en-US" sz="2400" dirty="0" smtClean="0"/>
              <a:t> </a:t>
            </a:r>
            <a:r>
              <a:rPr lang="en-US" sz="2400" dirty="0" err="1" smtClean="0"/>
              <a:t>prueba</a:t>
            </a:r>
            <a:r>
              <a:rPr lang="en-US" sz="2400" dirty="0" smtClean="0"/>
              <a:t> de </a:t>
            </a:r>
            <a:r>
              <a:rPr lang="en-US" sz="2400" dirty="0" err="1" smtClean="0"/>
              <a:t>significancia</a:t>
            </a:r>
            <a:r>
              <a:rPr lang="en-US" sz="2400" dirty="0" smtClean="0"/>
              <a:t> de H</a:t>
            </a:r>
            <a:r>
              <a:rPr lang="en-US" sz="2400" baseline="-25000" dirty="0" smtClean="0"/>
              <a:t>0</a:t>
            </a:r>
            <a:r>
              <a:rPr lang="en-US" sz="2400" dirty="0" smtClean="0"/>
              <a:t>: </a:t>
            </a:r>
            <a:r>
              <a:rPr lang="en-US" sz="2400" dirty="0" smtClean="0">
                <a:sym typeface="Euclid Symbol" pitchFamily="18" charset="2"/>
              </a:rPr>
              <a:t></a:t>
            </a:r>
            <a:r>
              <a:rPr lang="en-US" sz="2400" baseline="-25000" dirty="0" smtClean="0">
                <a:sym typeface="Euclid Symbol" pitchFamily="18" charset="2"/>
              </a:rPr>
              <a:t>1 </a:t>
            </a:r>
            <a:r>
              <a:rPr lang="en-US" sz="2400" dirty="0" smtClean="0">
                <a:sym typeface="Euclid Symbol" pitchFamily="18" charset="2"/>
              </a:rPr>
              <a:t>= </a:t>
            </a:r>
            <a:r>
              <a:rPr lang="en-US" sz="2400" baseline="-25000" dirty="0" smtClean="0">
                <a:sym typeface="Euclid Symbol" pitchFamily="18" charset="2"/>
              </a:rPr>
              <a:t>2</a:t>
            </a:r>
            <a:r>
              <a:rPr lang="en-US" sz="2400" dirty="0" smtClean="0"/>
              <a:t>  </a:t>
            </a:r>
            <a:r>
              <a:rPr lang="en-US" sz="2400" dirty="0" err="1" smtClean="0"/>
              <a:t>que</a:t>
            </a:r>
            <a:r>
              <a:rPr lang="en-US" sz="2400" dirty="0" smtClean="0"/>
              <a:t> </a:t>
            </a:r>
            <a:r>
              <a:rPr lang="en-US" sz="2400" dirty="0" err="1" smtClean="0"/>
              <a:t>las</a:t>
            </a:r>
            <a:r>
              <a:rPr lang="en-US" sz="2400" dirty="0" smtClean="0"/>
              <a:t> </a:t>
            </a:r>
            <a:r>
              <a:rPr lang="en-US" sz="2400" dirty="0" err="1" smtClean="0"/>
              <a:t>proporciones</a:t>
            </a:r>
            <a:r>
              <a:rPr lang="en-US" sz="2400" dirty="0" smtClean="0"/>
              <a:t> </a:t>
            </a:r>
            <a:r>
              <a:rPr lang="en-US" sz="2400" dirty="0" err="1" smtClean="0"/>
              <a:t>poblacionales</a:t>
            </a:r>
            <a:r>
              <a:rPr lang="en-US" sz="2400" dirty="0" smtClean="0"/>
              <a:t> son </a:t>
            </a:r>
            <a:r>
              <a:rPr lang="en-US" sz="2400" dirty="0" err="1" smtClean="0"/>
              <a:t>idénticas</a:t>
            </a:r>
            <a:endParaRPr lang="en-US" sz="2400" dirty="0" smtClean="0"/>
          </a:p>
          <a:p>
            <a:pPr>
              <a:lnSpc>
                <a:spcPct val="80000"/>
              </a:lnSpc>
              <a:buNone/>
            </a:pPr>
            <a:r>
              <a:rPr lang="en-US" sz="2400" dirty="0" smtClean="0"/>
              <a:t>	(</a:t>
            </a:r>
            <a:r>
              <a:rPr lang="en-US" sz="2400" dirty="0" err="1" smtClean="0"/>
              <a:t>es</a:t>
            </a:r>
            <a:r>
              <a:rPr lang="en-US" sz="2400" dirty="0" smtClean="0"/>
              <a:t> </a:t>
            </a:r>
            <a:r>
              <a:rPr lang="en-US" sz="2400" dirty="0" err="1" smtClean="0"/>
              <a:t>decir</a:t>
            </a:r>
            <a:r>
              <a:rPr lang="en-US" sz="2400" dirty="0" smtClean="0"/>
              <a:t>, la </a:t>
            </a:r>
            <a:r>
              <a:rPr lang="en-US" sz="2400" dirty="0" err="1" smtClean="0"/>
              <a:t>diferencia</a:t>
            </a:r>
            <a:r>
              <a:rPr lang="en-US" sz="2400" dirty="0" smtClean="0"/>
              <a:t> </a:t>
            </a:r>
            <a:r>
              <a:rPr lang="en-US" sz="2400" dirty="0" smtClean="0">
                <a:sym typeface="Euclid Symbol" pitchFamily="18" charset="2"/>
              </a:rPr>
              <a:t></a:t>
            </a:r>
            <a:r>
              <a:rPr lang="en-US" sz="2400" baseline="-25000" dirty="0" smtClean="0">
                <a:sym typeface="Euclid Symbol" pitchFamily="18" charset="2"/>
              </a:rPr>
              <a:t>1 </a:t>
            </a:r>
            <a:r>
              <a:rPr lang="en-US" sz="2400" dirty="0" smtClean="0">
                <a:sym typeface="Euclid Symbol" pitchFamily="18" charset="2"/>
              </a:rPr>
              <a:t>- </a:t>
            </a:r>
            <a:r>
              <a:rPr lang="en-US" sz="2400" baseline="-25000" dirty="0" smtClean="0">
                <a:sym typeface="Euclid Symbol" pitchFamily="18" charset="2"/>
              </a:rPr>
              <a:t>2</a:t>
            </a:r>
            <a:r>
              <a:rPr lang="en-US" sz="2400" dirty="0" smtClean="0"/>
              <a:t> = 0), </a:t>
            </a:r>
            <a:r>
              <a:rPr lang="en-US" sz="2400" dirty="0" err="1" smtClean="0"/>
              <a:t>usando</a:t>
            </a:r>
            <a:r>
              <a:rPr lang="en-US" sz="2400" dirty="0" smtClean="0"/>
              <a:t> la </a:t>
            </a:r>
            <a:r>
              <a:rPr lang="en-US" sz="2400" dirty="0" err="1" smtClean="0"/>
              <a:t>estadística</a:t>
            </a:r>
            <a:r>
              <a:rPr lang="en-US" sz="2400" dirty="0" smtClean="0"/>
              <a:t> de </a:t>
            </a:r>
            <a:r>
              <a:rPr lang="en-US" sz="2400" dirty="0" err="1" smtClean="0"/>
              <a:t>prueba</a:t>
            </a:r>
            <a:endParaRPr lang="en-US" sz="2400" dirty="0" smtClean="0"/>
          </a:p>
          <a:p>
            <a:pPr>
              <a:lnSpc>
                <a:spcPct val="80000"/>
              </a:lnSpc>
              <a:spcAft>
                <a:spcPts val="600"/>
              </a:spcAft>
              <a:buNone/>
            </a:pPr>
            <a:r>
              <a:rPr lang="en-US" sz="2400" i="1" dirty="0" smtClean="0"/>
              <a:t>	z = </a:t>
            </a:r>
            <a:r>
              <a:rPr lang="en-US" sz="2400" dirty="0" smtClean="0"/>
              <a:t>(</a:t>
            </a:r>
            <a:r>
              <a:rPr lang="en-US" sz="2400" dirty="0" err="1" smtClean="0"/>
              <a:t>diferencia</a:t>
            </a:r>
            <a:r>
              <a:rPr lang="en-US" sz="2400" dirty="0" smtClean="0"/>
              <a:t> entre </a:t>
            </a:r>
            <a:r>
              <a:rPr lang="en-US" sz="2400" dirty="0" err="1" smtClean="0"/>
              <a:t>proporciones</a:t>
            </a:r>
            <a:r>
              <a:rPr lang="en-US" sz="2400" dirty="0" smtClean="0"/>
              <a:t> </a:t>
            </a:r>
            <a:r>
              <a:rPr lang="en-US" sz="2400" dirty="0" err="1" smtClean="0"/>
              <a:t>muestrales</a:t>
            </a:r>
            <a:r>
              <a:rPr lang="en-US" sz="2400" dirty="0" smtClean="0"/>
              <a:t>)/</a:t>
            </a:r>
            <a:r>
              <a:rPr lang="en-US" sz="2400" i="1" dirty="0" smtClean="0"/>
              <a:t>se</a:t>
            </a:r>
          </a:p>
          <a:p>
            <a:pPr>
              <a:lnSpc>
                <a:spcPct val="80000"/>
              </a:lnSpc>
            </a:pPr>
            <a:r>
              <a:rPr lang="en-US" sz="2400" dirty="0" smtClean="0"/>
              <a:t>Para </a:t>
            </a:r>
            <a:r>
              <a:rPr lang="en-US" sz="2400" dirty="0" err="1" smtClean="0"/>
              <a:t>sexo</a:t>
            </a:r>
            <a:r>
              <a:rPr lang="en-US" sz="2400" dirty="0" smtClean="0"/>
              <a:t> no </a:t>
            </a:r>
            <a:r>
              <a:rPr lang="en-US" sz="2400" dirty="0" err="1" smtClean="0"/>
              <a:t>planeado</a:t>
            </a:r>
            <a:r>
              <a:rPr lang="en-US" sz="2400" dirty="0" smtClean="0"/>
              <a:t> en 1993 y 2001,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i="1" dirty="0" smtClean="0"/>
              <a:t>                      z = </a:t>
            </a:r>
            <a:r>
              <a:rPr lang="en-US" sz="2400" dirty="0" err="1" smtClean="0"/>
              <a:t>diferencia</a:t>
            </a:r>
            <a:r>
              <a:rPr lang="en-US" sz="2400" dirty="0" smtClean="0"/>
              <a:t>/</a:t>
            </a:r>
            <a:r>
              <a:rPr lang="en-US" sz="2400" i="1" dirty="0" smtClean="0"/>
              <a:t>se </a:t>
            </a:r>
            <a:r>
              <a:rPr lang="en-US" sz="2400" dirty="0" smtClean="0"/>
              <a:t>= 0.021/0.0056 = 3.75</a:t>
            </a:r>
          </a:p>
          <a:p>
            <a:pPr>
              <a:lnSpc>
                <a:spcPct val="80000"/>
              </a:lnSpc>
              <a:spcAft>
                <a:spcPts val="600"/>
              </a:spcAft>
              <a:buFontTx/>
              <a:buNone/>
            </a:pPr>
            <a:r>
              <a:rPr lang="en-US" sz="2400" dirty="0" smtClean="0"/>
              <a:t>                      valor-p de dos-</a:t>
            </a:r>
            <a:r>
              <a:rPr lang="en-US" sz="2400" dirty="0" err="1" smtClean="0"/>
              <a:t>lados</a:t>
            </a:r>
            <a:r>
              <a:rPr lang="en-US" sz="2400" dirty="0" smtClean="0"/>
              <a:t> = 0.0002</a:t>
            </a:r>
          </a:p>
          <a:p>
            <a:pPr>
              <a:lnSpc>
                <a:spcPct val="80000"/>
              </a:lnSpc>
            </a:pPr>
            <a:r>
              <a:rPr lang="en-US" sz="2400" dirty="0" err="1" smtClean="0"/>
              <a:t>Esto</a:t>
            </a:r>
            <a:r>
              <a:rPr lang="en-US" sz="2400" dirty="0" smtClean="0"/>
              <a:t> </a:t>
            </a:r>
            <a:r>
              <a:rPr lang="en-US" sz="2400" dirty="0" err="1" smtClean="0"/>
              <a:t>parece</a:t>
            </a:r>
            <a:r>
              <a:rPr lang="en-US" sz="2400" dirty="0" smtClean="0"/>
              <a:t> ser </a:t>
            </a:r>
            <a:r>
              <a:rPr lang="en-US" sz="2400" i="1" dirty="0" err="1" smtClean="0"/>
              <a:t>estadísticamente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significativo</a:t>
            </a:r>
            <a:r>
              <a:rPr lang="en-US" sz="2400" i="1" dirty="0" smtClean="0"/>
              <a:t> </a:t>
            </a:r>
            <a:r>
              <a:rPr lang="en-US" sz="2400" dirty="0" err="1" smtClean="0"/>
              <a:t>pero</a:t>
            </a:r>
            <a:r>
              <a:rPr lang="en-US" sz="2400" dirty="0" smtClean="0"/>
              <a:t> sin </a:t>
            </a:r>
            <a:r>
              <a:rPr lang="en-US" sz="2400" i="1" dirty="0" err="1" smtClean="0"/>
              <a:t>significancia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práctica</a:t>
            </a:r>
            <a:r>
              <a:rPr lang="en-US" sz="2400" i="1" dirty="0" smtClean="0"/>
              <a:t>!</a:t>
            </a:r>
            <a:endParaRPr lang="en-US" sz="2400" dirty="0" smtClean="0"/>
          </a:p>
          <a:p>
            <a:pPr>
              <a:lnSpc>
                <a:spcPct val="80000"/>
              </a:lnSpc>
              <a:spcAft>
                <a:spcPts val="600"/>
              </a:spcAft>
              <a:buFontTx/>
              <a:buNone/>
            </a:pPr>
            <a:endParaRPr lang="en-US" sz="2400" dirty="0" smtClean="0">
              <a:cs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14</a:t>
            </a:fld>
            <a:endParaRPr lang="es-MX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332656"/>
            <a:ext cx="8568952" cy="5976664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2600" dirty="0" err="1" smtClean="0"/>
              <a:t>Detalles</a:t>
            </a:r>
            <a:r>
              <a:rPr lang="en-US" sz="2600" dirty="0" smtClean="0"/>
              <a:t> </a:t>
            </a:r>
            <a:r>
              <a:rPr lang="en-US" sz="2600" dirty="0" err="1" smtClean="0"/>
              <a:t>sobre</a:t>
            </a:r>
            <a:r>
              <a:rPr lang="en-US" sz="2600" dirty="0" smtClean="0"/>
              <a:t> la </a:t>
            </a:r>
            <a:r>
              <a:rPr lang="en-US" sz="2600" dirty="0" err="1" smtClean="0"/>
              <a:t>prueba</a:t>
            </a:r>
            <a:r>
              <a:rPr lang="en-US" sz="2600" dirty="0" smtClean="0"/>
              <a:t> en pp. 189-190 del </a:t>
            </a:r>
            <a:r>
              <a:rPr lang="en-US" sz="2600" dirty="0" err="1" smtClean="0"/>
              <a:t>libro</a:t>
            </a:r>
            <a:r>
              <a:rPr lang="en-US" sz="2600" dirty="0" smtClean="0"/>
              <a:t> de </a:t>
            </a:r>
            <a:r>
              <a:rPr lang="en-US" sz="2600" dirty="0" err="1" smtClean="0"/>
              <a:t>texto</a:t>
            </a:r>
            <a:r>
              <a:rPr lang="en-US" sz="2600" dirty="0" smtClean="0"/>
              <a:t>; </a:t>
            </a:r>
            <a:r>
              <a:rPr lang="en-US" sz="2600" dirty="0" err="1" smtClean="0"/>
              <a:t>usa</a:t>
            </a:r>
            <a:r>
              <a:rPr lang="en-US" sz="2600" dirty="0" smtClean="0"/>
              <a:t> </a:t>
            </a:r>
            <a:r>
              <a:rPr lang="en-US" sz="2600" i="1" dirty="0" smtClean="0"/>
              <a:t>se</a:t>
            </a:r>
            <a:r>
              <a:rPr lang="en-US" sz="2600" i="1" baseline="-25000" dirty="0" smtClean="0"/>
              <a:t>0</a:t>
            </a:r>
            <a:r>
              <a:rPr lang="en-US" sz="2600" dirty="0" smtClean="0"/>
              <a:t> </a:t>
            </a:r>
            <a:r>
              <a:rPr lang="en-US" sz="2600" dirty="0" err="1" smtClean="0"/>
              <a:t>que</a:t>
            </a:r>
            <a:r>
              <a:rPr lang="en-US" sz="2600" dirty="0" smtClean="0"/>
              <a:t> junta los </a:t>
            </a:r>
            <a:r>
              <a:rPr lang="en-US" sz="2600" dirty="0" err="1" smtClean="0"/>
              <a:t>datos</a:t>
            </a:r>
            <a:r>
              <a:rPr lang="en-US" sz="2600" dirty="0" smtClean="0"/>
              <a:t> </a:t>
            </a:r>
            <a:r>
              <a:rPr lang="en-US" sz="2600" dirty="0" err="1" smtClean="0"/>
              <a:t>para</a:t>
            </a:r>
            <a:r>
              <a:rPr lang="en-US" sz="2600" dirty="0" smtClean="0"/>
              <a:t> </a:t>
            </a:r>
            <a:r>
              <a:rPr lang="en-US" sz="2600" dirty="0" err="1" smtClean="0"/>
              <a:t>obtener</a:t>
            </a:r>
            <a:r>
              <a:rPr lang="en-US" sz="2600" dirty="0" smtClean="0"/>
              <a:t> </a:t>
            </a:r>
            <a:r>
              <a:rPr lang="en-US" sz="2600" dirty="0" err="1" smtClean="0"/>
              <a:t>una</a:t>
            </a:r>
            <a:r>
              <a:rPr lang="en-US" sz="2600" dirty="0" smtClean="0"/>
              <a:t> </a:t>
            </a:r>
            <a:r>
              <a:rPr lang="en-US" sz="2600" dirty="0" err="1" smtClean="0"/>
              <a:t>mejor</a:t>
            </a:r>
            <a:r>
              <a:rPr lang="en-US" sz="2600" dirty="0" smtClean="0"/>
              <a:t> </a:t>
            </a:r>
            <a:r>
              <a:rPr lang="en-US" sz="2600" dirty="0" err="1" smtClean="0"/>
              <a:t>estimación</a:t>
            </a:r>
            <a:r>
              <a:rPr lang="en-US" sz="2600" dirty="0" smtClean="0"/>
              <a:t> </a:t>
            </a:r>
            <a:r>
              <a:rPr lang="en-US" sz="2600" dirty="0" err="1" smtClean="0"/>
              <a:t>bajo</a:t>
            </a:r>
            <a:r>
              <a:rPr lang="en-US" sz="2600" dirty="0" smtClean="0"/>
              <a:t> H</a:t>
            </a:r>
            <a:r>
              <a:rPr lang="en-US" sz="2600" baseline="-25000" dirty="0" smtClean="0"/>
              <a:t>0</a:t>
            </a:r>
            <a:r>
              <a:rPr lang="en-US" sz="2600" dirty="0" smtClean="0"/>
              <a:t> </a:t>
            </a:r>
          </a:p>
          <a:p>
            <a:pPr>
              <a:lnSpc>
                <a:spcPct val="90000"/>
              </a:lnSpc>
              <a:spcAft>
                <a:spcPts val="1200"/>
              </a:spcAft>
              <a:buNone/>
            </a:pPr>
            <a:r>
              <a:rPr lang="en-US" sz="2600" dirty="0" smtClean="0"/>
              <a:t>	(</a:t>
            </a:r>
            <a:r>
              <a:rPr lang="en-US" sz="2600" dirty="0" err="1" smtClean="0"/>
              <a:t>Estudiamos</a:t>
            </a:r>
            <a:r>
              <a:rPr lang="en-US" sz="2600" dirty="0" smtClean="0"/>
              <a:t> </a:t>
            </a:r>
            <a:r>
              <a:rPr lang="en-US" sz="2600" dirty="0" err="1" smtClean="0"/>
              <a:t>esta</a:t>
            </a:r>
            <a:r>
              <a:rPr lang="en-US" sz="2600" dirty="0" smtClean="0"/>
              <a:t> </a:t>
            </a:r>
            <a:r>
              <a:rPr lang="en-US" sz="2600" dirty="0" err="1" smtClean="0"/>
              <a:t>prueba</a:t>
            </a:r>
            <a:r>
              <a:rPr lang="en-US" sz="2600" dirty="0" smtClean="0"/>
              <a:t> </a:t>
            </a:r>
            <a:r>
              <a:rPr lang="en-US" sz="2600" dirty="0" err="1" smtClean="0"/>
              <a:t>como</a:t>
            </a:r>
            <a:r>
              <a:rPr lang="en-US" sz="2600" dirty="0" smtClean="0"/>
              <a:t> un </a:t>
            </a:r>
            <a:r>
              <a:rPr lang="en-US" sz="2600" dirty="0" err="1" smtClean="0"/>
              <a:t>caso</a:t>
            </a:r>
            <a:r>
              <a:rPr lang="en-US" sz="2600" dirty="0" smtClean="0"/>
              <a:t> especial de la “</a:t>
            </a:r>
            <a:r>
              <a:rPr lang="en-US" sz="2600" dirty="0" err="1" smtClean="0"/>
              <a:t>prueba</a:t>
            </a:r>
            <a:r>
              <a:rPr lang="en-US" sz="2600" dirty="0" smtClean="0"/>
              <a:t> </a:t>
            </a:r>
            <a:r>
              <a:rPr lang="en-US" sz="2600" dirty="0" err="1" smtClean="0"/>
              <a:t>ji</a:t>
            </a:r>
            <a:r>
              <a:rPr lang="en-US" sz="2600" dirty="0" smtClean="0"/>
              <a:t>-</a:t>
            </a:r>
            <a:r>
              <a:rPr lang="en-US" sz="2600" dirty="0" err="1" smtClean="0"/>
              <a:t>cuadrada</a:t>
            </a:r>
            <a:r>
              <a:rPr lang="en-US" sz="2600" dirty="0" smtClean="0"/>
              <a:t>” en el </a:t>
            </a:r>
            <a:r>
              <a:rPr lang="en-US" sz="2600" dirty="0" err="1" smtClean="0"/>
              <a:t>próximo</a:t>
            </a:r>
            <a:r>
              <a:rPr lang="en-US" sz="2600" dirty="0" smtClean="0"/>
              <a:t> </a:t>
            </a:r>
            <a:r>
              <a:rPr lang="en-US" sz="2600" dirty="0" err="1" smtClean="0"/>
              <a:t>capítulo</a:t>
            </a:r>
            <a:r>
              <a:rPr lang="en-US" sz="2600" dirty="0" smtClean="0"/>
              <a:t>, </a:t>
            </a:r>
            <a:r>
              <a:rPr lang="en-US" sz="2600" dirty="0" err="1" smtClean="0"/>
              <a:t>que</a:t>
            </a:r>
            <a:r>
              <a:rPr lang="en-US" sz="2600" dirty="0" smtClean="0"/>
              <a:t>  </a:t>
            </a:r>
            <a:r>
              <a:rPr lang="en-US" sz="2600" dirty="0" err="1" smtClean="0"/>
              <a:t>trata</a:t>
            </a:r>
            <a:r>
              <a:rPr lang="en-US" sz="2600" dirty="0" smtClean="0"/>
              <a:t> con </a:t>
            </a:r>
            <a:r>
              <a:rPr lang="en-US" sz="2600" dirty="0" err="1" smtClean="0"/>
              <a:t>posiblemente</a:t>
            </a:r>
            <a:r>
              <a:rPr lang="en-US" sz="2600" dirty="0" smtClean="0"/>
              <a:t> </a:t>
            </a:r>
            <a:r>
              <a:rPr lang="en-US" sz="2600" dirty="0" err="1" smtClean="0"/>
              <a:t>muchos</a:t>
            </a:r>
            <a:r>
              <a:rPr lang="en-US" sz="2600" dirty="0" smtClean="0"/>
              <a:t> </a:t>
            </a:r>
            <a:r>
              <a:rPr lang="en-US" sz="2600" dirty="0" err="1" smtClean="0"/>
              <a:t>grupos</a:t>
            </a:r>
            <a:r>
              <a:rPr lang="en-US" sz="2600" dirty="0" smtClean="0"/>
              <a:t>, </a:t>
            </a:r>
            <a:r>
              <a:rPr lang="en-US" sz="2600" dirty="0" err="1" smtClean="0"/>
              <a:t>muchas</a:t>
            </a:r>
            <a:r>
              <a:rPr lang="en-US" sz="2600" dirty="0" smtClean="0"/>
              <a:t> </a:t>
            </a:r>
            <a:r>
              <a:rPr lang="en-US" sz="2600" dirty="0" err="1" smtClean="0"/>
              <a:t>categorías</a:t>
            </a:r>
            <a:r>
              <a:rPr lang="en-US" sz="2600" dirty="0" smtClean="0"/>
              <a:t> de </a:t>
            </a:r>
            <a:r>
              <a:rPr lang="en-US" sz="2600" dirty="0" err="1" smtClean="0"/>
              <a:t>respuesta</a:t>
            </a:r>
            <a:r>
              <a:rPr lang="en-US" sz="2600" dirty="0" smtClean="0"/>
              <a:t>)</a:t>
            </a:r>
          </a:p>
          <a:p>
            <a:pPr>
              <a:lnSpc>
                <a:spcPct val="90000"/>
              </a:lnSpc>
              <a:spcAft>
                <a:spcPts val="1200"/>
              </a:spcAft>
            </a:pPr>
            <a:r>
              <a:rPr lang="en-US" sz="2600" dirty="0" smtClean="0"/>
              <a:t>La </a:t>
            </a:r>
            <a:r>
              <a:rPr lang="en-US" sz="2600" dirty="0" err="1" smtClean="0"/>
              <a:t>teoría</a:t>
            </a:r>
            <a:r>
              <a:rPr lang="en-US" sz="2600" dirty="0" smtClean="0"/>
              <a:t> </a:t>
            </a:r>
            <a:r>
              <a:rPr lang="en-US" sz="2600" dirty="0" err="1" smtClean="0"/>
              <a:t>detrás</a:t>
            </a:r>
            <a:r>
              <a:rPr lang="en-US" sz="2600" dirty="0" smtClean="0"/>
              <a:t> del IC </a:t>
            </a:r>
            <a:r>
              <a:rPr lang="en-US" sz="2600" dirty="0" err="1" smtClean="0"/>
              <a:t>usa</a:t>
            </a:r>
            <a:r>
              <a:rPr lang="en-US" sz="2600" dirty="0" smtClean="0"/>
              <a:t> el </a:t>
            </a:r>
            <a:r>
              <a:rPr lang="en-US" sz="2600" dirty="0" err="1" smtClean="0"/>
              <a:t>hecho</a:t>
            </a:r>
            <a:r>
              <a:rPr lang="en-US" sz="2600" dirty="0" smtClean="0"/>
              <a:t> </a:t>
            </a:r>
            <a:r>
              <a:rPr lang="en-US" sz="2600" dirty="0" err="1" smtClean="0"/>
              <a:t>que</a:t>
            </a:r>
            <a:r>
              <a:rPr lang="en-US" sz="2600" dirty="0" smtClean="0"/>
              <a:t> </a:t>
            </a:r>
            <a:r>
              <a:rPr lang="en-US" sz="2600" dirty="0" err="1" smtClean="0"/>
              <a:t>las</a:t>
            </a:r>
            <a:r>
              <a:rPr lang="en-US" sz="2600" dirty="0" smtClean="0"/>
              <a:t> </a:t>
            </a:r>
            <a:r>
              <a:rPr lang="en-US" sz="2600" dirty="0" err="1" smtClean="0"/>
              <a:t>proporciones</a:t>
            </a:r>
            <a:r>
              <a:rPr lang="en-US" sz="2600" dirty="0" smtClean="0"/>
              <a:t> </a:t>
            </a:r>
            <a:r>
              <a:rPr lang="en-US" sz="2600" dirty="0" err="1" smtClean="0"/>
              <a:t>muestrales</a:t>
            </a:r>
            <a:r>
              <a:rPr lang="en-US" sz="2600" dirty="0" smtClean="0"/>
              <a:t> (y </a:t>
            </a:r>
            <a:r>
              <a:rPr lang="en-US" sz="2600" dirty="0" err="1" smtClean="0"/>
              <a:t>sus</a:t>
            </a:r>
            <a:r>
              <a:rPr lang="en-US" sz="2600" dirty="0" smtClean="0"/>
              <a:t> </a:t>
            </a:r>
            <a:r>
              <a:rPr lang="en-US" sz="2600" dirty="0" err="1" smtClean="0"/>
              <a:t>diferencias</a:t>
            </a:r>
            <a:r>
              <a:rPr lang="en-US" sz="2600" dirty="0" smtClean="0"/>
              <a:t>) </a:t>
            </a:r>
            <a:r>
              <a:rPr lang="en-US" sz="2600" dirty="0" err="1" smtClean="0"/>
              <a:t>tienen</a:t>
            </a:r>
            <a:r>
              <a:rPr lang="en-US" sz="2600" dirty="0" smtClean="0"/>
              <a:t> </a:t>
            </a:r>
            <a:r>
              <a:rPr lang="en-US" sz="2600" dirty="0" err="1" smtClean="0"/>
              <a:t>una</a:t>
            </a:r>
            <a:r>
              <a:rPr lang="en-US" sz="2600" dirty="0" smtClean="0"/>
              <a:t> </a:t>
            </a:r>
            <a:r>
              <a:rPr lang="en-US" sz="2600" dirty="0" err="1" smtClean="0"/>
              <a:t>distribución</a:t>
            </a:r>
            <a:r>
              <a:rPr lang="en-US" sz="2600" dirty="0" smtClean="0"/>
              <a:t> </a:t>
            </a:r>
            <a:r>
              <a:rPr lang="en-US" sz="2600" dirty="0" err="1" smtClean="0"/>
              <a:t>muestral</a:t>
            </a:r>
            <a:r>
              <a:rPr lang="en-US" sz="2600" dirty="0" smtClean="0"/>
              <a:t> </a:t>
            </a:r>
            <a:r>
              <a:rPr lang="en-US" sz="2600" dirty="0" err="1" smtClean="0"/>
              <a:t>aprox</a:t>
            </a:r>
            <a:r>
              <a:rPr lang="en-US" sz="2600" dirty="0" smtClean="0"/>
              <a:t>. normal </a:t>
            </a:r>
            <a:r>
              <a:rPr lang="en-US" sz="2600" dirty="0" err="1" smtClean="0"/>
              <a:t>para</a:t>
            </a:r>
            <a:r>
              <a:rPr lang="en-US" sz="2600" dirty="0" smtClean="0"/>
              <a:t> </a:t>
            </a:r>
            <a:r>
              <a:rPr lang="en-US" sz="2600" i="1" dirty="0" err="1" smtClean="0"/>
              <a:t>n</a:t>
            </a:r>
            <a:r>
              <a:rPr lang="en-US" sz="2600" dirty="0" err="1" smtClean="0"/>
              <a:t>’s</a:t>
            </a:r>
            <a:r>
              <a:rPr lang="en-US" sz="2600" dirty="0" smtClean="0"/>
              <a:t> </a:t>
            </a:r>
            <a:r>
              <a:rPr lang="en-US" sz="2600" dirty="0" err="1" smtClean="0"/>
              <a:t>grandes</a:t>
            </a:r>
            <a:r>
              <a:rPr lang="en-US" sz="2600" dirty="0" smtClean="0"/>
              <a:t>, </a:t>
            </a:r>
            <a:r>
              <a:rPr lang="en-US" sz="2600" dirty="0" err="1" smtClean="0"/>
              <a:t>por</a:t>
            </a:r>
            <a:r>
              <a:rPr lang="en-US" sz="2600" dirty="0" smtClean="0"/>
              <a:t> el </a:t>
            </a:r>
            <a:r>
              <a:rPr lang="en-US" sz="2600" dirty="0" err="1" smtClean="0"/>
              <a:t>Teorema</a:t>
            </a:r>
            <a:r>
              <a:rPr lang="en-US" sz="2600" dirty="0" smtClean="0"/>
              <a:t> Central del </a:t>
            </a:r>
            <a:r>
              <a:rPr lang="en-US" sz="2600" dirty="0" err="1" smtClean="0"/>
              <a:t>Límite</a:t>
            </a:r>
            <a:r>
              <a:rPr lang="en-US" sz="2600" dirty="0" smtClean="0"/>
              <a:t>, </a:t>
            </a:r>
            <a:r>
              <a:rPr lang="en-US" sz="2600" dirty="0" err="1" smtClean="0"/>
              <a:t>asumiendo</a:t>
            </a:r>
            <a:r>
              <a:rPr lang="en-US" sz="2600" dirty="0" smtClean="0"/>
              <a:t> </a:t>
            </a:r>
            <a:r>
              <a:rPr lang="en-US" sz="2600" dirty="0" err="1" smtClean="0"/>
              <a:t>aleatorización</a:t>
            </a:r>
            <a:r>
              <a:rPr lang="en-US" sz="2600" dirty="0" smtClean="0"/>
              <a:t>)</a:t>
            </a:r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sz="2600" dirty="0" smtClean="0"/>
              <a:t>En la </a:t>
            </a:r>
            <a:r>
              <a:rPr lang="en-US" sz="2600" dirty="0" err="1" smtClean="0"/>
              <a:t>práctica</a:t>
            </a:r>
            <a:r>
              <a:rPr lang="en-US" sz="2600" dirty="0" smtClean="0"/>
              <a:t>, la </a:t>
            </a:r>
            <a:r>
              <a:rPr lang="en-US" sz="2600" dirty="0" err="1" smtClean="0"/>
              <a:t>fórmula</a:t>
            </a:r>
            <a:r>
              <a:rPr lang="en-US" sz="2600" dirty="0" smtClean="0"/>
              <a:t> </a:t>
            </a:r>
            <a:r>
              <a:rPr lang="en-US" sz="2600" dirty="0" err="1" smtClean="0"/>
              <a:t>funciona</a:t>
            </a:r>
            <a:r>
              <a:rPr lang="en-US" sz="2600" dirty="0" smtClean="0"/>
              <a:t> ok </a:t>
            </a:r>
            <a:r>
              <a:rPr lang="en-US" sz="2600" dirty="0" err="1" smtClean="0"/>
              <a:t>si</a:t>
            </a:r>
            <a:r>
              <a:rPr lang="en-US" sz="2600" dirty="0" smtClean="0"/>
              <a:t> hay al </a:t>
            </a:r>
            <a:r>
              <a:rPr lang="en-US" sz="2600" dirty="0" err="1" smtClean="0"/>
              <a:t>menos</a:t>
            </a:r>
            <a:r>
              <a:rPr lang="en-US" sz="2600" dirty="0" smtClean="0"/>
              <a:t> 10 </a:t>
            </a:r>
            <a:r>
              <a:rPr lang="en-US" sz="2600" dirty="0" err="1" smtClean="0"/>
              <a:t>resultados</a:t>
            </a:r>
            <a:r>
              <a:rPr lang="en-US" sz="2600" dirty="0" smtClean="0"/>
              <a:t> de </a:t>
            </a:r>
            <a:r>
              <a:rPr lang="en-US" sz="2600" dirty="0" err="1" smtClean="0"/>
              <a:t>cada</a:t>
            </a:r>
            <a:r>
              <a:rPr lang="en-US" sz="2600" dirty="0" smtClean="0"/>
              <a:t> </a:t>
            </a:r>
            <a:r>
              <a:rPr lang="en-US" sz="2600" dirty="0" err="1" smtClean="0"/>
              <a:t>tipo</a:t>
            </a:r>
            <a:r>
              <a:rPr lang="en-US" sz="2600" dirty="0" smtClean="0"/>
              <a:t> </a:t>
            </a:r>
            <a:r>
              <a:rPr lang="en-US" sz="2600" dirty="0" err="1" smtClean="0"/>
              <a:t>para</a:t>
            </a:r>
            <a:r>
              <a:rPr lang="en-US" sz="2600" dirty="0" smtClean="0"/>
              <a:t> </a:t>
            </a:r>
            <a:r>
              <a:rPr lang="en-US" sz="2600" dirty="0" err="1" smtClean="0"/>
              <a:t>cada</a:t>
            </a:r>
            <a:r>
              <a:rPr lang="en-US" sz="2600" dirty="0" smtClean="0"/>
              <a:t> </a:t>
            </a:r>
            <a:r>
              <a:rPr lang="en-US" sz="2600" dirty="0" err="1" smtClean="0"/>
              <a:t>muestra</a:t>
            </a:r>
            <a:endParaRPr lang="en-US" sz="2600" dirty="0" smtClean="0"/>
          </a:p>
          <a:p>
            <a:pPr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2600" dirty="0" smtClean="0"/>
              <a:t>	</a:t>
            </a:r>
            <a:r>
              <a:rPr lang="en-US" sz="2400" dirty="0" smtClean="0"/>
              <a:t>(Nota: No </a:t>
            </a:r>
            <a:r>
              <a:rPr lang="en-US" sz="2400" dirty="0" err="1" smtClean="0"/>
              <a:t>usamos</a:t>
            </a:r>
            <a:r>
              <a:rPr lang="en-US" sz="2400" dirty="0" smtClean="0"/>
              <a:t> la dist. </a:t>
            </a:r>
            <a:r>
              <a:rPr lang="en-US" sz="2400" i="1" dirty="0" smtClean="0"/>
              <a:t>t </a:t>
            </a:r>
            <a:r>
              <a:rPr lang="en-US" sz="2400" dirty="0" err="1" smtClean="0"/>
              <a:t>para</a:t>
            </a:r>
            <a:r>
              <a:rPr lang="en-US" sz="2400" dirty="0" smtClean="0"/>
              <a:t> </a:t>
            </a:r>
            <a:r>
              <a:rPr lang="en-US" sz="2400" dirty="0" err="1" smtClean="0"/>
              <a:t>inferencia</a:t>
            </a:r>
            <a:r>
              <a:rPr lang="en-US" sz="2400" dirty="0" smtClean="0"/>
              <a:t> </a:t>
            </a:r>
            <a:r>
              <a:rPr lang="en-US" sz="2400" dirty="0" err="1" smtClean="0"/>
              <a:t>sobre</a:t>
            </a:r>
            <a:r>
              <a:rPr lang="en-US" sz="2400" dirty="0" smtClean="0"/>
              <a:t> </a:t>
            </a:r>
            <a:r>
              <a:rPr lang="en-US" sz="2400" dirty="0" err="1" smtClean="0"/>
              <a:t>propociones</a:t>
            </a:r>
            <a:r>
              <a:rPr lang="en-US" sz="2400" dirty="0" smtClean="0"/>
              <a:t>; sin embargo, hay </a:t>
            </a:r>
            <a:r>
              <a:rPr lang="en-US" sz="2400" dirty="0" err="1" smtClean="0"/>
              <a:t>métodos</a:t>
            </a:r>
            <a:r>
              <a:rPr lang="en-US" sz="2400" dirty="0" smtClean="0"/>
              <a:t> </a:t>
            </a:r>
            <a:r>
              <a:rPr lang="en-US" sz="2400" dirty="0" err="1" smtClean="0"/>
              <a:t>especializados</a:t>
            </a:r>
            <a:r>
              <a:rPr lang="en-US" sz="2400" dirty="0" smtClean="0"/>
              <a:t> </a:t>
            </a:r>
            <a:r>
              <a:rPr lang="en-US" sz="2400" dirty="0" err="1" smtClean="0"/>
              <a:t>para</a:t>
            </a:r>
            <a:r>
              <a:rPr lang="en-US" sz="2400" dirty="0" smtClean="0"/>
              <a:t> </a:t>
            </a:r>
            <a:r>
              <a:rPr lang="en-US" sz="2400" dirty="0" err="1" smtClean="0"/>
              <a:t>muestras-pequeñas</a:t>
            </a:r>
            <a:r>
              <a:rPr lang="en-US" sz="2400" dirty="0" smtClean="0"/>
              <a:t>, </a:t>
            </a:r>
            <a:r>
              <a:rPr lang="en-US" sz="2400" dirty="0" err="1" smtClean="0"/>
              <a:t>p.ej</a:t>
            </a:r>
            <a:r>
              <a:rPr lang="en-US" sz="2400" dirty="0" smtClean="0"/>
              <a:t>., </a:t>
            </a:r>
            <a:r>
              <a:rPr lang="en-US" sz="2400" dirty="0" err="1" smtClean="0"/>
              <a:t>usando</a:t>
            </a:r>
            <a:r>
              <a:rPr lang="en-US" sz="2400" dirty="0" smtClean="0"/>
              <a:t> la </a:t>
            </a:r>
            <a:r>
              <a:rPr lang="en-US" sz="2400" dirty="0" err="1" smtClean="0"/>
              <a:t>distribución</a:t>
            </a:r>
            <a:r>
              <a:rPr lang="en-US" sz="2400" dirty="0" smtClean="0"/>
              <a:t> binomial)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15</a:t>
            </a:fld>
            <a:endParaRPr lang="es-MX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Respuestas</a:t>
            </a:r>
            <a:r>
              <a:rPr lang="en-US" dirty="0" smtClean="0"/>
              <a:t> </a:t>
            </a:r>
            <a:r>
              <a:rPr lang="en-US" dirty="0" err="1" smtClean="0"/>
              <a:t>Cuantitativas</a:t>
            </a:r>
            <a:r>
              <a:rPr lang="en-US" dirty="0" smtClean="0"/>
              <a:t>: </a:t>
            </a:r>
            <a:r>
              <a:rPr lang="en-US" dirty="0" err="1" smtClean="0"/>
              <a:t>Comparando</a:t>
            </a:r>
            <a:r>
              <a:rPr lang="en-US" dirty="0" smtClean="0"/>
              <a:t> Medias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124744"/>
            <a:ext cx="8568952" cy="5400600"/>
          </a:xfrm>
        </p:spPr>
        <p:txBody>
          <a:bodyPr>
            <a:normAutofit lnSpcReduction="10000"/>
          </a:bodyPr>
          <a:lstStyle/>
          <a:p>
            <a:r>
              <a:rPr lang="en-US" dirty="0" err="1" smtClean="0"/>
              <a:t>Parámetro</a:t>
            </a:r>
            <a:r>
              <a:rPr lang="en-US" dirty="0" smtClean="0"/>
              <a:t>:   </a:t>
            </a:r>
            <a:r>
              <a:rPr lang="en-US" i="1" dirty="0" smtClean="0">
                <a:latin typeface="Symbol" pitchFamily="18" charset="2"/>
              </a:rPr>
              <a:t>m</a:t>
            </a:r>
            <a:r>
              <a:rPr lang="en-US" baseline="-25000" dirty="0" smtClean="0"/>
              <a:t>2 </a:t>
            </a:r>
            <a:r>
              <a:rPr lang="en-US" dirty="0" smtClean="0"/>
              <a:t>- </a:t>
            </a:r>
            <a:r>
              <a:rPr lang="en-US" i="1" dirty="0" smtClean="0">
                <a:latin typeface="Symbol" pitchFamily="18" charset="2"/>
              </a:rPr>
              <a:t>m</a:t>
            </a:r>
            <a:r>
              <a:rPr lang="en-US" baseline="-25000" dirty="0" smtClean="0"/>
              <a:t>1</a:t>
            </a:r>
            <a:endParaRPr lang="en-US" dirty="0" smtClean="0"/>
          </a:p>
          <a:p>
            <a:r>
              <a:rPr lang="en-US" dirty="0" err="1" smtClean="0"/>
              <a:t>Estimador</a:t>
            </a:r>
            <a:r>
              <a:rPr lang="en-US" dirty="0" smtClean="0"/>
              <a:t>: </a:t>
            </a:r>
          </a:p>
          <a:p>
            <a:r>
              <a:rPr lang="en-US" dirty="0" smtClean="0"/>
              <a:t>Error </a:t>
            </a:r>
            <a:r>
              <a:rPr lang="en-US" dirty="0" err="1" smtClean="0"/>
              <a:t>estándar</a:t>
            </a:r>
            <a:r>
              <a:rPr lang="en-US" dirty="0" smtClean="0"/>
              <a:t> </a:t>
            </a:r>
            <a:r>
              <a:rPr lang="en-US" dirty="0" err="1" smtClean="0"/>
              <a:t>estimado</a:t>
            </a:r>
            <a:r>
              <a:rPr lang="en-US" dirty="0" smtClean="0"/>
              <a:t>: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Dist. </a:t>
            </a:r>
            <a:r>
              <a:rPr lang="en-US" dirty="0" err="1" smtClean="0"/>
              <a:t>muestral</a:t>
            </a:r>
            <a:r>
              <a:rPr lang="en-US" dirty="0" smtClean="0"/>
              <a:t>: </a:t>
            </a:r>
            <a:r>
              <a:rPr lang="en-US" dirty="0" err="1" smtClean="0"/>
              <a:t>Aprox</a:t>
            </a:r>
            <a:r>
              <a:rPr lang="en-US" dirty="0" smtClean="0"/>
              <a:t>. normal (</a:t>
            </a:r>
            <a:r>
              <a:rPr lang="en-US" i="1" dirty="0" err="1" smtClean="0"/>
              <a:t>n’</a:t>
            </a:r>
            <a:r>
              <a:rPr lang="en-US" dirty="0" err="1" smtClean="0"/>
              <a:t>s</a:t>
            </a:r>
            <a:r>
              <a:rPr lang="en-US" dirty="0" smtClean="0"/>
              <a:t> </a:t>
            </a:r>
            <a:r>
              <a:rPr lang="en-US" dirty="0" err="1" smtClean="0"/>
              <a:t>grandes</a:t>
            </a:r>
            <a:r>
              <a:rPr lang="en-US" i="1" dirty="0" smtClean="0"/>
              <a:t>, </a:t>
            </a:r>
            <a:r>
              <a:rPr lang="en-US" dirty="0" err="1" smtClean="0"/>
              <a:t>por</a:t>
            </a:r>
            <a:r>
              <a:rPr lang="en-US" dirty="0" smtClean="0"/>
              <a:t> TCL)</a:t>
            </a:r>
          </a:p>
          <a:p>
            <a:pPr lvl="1"/>
            <a:r>
              <a:rPr lang="en-US" dirty="0" smtClean="0"/>
              <a:t>IC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muestras</a:t>
            </a:r>
            <a:r>
              <a:rPr lang="en-US" dirty="0" smtClean="0"/>
              <a:t> </a:t>
            </a:r>
            <a:r>
              <a:rPr lang="en-US" dirty="0" err="1" smtClean="0"/>
              <a:t>alreatorias</a:t>
            </a:r>
            <a:r>
              <a:rPr lang="en-US" dirty="0" smtClean="0"/>
              <a:t> </a:t>
            </a:r>
            <a:r>
              <a:rPr lang="en-US" dirty="0" err="1" smtClean="0"/>
              <a:t>independientes</a:t>
            </a:r>
            <a:r>
              <a:rPr lang="en-US" dirty="0" smtClean="0"/>
              <a:t> de dos </a:t>
            </a:r>
            <a:r>
              <a:rPr lang="en-US" i="1" dirty="0" err="1" smtClean="0"/>
              <a:t>distribuciones</a:t>
            </a:r>
            <a:r>
              <a:rPr lang="en-US" i="1" dirty="0" smtClean="0"/>
              <a:t> </a:t>
            </a:r>
            <a:r>
              <a:rPr lang="en-US" i="1" dirty="0" err="1" smtClean="0"/>
              <a:t>poblacionales</a:t>
            </a:r>
            <a:r>
              <a:rPr lang="en-US" i="1" dirty="0" smtClean="0"/>
              <a:t> </a:t>
            </a:r>
            <a:r>
              <a:rPr lang="en-US" i="1" dirty="0" err="1" smtClean="0"/>
              <a:t>normales</a:t>
            </a:r>
            <a:r>
              <a:rPr lang="en-US" i="1" dirty="0" smtClean="0"/>
              <a:t> </a:t>
            </a:r>
            <a:r>
              <a:rPr lang="en-US" dirty="0" err="1" smtClean="0"/>
              <a:t>tiene</a:t>
            </a:r>
            <a:r>
              <a:rPr lang="en-US" dirty="0" smtClean="0"/>
              <a:t> la forma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err="1" smtClean="0"/>
              <a:t>Fórmula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los </a:t>
            </a:r>
            <a:r>
              <a:rPr lang="en-US" i="1" dirty="0" err="1" smtClean="0"/>
              <a:t>df</a:t>
            </a:r>
            <a:r>
              <a:rPr lang="en-US" i="1" dirty="0" smtClean="0"/>
              <a:t> (</a:t>
            </a:r>
            <a:r>
              <a:rPr lang="en-US" i="1" dirty="0" err="1" smtClean="0"/>
              <a:t>grados</a:t>
            </a:r>
            <a:r>
              <a:rPr lang="en-US" i="1" dirty="0" smtClean="0"/>
              <a:t> de </a:t>
            </a:r>
            <a:r>
              <a:rPr lang="en-US" i="1" dirty="0" err="1" smtClean="0"/>
              <a:t>libertad</a:t>
            </a:r>
            <a:r>
              <a:rPr lang="en-US" i="1" dirty="0" smtClean="0"/>
              <a:t>) </a:t>
            </a:r>
            <a:r>
              <a:rPr lang="en-US" dirty="0" err="1" smtClean="0"/>
              <a:t>para</a:t>
            </a:r>
            <a:r>
              <a:rPr lang="en-US" dirty="0" smtClean="0"/>
              <a:t> el valor-t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complejo</a:t>
            </a:r>
            <a:r>
              <a:rPr lang="en-US" dirty="0" smtClean="0"/>
              <a:t> (</a:t>
            </a:r>
            <a:r>
              <a:rPr lang="en-US" dirty="0" err="1" smtClean="0"/>
              <a:t>más</a:t>
            </a:r>
            <a:r>
              <a:rPr lang="en-US" dirty="0" smtClean="0"/>
              <a:t> </a:t>
            </a:r>
            <a:r>
              <a:rPr lang="en-US" dirty="0" err="1" smtClean="0"/>
              <a:t>adelante</a:t>
            </a:r>
            <a:r>
              <a:rPr lang="en-US" dirty="0" smtClean="0"/>
              <a:t>).  Si ambos </a:t>
            </a:r>
            <a:r>
              <a:rPr lang="en-US" dirty="0" err="1" smtClean="0"/>
              <a:t>tamaños</a:t>
            </a:r>
            <a:r>
              <a:rPr lang="en-US" dirty="0" smtClean="0"/>
              <a:t> de </a:t>
            </a:r>
            <a:r>
              <a:rPr lang="en-US" dirty="0" err="1" smtClean="0"/>
              <a:t>muestra</a:t>
            </a:r>
            <a:r>
              <a:rPr lang="en-US" dirty="0" smtClean="0"/>
              <a:t> son al </a:t>
            </a:r>
            <a:r>
              <a:rPr lang="en-US" dirty="0" err="1" smtClean="0"/>
              <a:t>menos</a:t>
            </a:r>
            <a:r>
              <a:rPr lang="en-US" dirty="0" smtClean="0"/>
              <a:t> 30, </a:t>
            </a:r>
            <a:r>
              <a:rPr lang="en-US" dirty="0" err="1" smtClean="0"/>
              <a:t>podemos</a:t>
            </a:r>
            <a:r>
              <a:rPr lang="en-US" dirty="0" smtClean="0"/>
              <a:t> </a:t>
            </a:r>
            <a:r>
              <a:rPr lang="en-US" dirty="0" err="1" smtClean="0"/>
              <a:t>usar</a:t>
            </a:r>
            <a:r>
              <a:rPr lang="en-US" dirty="0" smtClean="0"/>
              <a:t> el valor-z</a:t>
            </a:r>
            <a:endParaRPr lang="en-US" baseline="-25000" dirty="0" smtClean="0"/>
          </a:p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16</a:t>
            </a:fld>
            <a:endParaRPr lang="es-MX"/>
          </a:p>
        </p:txBody>
      </p:sp>
      <p:graphicFrame>
        <p:nvGraphicFramePr>
          <p:cNvPr id="67586" name="Object 2"/>
          <p:cNvGraphicFramePr>
            <a:graphicFrameLocks noChangeAspect="1"/>
          </p:cNvGraphicFramePr>
          <p:nvPr/>
        </p:nvGraphicFramePr>
        <p:xfrm>
          <a:off x="2527300" y="1628800"/>
          <a:ext cx="942975" cy="479425"/>
        </p:xfrm>
        <a:graphic>
          <a:graphicData uri="http://schemas.openxmlformats.org/presentationml/2006/ole">
            <p:oleObj spid="_x0000_s67586" name="Equation" r:id="rId3" imgW="444240" imgH="228600" progId="">
              <p:embed/>
            </p:oleObj>
          </a:graphicData>
        </a:graphic>
      </p:graphicFrame>
      <p:graphicFrame>
        <p:nvGraphicFramePr>
          <p:cNvPr id="67587" name="Object 3"/>
          <p:cNvGraphicFramePr>
            <a:graphicFrameLocks noChangeAspect="1"/>
          </p:cNvGraphicFramePr>
          <p:nvPr/>
        </p:nvGraphicFramePr>
        <p:xfrm>
          <a:off x="4635624" y="1822966"/>
          <a:ext cx="1592560" cy="885954"/>
        </p:xfrm>
        <a:graphic>
          <a:graphicData uri="http://schemas.openxmlformats.org/presentationml/2006/ole">
            <p:oleObj spid="_x0000_s67587" name="Equation" r:id="rId4" imgW="888840" imgH="495000" progId="">
              <p:embed/>
            </p:oleObj>
          </a:graphicData>
        </a:graphic>
      </p:graphicFrame>
      <p:graphicFrame>
        <p:nvGraphicFramePr>
          <p:cNvPr id="67588" name="Object 4"/>
          <p:cNvGraphicFramePr>
            <a:graphicFrameLocks noChangeAspect="1"/>
          </p:cNvGraphicFramePr>
          <p:nvPr/>
        </p:nvGraphicFramePr>
        <p:xfrm>
          <a:off x="1997546" y="3979589"/>
          <a:ext cx="5238750" cy="817563"/>
        </p:xfrm>
        <a:graphic>
          <a:graphicData uri="http://schemas.openxmlformats.org/presentationml/2006/ole">
            <p:oleObj spid="_x0000_s67588" name="Equation" r:id="rId5" imgW="3174840" imgH="495000" progId="">
              <p:embed/>
            </p:oleObj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/>
              <a:t>Ejemplo</a:t>
            </a:r>
            <a:r>
              <a:rPr lang="en-US" dirty="0" smtClean="0"/>
              <a:t>: </a:t>
            </a:r>
            <a:r>
              <a:rPr lang="en-US" dirty="0" err="1" smtClean="0"/>
              <a:t>Datos</a:t>
            </a:r>
            <a:r>
              <a:rPr lang="en-US" dirty="0" smtClean="0"/>
              <a:t> de GSS </a:t>
            </a:r>
            <a:r>
              <a:rPr lang="en-US" dirty="0" err="1" smtClean="0"/>
              <a:t>sobre</a:t>
            </a:r>
            <a:r>
              <a:rPr lang="en-US" dirty="0" smtClean="0"/>
              <a:t> “</a:t>
            </a:r>
            <a:r>
              <a:rPr lang="en-US" dirty="0" err="1" smtClean="0"/>
              <a:t>núm</a:t>
            </a:r>
            <a:r>
              <a:rPr lang="en-US" dirty="0" smtClean="0"/>
              <a:t>. de amigos </a:t>
            </a:r>
            <a:r>
              <a:rPr lang="en-US" dirty="0" err="1" smtClean="0"/>
              <a:t>cercanos</a:t>
            </a:r>
            <a:r>
              <a:rPr lang="en-US" dirty="0" smtClean="0"/>
              <a:t>”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Usar</a:t>
            </a:r>
            <a:r>
              <a:rPr lang="en-US" dirty="0" smtClean="0"/>
              <a:t> </a:t>
            </a:r>
            <a:r>
              <a:rPr lang="en-US" dirty="0" err="1" smtClean="0"/>
              <a:t>género</a:t>
            </a:r>
            <a:r>
              <a:rPr lang="en-US" dirty="0" smtClean="0"/>
              <a:t> </a:t>
            </a:r>
            <a:r>
              <a:rPr lang="en-US" dirty="0" err="1" smtClean="0"/>
              <a:t>como</a:t>
            </a:r>
            <a:r>
              <a:rPr lang="en-US" dirty="0" smtClean="0"/>
              <a:t> la variable </a:t>
            </a:r>
            <a:r>
              <a:rPr lang="en-US" dirty="0" err="1" smtClean="0"/>
              <a:t>explicativa</a:t>
            </a:r>
            <a:r>
              <a:rPr lang="en-US" dirty="0" smtClean="0"/>
              <a:t>:</a:t>
            </a:r>
          </a:p>
          <a:p>
            <a:pPr>
              <a:buFontTx/>
              <a:buNone/>
            </a:pPr>
            <a:r>
              <a:rPr lang="en-US" dirty="0" smtClean="0"/>
              <a:t>     486 </a:t>
            </a:r>
            <a:r>
              <a:rPr lang="en-US" dirty="0" err="1" smtClean="0"/>
              <a:t>mujeres</a:t>
            </a:r>
            <a:r>
              <a:rPr lang="en-US" dirty="0" smtClean="0"/>
              <a:t> con media 8.3, </a:t>
            </a:r>
            <a:r>
              <a:rPr lang="en-US" i="1" dirty="0" smtClean="0"/>
              <a:t>s </a:t>
            </a:r>
            <a:r>
              <a:rPr lang="en-US" dirty="0" smtClean="0"/>
              <a:t>= 15.6</a:t>
            </a:r>
          </a:p>
          <a:p>
            <a:pPr>
              <a:buFontTx/>
              <a:buNone/>
            </a:pPr>
            <a:r>
              <a:rPr lang="en-US" dirty="0" smtClean="0"/>
              <a:t>     354 hombres con media 8.9, </a:t>
            </a:r>
            <a:r>
              <a:rPr lang="en-US" i="1" dirty="0" smtClean="0"/>
              <a:t>s </a:t>
            </a:r>
            <a:r>
              <a:rPr lang="en-US" dirty="0" smtClean="0"/>
              <a:t>= 15.5</a:t>
            </a:r>
          </a:p>
          <a:p>
            <a:pPr>
              <a:buFontTx/>
              <a:buNone/>
            </a:pPr>
            <a:endParaRPr lang="en-US" dirty="0" smtClean="0"/>
          </a:p>
          <a:p>
            <a:pPr>
              <a:buFontTx/>
              <a:buNone/>
            </a:pPr>
            <a:endParaRPr lang="en-US" dirty="0" smtClean="0"/>
          </a:p>
          <a:p>
            <a:pPr>
              <a:buFontTx/>
              <a:buNone/>
            </a:pPr>
            <a:endParaRPr lang="en-US" dirty="0" smtClean="0"/>
          </a:p>
          <a:p>
            <a:pPr>
              <a:buFontTx/>
              <a:buNone/>
            </a:pPr>
            <a:endParaRPr lang="en-US" dirty="0" smtClean="0"/>
          </a:p>
          <a:p>
            <a:r>
              <a:rPr lang="en-US" dirty="0" err="1" smtClean="0"/>
              <a:t>Diferencia</a:t>
            </a:r>
            <a:r>
              <a:rPr lang="en-US" dirty="0" smtClean="0"/>
              <a:t> </a:t>
            </a:r>
            <a:r>
              <a:rPr lang="en-US" dirty="0" err="1" smtClean="0"/>
              <a:t>estimada</a:t>
            </a:r>
            <a:r>
              <a:rPr lang="en-US" dirty="0" smtClean="0"/>
              <a:t> de 8.9 – 8.3 = 0.6 </a:t>
            </a:r>
            <a:r>
              <a:rPr lang="en-US" dirty="0" err="1" smtClean="0"/>
              <a:t>tiene</a:t>
            </a:r>
            <a:r>
              <a:rPr lang="en-US" dirty="0" smtClean="0"/>
              <a:t> un </a:t>
            </a:r>
            <a:r>
              <a:rPr lang="en-US" dirty="0" err="1" smtClean="0"/>
              <a:t>margen</a:t>
            </a:r>
            <a:r>
              <a:rPr lang="en-US" dirty="0" smtClean="0"/>
              <a:t> de error de 1.96(1.09) = 2.1, y un IC del 95%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</a:p>
          <a:p>
            <a:pPr>
              <a:buFontTx/>
              <a:buNone/>
            </a:pPr>
            <a:r>
              <a:rPr lang="en-US" dirty="0" smtClean="0"/>
              <a:t>         		0.6 </a:t>
            </a:r>
            <a:r>
              <a:rPr lang="en-US" dirty="0" smtClean="0">
                <a:cs typeface="Arial" charset="0"/>
              </a:rPr>
              <a:t>± </a:t>
            </a:r>
            <a:r>
              <a:rPr lang="en-US" dirty="0" smtClean="0"/>
              <a:t>2.1, ó (-1.5, 2.7).</a:t>
            </a:r>
          </a:p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17</a:t>
            </a:fld>
            <a:endParaRPr lang="es-MX"/>
          </a:p>
        </p:txBody>
      </p:sp>
      <p:graphicFrame>
        <p:nvGraphicFramePr>
          <p:cNvPr id="68610" name="Object 2"/>
          <p:cNvGraphicFramePr>
            <a:graphicFrameLocks noChangeAspect="1"/>
          </p:cNvGraphicFramePr>
          <p:nvPr/>
        </p:nvGraphicFramePr>
        <p:xfrm>
          <a:off x="1907704" y="2852936"/>
          <a:ext cx="5486400" cy="1484313"/>
        </p:xfrm>
        <a:graphic>
          <a:graphicData uri="http://schemas.openxmlformats.org/presentationml/2006/ole">
            <p:oleObj spid="_x0000_s68610" name="Equation" r:id="rId3" imgW="3098520" imgH="838080" progId="">
              <p:embed/>
            </p:oleObj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332656"/>
            <a:ext cx="8568952" cy="6525344"/>
          </a:xfrm>
        </p:spPr>
        <p:txBody>
          <a:bodyPr>
            <a:normAutofit fontScale="77500" lnSpcReduction="20000"/>
          </a:bodyPr>
          <a:lstStyle/>
          <a:p>
            <a:pPr>
              <a:spcAft>
                <a:spcPts val="600"/>
              </a:spcAft>
            </a:pPr>
            <a:r>
              <a:rPr lang="en-US" sz="3300" dirty="0" err="1" smtClean="0"/>
              <a:t>Podemos</a:t>
            </a:r>
            <a:r>
              <a:rPr lang="en-US" sz="3300" dirty="0" smtClean="0"/>
              <a:t> </a:t>
            </a:r>
            <a:r>
              <a:rPr lang="en-US" sz="3300" dirty="0" err="1" smtClean="0"/>
              <a:t>tener</a:t>
            </a:r>
            <a:r>
              <a:rPr lang="en-US" sz="3300" dirty="0" smtClean="0"/>
              <a:t> </a:t>
            </a:r>
            <a:r>
              <a:rPr lang="en-US" sz="3300" dirty="0" err="1" smtClean="0"/>
              <a:t>una</a:t>
            </a:r>
            <a:r>
              <a:rPr lang="en-US" sz="3300" dirty="0" smtClean="0"/>
              <a:t> </a:t>
            </a:r>
            <a:r>
              <a:rPr lang="en-US" sz="3300" dirty="0" err="1" smtClean="0"/>
              <a:t>confianza</a:t>
            </a:r>
            <a:r>
              <a:rPr lang="en-US" sz="3300" dirty="0" smtClean="0"/>
              <a:t> del 95% </a:t>
            </a:r>
            <a:r>
              <a:rPr lang="en-US" sz="3300" dirty="0" err="1" smtClean="0"/>
              <a:t>que</a:t>
            </a:r>
            <a:r>
              <a:rPr lang="en-US" sz="3300" dirty="0" smtClean="0"/>
              <a:t> la media </a:t>
            </a:r>
            <a:r>
              <a:rPr lang="en-US" sz="3300" dirty="0" err="1" smtClean="0"/>
              <a:t>poblacional</a:t>
            </a:r>
            <a:r>
              <a:rPr lang="en-US" sz="3300" dirty="0" smtClean="0"/>
              <a:t> del </a:t>
            </a:r>
            <a:r>
              <a:rPr lang="en-US" sz="3300" dirty="0" err="1" smtClean="0"/>
              <a:t>número</a:t>
            </a:r>
            <a:r>
              <a:rPr lang="en-US" sz="3300" dirty="0" smtClean="0"/>
              <a:t> de amigos </a:t>
            </a:r>
            <a:r>
              <a:rPr lang="en-US" sz="3300" dirty="0" err="1" smtClean="0"/>
              <a:t>cercanos</a:t>
            </a:r>
            <a:r>
              <a:rPr lang="en-US" sz="3300" dirty="0" smtClean="0"/>
              <a:t> de los hombres </a:t>
            </a:r>
            <a:r>
              <a:rPr lang="en-US" sz="3300" dirty="0" err="1" smtClean="0"/>
              <a:t>es</a:t>
            </a:r>
            <a:r>
              <a:rPr lang="en-US" sz="3300" dirty="0" smtClean="0"/>
              <a:t> entre 1.5 </a:t>
            </a:r>
            <a:r>
              <a:rPr lang="en-US" sz="3300" dirty="0" err="1" smtClean="0"/>
              <a:t>menos</a:t>
            </a:r>
            <a:r>
              <a:rPr lang="en-US" sz="3300" dirty="0" smtClean="0"/>
              <a:t> y 2.7 </a:t>
            </a:r>
            <a:r>
              <a:rPr lang="en-US" sz="3300" dirty="0" err="1" smtClean="0"/>
              <a:t>más</a:t>
            </a:r>
            <a:r>
              <a:rPr lang="en-US" sz="3300" dirty="0" smtClean="0"/>
              <a:t> amigos </a:t>
            </a:r>
            <a:r>
              <a:rPr lang="en-US" sz="3300" dirty="0" err="1" smtClean="0"/>
              <a:t>que</a:t>
            </a:r>
            <a:r>
              <a:rPr lang="en-US" sz="3300" dirty="0" smtClean="0"/>
              <a:t> la media </a:t>
            </a:r>
            <a:r>
              <a:rPr lang="en-US" sz="3300" dirty="0" err="1" smtClean="0"/>
              <a:t>poblacional</a:t>
            </a:r>
            <a:r>
              <a:rPr lang="en-US" sz="3300" dirty="0" smtClean="0"/>
              <a:t> del </a:t>
            </a:r>
            <a:r>
              <a:rPr lang="en-US" sz="3300" dirty="0" err="1" smtClean="0"/>
              <a:t>número</a:t>
            </a:r>
            <a:r>
              <a:rPr lang="en-US" sz="3300" dirty="0" smtClean="0"/>
              <a:t> de amigos </a:t>
            </a:r>
            <a:r>
              <a:rPr lang="en-US" sz="3300" dirty="0" err="1" smtClean="0"/>
              <a:t>cercanos</a:t>
            </a:r>
            <a:r>
              <a:rPr lang="en-US" sz="3300" dirty="0" smtClean="0"/>
              <a:t> de </a:t>
            </a:r>
            <a:r>
              <a:rPr lang="en-US" sz="3300" dirty="0" err="1" smtClean="0"/>
              <a:t>las</a:t>
            </a:r>
            <a:r>
              <a:rPr lang="en-US" sz="3300" dirty="0" smtClean="0"/>
              <a:t> </a:t>
            </a:r>
            <a:r>
              <a:rPr lang="en-US" sz="3300" dirty="0" err="1" smtClean="0"/>
              <a:t>mujeres</a:t>
            </a:r>
            <a:r>
              <a:rPr lang="en-US" sz="3300" dirty="0" smtClean="0"/>
              <a:t>.</a:t>
            </a:r>
          </a:p>
          <a:p>
            <a:pPr>
              <a:spcAft>
                <a:spcPts val="600"/>
              </a:spcAft>
            </a:pPr>
            <a:r>
              <a:rPr lang="en-US" sz="3300" dirty="0" smtClean="0"/>
              <a:t>El </a:t>
            </a:r>
            <a:r>
              <a:rPr lang="en-US" sz="3300" dirty="0" err="1" smtClean="0"/>
              <a:t>orden</a:t>
            </a:r>
            <a:r>
              <a:rPr lang="en-US" sz="3300" dirty="0" smtClean="0"/>
              <a:t> </a:t>
            </a:r>
            <a:r>
              <a:rPr lang="en-US" sz="3300" dirty="0" err="1" smtClean="0"/>
              <a:t>es</a:t>
            </a:r>
            <a:r>
              <a:rPr lang="en-US" sz="3300" dirty="0" smtClean="0"/>
              <a:t> </a:t>
            </a:r>
            <a:r>
              <a:rPr lang="en-US" sz="3300" dirty="0" err="1" smtClean="0"/>
              <a:t>arbitrario</a:t>
            </a:r>
            <a:r>
              <a:rPr lang="en-US" sz="3300" dirty="0" smtClean="0"/>
              <a:t>. IC del 95% </a:t>
            </a:r>
            <a:r>
              <a:rPr lang="en-US" sz="3300" dirty="0" err="1" smtClean="0"/>
              <a:t>comparando</a:t>
            </a:r>
            <a:r>
              <a:rPr lang="en-US" sz="3300" dirty="0" smtClean="0"/>
              <a:t> medias de </a:t>
            </a:r>
            <a:r>
              <a:rPr lang="en-US" sz="3300" dirty="0" err="1" smtClean="0"/>
              <a:t>mujeres</a:t>
            </a:r>
            <a:r>
              <a:rPr lang="en-US" sz="3300" dirty="0" smtClean="0"/>
              <a:t> – hombres </a:t>
            </a:r>
            <a:r>
              <a:rPr lang="en-US" sz="3300" dirty="0" err="1" smtClean="0"/>
              <a:t>es</a:t>
            </a:r>
            <a:r>
              <a:rPr lang="en-US" sz="3300" dirty="0" smtClean="0"/>
              <a:t> (-2.7, 1.5)</a:t>
            </a:r>
          </a:p>
          <a:p>
            <a:pPr>
              <a:spcAft>
                <a:spcPts val="600"/>
              </a:spcAft>
            </a:pPr>
            <a:r>
              <a:rPr lang="en-US" sz="3300" dirty="0" err="1" smtClean="0"/>
              <a:t>Cuando</a:t>
            </a:r>
            <a:r>
              <a:rPr lang="en-US" sz="3300" dirty="0" smtClean="0"/>
              <a:t> el IC </a:t>
            </a:r>
            <a:r>
              <a:rPr lang="en-US" sz="3300" dirty="0" err="1" smtClean="0"/>
              <a:t>contiene</a:t>
            </a:r>
            <a:r>
              <a:rPr lang="en-US" sz="3300" dirty="0" smtClean="0"/>
              <a:t> 0, </a:t>
            </a:r>
            <a:r>
              <a:rPr lang="en-US" sz="3300" dirty="0" err="1" smtClean="0"/>
              <a:t>es</a:t>
            </a:r>
            <a:r>
              <a:rPr lang="en-US" sz="3300" dirty="0" smtClean="0"/>
              <a:t> plausible </a:t>
            </a:r>
            <a:r>
              <a:rPr lang="en-US" sz="3300" dirty="0" err="1" smtClean="0"/>
              <a:t>que</a:t>
            </a:r>
            <a:r>
              <a:rPr lang="en-US" sz="3300" dirty="0" smtClean="0"/>
              <a:t> la </a:t>
            </a:r>
            <a:r>
              <a:rPr lang="en-US" sz="3300" dirty="0" err="1" smtClean="0"/>
              <a:t>diferencia</a:t>
            </a:r>
            <a:r>
              <a:rPr lang="en-US" sz="3300" dirty="0" smtClean="0"/>
              <a:t> sea 0 en la </a:t>
            </a:r>
            <a:r>
              <a:rPr lang="en-US" sz="3300" dirty="0" err="1" smtClean="0"/>
              <a:t>población</a:t>
            </a:r>
            <a:r>
              <a:rPr lang="en-US" sz="3300" dirty="0" smtClean="0"/>
              <a:t> (</a:t>
            </a:r>
            <a:r>
              <a:rPr lang="en-US" sz="3300" dirty="0" err="1" smtClean="0"/>
              <a:t>es</a:t>
            </a:r>
            <a:r>
              <a:rPr lang="en-US" sz="3300" dirty="0" smtClean="0"/>
              <a:t> </a:t>
            </a:r>
            <a:r>
              <a:rPr lang="en-US" sz="3300" dirty="0" err="1" smtClean="0"/>
              <a:t>decir</a:t>
            </a:r>
            <a:r>
              <a:rPr lang="en-US" sz="3300" dirty="0" smtClean="0"/>
              <a:t>, la medias </a:t>
            </a:r>
            <a:r>
              <a:rPr lang="en-US" sz="3300" dirty="0" err="1" smtClean="0"/>
              <a:t>poblacionales</a:t>
            </a:r>
            <a:r>
              <a:rPr lang="en-US" sz="3300" dirty="0" smtClean="0"/>
              <a:t> son </a:t>
            </a:r>
            <a:r>
              <a:rPr lang="en-US" sz="3300" dirty="0" err="1" smtClean="0"/>
              <a:t>iguales</a:t>
            </a:r>
            <a:r>
              <a:rPr lang="en-US" sz="3300" dirty="0" smtClean="0"/>
              <a:t>)</a:t>
            </a:r>
          </a:p>
          <a:p>
            <a:pPr>
              <a:spcAft>
                <a:spcPts val="600"/>
              </a:spcAft>
            </a:pPr>
            <a:r>
              <a:rPr lang="en-US" sz="3300" dirty="0" err="1" smtClean="0"/>
              <a:t>Aquí</a:t>
            </a:r>
            <a:r>
              <a:rPr lang="en-US" sz="3300" dirty="0" smtClean="0"/>
              <a:t>, el </a:t>
            </a:r>
            <a:r>
              <a:rPr lang="en-US" sz="3300" dirty="0" err="1" smtClean="0"/>
              <a:t>supuesto</a:t>
            </a:r>
            <a:r>
              <a:rPr lang="en-US" sz="3300" dirty="0" smtClean="0"/>
              <a:t> de </a:t>
            </a:r>
            <a:r>
              <a:rPr lang="en-US" sz="3300" dirty="0" err="1" smtClean="0"/>
              <a:t>población</a:t>
            </a:r>
            <a:r>
              <a:rPr lang="en-US" sz="3300" dirty="0" smtClean="0"/>
              <a:t> normal </a:t>
            </a:r>
            <a:r>
              <a:rPr lang="en-US" sz="3300" dirty="0" err="1" smtClean="0"/>
              <a:t>es</a:t>
            </a:r>
            <a:r>
              <a:rPr lang="en-US" sz="3300" dirty="0" smtClean="0"/>
              <a:t> </a:t>
            </a:r>
            <a:r>
              <a:rPr lang="en-US" sz="3300" dirty="0" err="1" smtClean="0"/>
              <a:t>claramente</a:t>
            </a:r>
            <a:r>
              <a:rPr lang="en-US" sz="3300" dirty="0" smtClean="0"/>
              <a:t> </a:t>
            </a:r>
            <a:r>
              <a:rPr lang="en-US" sz="3300" dirty="0" err="1" smtClean="0"/>
              <a:t>violado</a:t>
            </a:r>
            <a:r>
              <a:rPr lang="en-US" sz="3300" dirty="0" smtClean="0"/>
              <a:t>.  Para </a:t>
            </a:r>
            <a:r>
              <a:rPr lang="en-US" sz="3300" i="1" dirty="0" err="1" smtClean="0"/>
              <a:t>n’</a:t>
            </a:r>
            <a:r>
              <a:rPr lang="en-US" sz="3300" dirty="0" err="1" smtClean="0"/>
              <a:t>s</a:t>
            </a:r>
            <a:r>
              <a:rPr lang="en-US" sz="3300" dirty="0" smtClean="0"/>
              <a:t> </a:t>
            </a:r>
            <a:r>
              <a:rPr lang="en-US" sz="3300" dirty="0" err="1" smtClean="0"/>
              <a:t>grandes</a:t>
            </a:r>
            <a:r>
              <a:rPr lang="en-US" sz="3300" dirty="0" smtClean="0"/>
              <a:t>, no hay </a:t>
            </a:r>
            <a:r>
              <a:rPr lang="en-US" sz="3300" dirty="0" err="1" smtClean="0"/>
              <a:t>problema</a:t>
            </a:r>
            <a:r>
              <a:rPr lang="en-US" sz="3300" dirty="0" smtClean="0"/>
              <a:t> </a:t>
            </a:r>
            <a:r>
              <a:rPr lang="en-US" sz="3300" dirty="0" err="1" smtClean="0"/>
              <a:t>debido</a:t>
            </a:r>
            <a:r>
              <a:rPr lang="en-US" sz="3300" dirty="0" smtClean="0"/>
              <a:t> al TCL, y </a:t>
            </a:r>
            <a:r>
              <a:rPr lang="en-US" sz="3300" dirty="0" err="1" smtClean="0"/>
              <a:t>para</a:t>
            </a:r>
            <a:r>
              <a:rPr lang="en-US" sz="3300" dirty="0" smtClean="0"/>
              <a:t> </a:t>
            </a:r>
            <a:r>
              <a:rPr lang="en-US" sz="3300" i="1" dirty="0" err="1" smtClean="0"/>
              <a:t>n’</a:t>
            </a:r>
            <a:r>
              <a:rPr lang="en-US" sz="3300" dirty="0" err="1" smtClean="0"/>
              <a:t>s</a:t>
            </a:r>
            <a:r>
              <a:rPr lang="en-US" sz="3300" dirty="0" smtClean="0"/>
              <a:t> </a:t>
            </a:r>
            <a:r>
              <a:rPr lang="en-US" sz="3300" dirty="0" err="1" smtClean="0"/>
              <a:t>pequeñas</a:t>
            </a:r>
            <a:r>
              <a:rPr lang="en-US" sz="3300" dirty="0" smtClean="0"/>
              <a:t> el </a:t>
            </a:r>
            <a:r>
              <a:rPr lang="en-US" sz="3300" dirty="0" err="1" smtClean="0"/>
              <a:t>método</a:t>
            </a:r>
            <a:r>
              <a:rPr lang="en-US" sz="3300" dirty="0" smtClean="0"/>
              <a:t> </a:t>
            </a:r>
            <a:r>
              <a:rPr lang="en-US" sz="3300" dirty="0" err="1" smtClean="0"/>
              <a:t>es</a:t>
            </a:r>
            <a:r>
              <a:rPr lang="en-US" sz="3300" dirty="0" smtClean="0"/>
              <a:t> </a:t>
            </a:r>
            <a:r>
              <a:rPr lang="en-US" sz="3300" dirty="0" err="1" smtClean="0"/>
              <a:t>robusto</a:t>
            </a:r>
            <a:r>
              <a:rPr lang="en-US" sz="3300" dirty="0" smtClean="0"/>
              <a:t>.  (</a:t>
            </a:r>
            <a:r>
              <a:rPr lang="en-US" sz="3300" dirty="0" err="1" smtClean="0"/>
              <a:t>Pero</a:t>
            </a:r>
            <a:r>
              <a:rPr lang="en-US" sz="3300" dirty="0" smtClean="0"/>
              <a:t>, </a:t>
            </a:r>
            <a:r>
              <a:rPr lang="en-US" sz="3300" dirty="0" err="1" smtClean="0"/>
              <a:t>las</a:t>
            </a:r>
            <a:r>
              <a:rPr lang="en-US" sz="3300" dirty="0" smtClean="0"/>
              <a:t> medias </a:t>
            </a:r>
            <a:r>
              <a:rPr lang="en-US" sz="3300" dirty="0" err="1" smtClean="0"/>
              <a:t>pueden</a:t>
            </a:r>
            <a:r>
              <a:rPr lang="en-US" sz="3300" dirty="0" smtClean="0"/>
              <a:t> no ser </a:t>
            </a:r>
            <a:r>
              <a:rPr lang="en-US" sz="3300" dirty="0" err="1" smtClean="0"/>
              <a:t>relevantes</a:t>
            </a:r>
            <a:r>
              <a:rPr lang="en-US" sz="3300" dirty="0" smtClean="0"/>
              <a:t> </a:t>
            </a:r>
            <a:r>
              <a:rPr lang="en-US" sz="3300" dirty="0" err="1" smtClean="0"/>
              <a:t>para</a:t>
            </a:r>
            <a:r>
              <a:rPr lang="en-US" sz="3300" dirty="0" smtClean="0"/>
              <a:t> </a:t>
            </a:r>
            <a:r>
              <a:rPr lang="en-US" sz="3300" dirty="0" err="1" smtClean="0"/>
              <a:t>datos</a:t>
            </a:r>
            <a:r>
              <a:rPr lang="en-US" sz="3300" dirty="0" smtClean="0"/>
              <a:t> </a:t>
            </a:r>
            <a:r>
              <a:rPr lang="en-US" sz="3300" dirty="0" err="1" smtClean="0"/>
              <a:t>muy</a:t>
            </a:r>
            <a:r>
              <a:rPr lang="en-US" sz="3300" dirty="0" smtClean="0"/>
              <a:t> </a:t>
            </a:r>
            <a:r>
              <a:rPr lang="en-US" sz="3300" dirty="0" err="1" smtClean="0"/>
              <a:t>asimétricos</a:t>
            </a:r>
            <a:r>
              <a:rPr lang="en-US" sz="3300" dirty="0" smtClean="0"/>
              <a:t>.)</a:t>
            </a:r>
          </a:p>
          <a:p>
            <a:pPr>
              <a:spcAft>
                <a:spcPts val="600"/>
              </a:spcAft>
            </a:pPr>
            <a:r>
              <a:rPr lang="en-US" sz="3300" dirty="0" err="1" smtClean="0"/>
              <a:t>Alternativamente</a:t>
            </a:r>
            <a:r>
              <a:rPr lang="en-US" sz="3300" dirty="0" smtClean="0"/>
              <a:t> </a:t>
            </a:r>
            <a:r>
              <a:rPr lang="en-US" sz="3300" dirty="0" err="1" smtClean="0"/>
              <a:t>podemos</a:t>
            </a:r>
            <a:r>
              <a:rPr lang="en-US" sz="3300" dirty="0" smtClean="0"/>
              <a:t> </a:t>
            </a:r>
            <a:r>
              <a:rPr lang="en-US" sz="3300" dirty="0" err="1" smtClean="0"/>
              <a:t>probar</a:t>
            </a:r>
            <a:r>
              <a:rPr lang="en-US" sz="3300" dirty="0" smtClean="0"/>
              <a:t> </a:t>
            </a:r>
            <a:r>
              <a:rPr lang="en-US" sz="3300" dirty="0" err="1" smtClean="0"/>
              <a:t>significancia</a:t>
            </a:r>
            <a:r>
              <a:rPr lang="en-US" sz="3300" dirty="0" smtClean="0"/>
              <a:t> </a:t>
            </a:r>
            <a:r>
              <a:rPr lang="en-US" sz="3300" dirty="0" err="1" smtClean="0"/>
              <a:t>para</a:t>
            </a:r>
            <a:r>
              <a:rPr lang="en-US" sz="3300" dirty="0" smtClean="0"/>
              <a:t> </a:t>
            </a:r>
            <a:r>
              <a:rPr lang="en-US" sz="3300" dirty="0" err="1" smtClean="0"/>
              <a:t>encontrar</a:t>
            </a:r>
            <a:r>
              <a:rPr lang="en-US" sz="3300" dirty="0" smtClean="0"/>
              <a:t> </a:t>
            </a:r>
            <a:r>
              <a:rPr lang="en-US" sz="3300" dirty="0" err="1" smtClean="0"/>
              <a:t>fuerza</a:t>
            </a:r>
            <a:r>
              <a:rPr lang="en-US" sz="3300" dirty="0" smtClean="0"/>
              <a:t> de la </a:t>
            </a:r>
            <a:r>
              <a:rPr lang="en-US" sz="3300" dirty="0" err="1" smtClean="0"/>
              <a:t>evidencia</a:t>
            </a:r>
            <a:r>
              <a:rPr lang="en-US" sz="3300" dirty="0" smtClean="0"/>
              <a:t> </a:t>
            </a:r>
            <a:r>
              <a:rPr lang="en-US" sz="3300" dirty="0" err="1" smtClean="0"/>
              <a:t>sobre</a:t>
            </a:r>
            <a:r>
              <a:rPr lang="en-US" sz="3300" dirty="0" smtClean="0"/>
              <a:t> </a:t>
            </a:r>
            <a:r>
              <a:rPr lang="en-US" sz="3300" dirty="0" err="1" smtClean="0"/>
              <a:t>si</a:t>
            </a:r>
            <a:r>
              <a:rPr lang="en-US" sz="3300" dirty="0" smtClean="0"/>
              <a:t> </a:t>
            </a:r>
            <a:r>
              <a:rPr lang="en-US" sz="3300" dirty="0" err="1" smtClean="0"/>
              <a:t>las</a:t>
            </a:r>
            <a:r>
              <a:rPr lang="en-US" sz="3300" dirty="0" smtClean="0"/>
              <a:t> medias </a:t>
            </a:r>
            <a:r>
              <a:rPr lang="en-US" sz="3300" dirty="0" err="1" smtClean="0"/>
              <a:t>difieren</a:t>
            </a:r>
            <a:r>
              <a:rPr lang="en-US" sz="3300" dirty="0" smtClean="0"/>
              <a:t>.</a:t>
            </a:r>
          </a:p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18</a:t>
            </a:fld>
            <a:endParaRPr lang="es-MX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Pruebas</a:t>
            </a:r>
            <a:r>
              <a:rPr lang="en-US" dirty="0" smtClean="0"/>
              <a:t> de </a:t>
            </a:r>
            <a:r>
              <a:rPr lang="en-US" dirty="0" err="1" smtClean="0"/>
              <a:t>significancia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i="1" dirty="0" smtClean="0">
                <a:latin typeface="Symbol" pitchFamily="18" charset="2"/>
              </a:rPr>
              <a:t>m</a:t>
            </a:r>
            <a:r>
              <a:rPr lang="en-US" baseline="-25000" dirty="0" smtClean="0"/>
              <a:t>2 </a:t>
            </a:r>
            <a:r>
              <a:rPr lang="en-US" dirty="0" smtClean="0"/>
              <a:t>- </a:t>
            </a:r>
            <a:r>
              <a:rPr lang="en-US" i="1" dirty="0" smtClean="0">
                <a:latin typeface="Symbol" pitchFamily="18" charset="2"/>
              </a:rPr>
              <a:t>m</a:t>
            </a:r>
            <a:r>
              <a:rPr lang="en-US" baseline="-25000" dirty="0" smtClean="0"/>
              <a:t>1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Típicamente</a:t>
            </a:r>
            <a:r>
              <a:rPr lang="en-US" dirty="0" smtClean="0"/>
              <a:t> </a:t>
            </a:r>
            <a:r>
              <a:rPr lang="en-US" dirty="0" err="1" smtClean="0"/>
              <a:t>deseamos</a:t>
            </a:r>
            <a:r>
              <a:rPr lang="en-US" dirty="0" smtClean="0"/>
              <a:t> </a:t>
            </a:r>
            <a:r>
              <a:rPr lang="en-US" dirty="0" err="1" smtClean="0"/>
              <a:t>probar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dos medias </a:t>
            </a:r>
            <a:r>
              <a:rPr lang="en-US" dirty="0" err="1" smtClean="0"/>
              <a:t>poblacionales</a:t>
            </a:r>
            <a:r>
              <a:rPr lang="en-US" dirty="0" smtClean="0"/>
              <a:t> </a:t>
            </a:r>
            <a:r>
              <a:rPr lang="en-US" dirty="0" err="1" smtClean="0"/>
              <a:t>difieren</a:t>
            </a:r>
            <a:endParaRPr lang="en-US" dirty="0" smtClean="0"/>
          </a:p>
          <a:p>
            <a:pPr>
              <a:spcAft>
                <a:spcPts val="1200"/>
              </a:spcAft>
              <a:buFontTx/>
              <a:buNone/>
            </a:pPr>
            <a:r>
              <a:rPr lang="en-US" dirty="0" smtClean="0"/>
              <a:t>    (</a:t>
            </a:r>
            <a:r>
              <a:rPr lang="en-US" dirty="0" err="1" smtClean="0"/>
              <a:t>siendo</a:t>
            </a:r>
            <a:r>
              <a:rPr lang="en-US" dirty="0" smtClean="0"/>
              <a:t> </a:t>
            </a:r>
            <a:r>
              <a:rPr lang="en-US" dirty="0" err="1" smtClean="0"/>
              <a:t>hipótesis</a:t>
            </a:r>
            <a:r>
              <a:rPr lang="en-US" dirty="0" smtClean="0"/>
              <a:t> </a:t>
            </a:r>
            <a:r>
              <a:rPr lang="en-US" dirty="0" err="1" smtClean="0"/>
              <a:t>nula</a:t>
            </a:r>
            <a:r>
              <a:rPr lang="en-US" dirty="0" smtClean="0"/>
              <a:t> null no </a:t>
            </a:r>
            <a:r>
              <a:rPr lang="en-US" dirty="0" err="1" smtClean="0"/>
              <a:t>diferencia</a:t>
            </a:r>
            <a:r>
              <a:rPr lang="en-US" dirty="0" smtClean="0"/>
              <a:t>, “no </a:t>
            </a:r>
            <a:r>
              <a:rPr lang="en-US" dirty="0" err="1" smtClean="0"/>
              <a:t>efecto</a:t>
            </a:r>
            <a:r>
              <a:rPr lang="en-US" dirty="0" smtClean="0"/>
              <a:t>”).  </a:t>
            </a:r>
          </a:p>
          <a:p>
            <a:r>
              <a:rPr lang="en-US" i="1" dirty="0" smtClean="0"/>
              <a:t>H</a:t>
            </a:r>
            <a:r>
              <a:rPr lang="en-US" baseline="-25000" dirty="0" smtClean="0"/>
              <a:t>0</a:t>
            </a:r>
            <a:r>
              <a:rPr lang="en-US" dirty="0" smtClean="0"/>
              <a:t>: </a:t>
            </a:r>
            <a:r>
              <a:rPr lang="en-US" i="1" dirty="0" smtClean="0">
                <a:latin typeface="Symbol" pitchFamily="18" charset="2"/>
              </a:rPr>
              <a:t>m</a:t>
            </a:r>
            <a:r>
              <a:rPr lang="en-US" baseline="-25000" dirty="0" smtClean="0"/>
              <a:t>2 </a:t>
            </a:r>
            <a:r>
              <a:rPr lang="en-US" dirty="0" smtClean="0"/>
              <a:t>- </a:t>
            </a:r>
            <a:r>
              <a:rPr lang="en-US" i="1" dirty="0" smtClean="0">
                <a:latin typeface="Symbol" pitchFamily="18" charset="2"/>
              </a:rPr>
              <a:t>m</a:t>
            </a:r>
            <a:r>
              <a:rPr lang="en-US" baseline="-25000" dirty="0" smtClean="0"/>
              <a:t>1 </a:t>
            </a:r>
            <a:r>
              <a:rPr lang="en-US" dirty="0" smtClean="0"/>
              <a:t>= 0    (</a:t>
            </a:r>
            <a:r>
              <a:rPr lang="en-US" i="1" dirty="0" smtClean="0">
                <a:latin typeface="Symbol" pitchFamily="18" charset="2"/>
              </a:rPr>
              <a:t>m</a:t>
            </a:r>
            <a:r>
              <a:rPr lang="en-US" baseline="-25000" dirty="0" smtClean="0"/>
              <a:t>1</a:t>
            </a:r>
            <a:r>
              <a:rPr lang="en-US" dirty="0" smtClean="0"/>
              <a:t> = </a:t>
            </a:r>
            <a:r>
              <a:rPr lang="en-US" i="1" dirty="0" smtClean="0">
                <a:latin typeface="Symbol" pitchFamily="18" charset="2"/>
              </a:rPr>
              <a:t>m</a:t>
            </a:r>
            <a:r>
              <a:rPr lang="en-US" baseline="-25000" dirty="0" smtClean="0"/>
              <a:t>2</a:t>
            </a:r>
            <a:r>
              <a:rPr lang="en-US" dirty="0" smtClean="0"/>
              <a:t>)</a:t>
            </a:r>
          </a:p>
          <a:p>
            <a:pPr>
              <a:spcAft>
                <a:spcPts val="1200"/>
              </a:spcAft>
              <a:buNone/>
            </a:pPr>
            <a:r>
              <a:rPr lang="en-US" i="1" dirty="0" smtClean="0"/>
              <a:t>	H</a:t>
            </a:r>
            <a:r>
              <a:rPr lang="en-US" i="1" baseline="-25000" dirty="0" smtClean="0"/>
              <a:t>a</a:t>
            </a:r>
            <a:r>
              <a:rPr lang="en-US" dirty="0" smtClean="0"/>
              <a:t>: </a:t>
            </a:r>
            <a:r>
              <a:rPr lang="en-US" i="1" dirty="0" smtClean="0">
                <a:latin typeface="Symbol" pitchFamily="18" charset="2"/>
              </a:rPr>
              <a:t>m</a:t>
            </a:r>
            <a:r>
              <a:rPr lang="en-US" baseline="-25000" dirty="0" smtClean="0"/>
              <a:t>2 </a:t>
            </a:r>
            <a:r>
              <a:rPr lang="en-US" dirty="0" smtClean="0"/>
              <a:t>- </a:t>
            </a:r>
            <a:r>
              <a:rPr lang="en-US" i="1" dirty="0" smtClean="0">
                <a:latin typeface="Symbol" pitchFamily="18" charset="2"/>
              </a:rPr>
              <a:t>m</a:t>
            </a:r>
            <a:r>
              <a:rPr lang="en-US" baseline="-25000" dirty="0" smtClean="0"/>
              <a:t>1 </a:t>
            </a:r>
            <a:r>
              <a:rPr lang="en-US" dirty="0" smtClean="0">
                <a:sym typeface="Symbol" pitchFamily="18" charset="2"/>
              </a:rPr>
              <a:t> </a:t>
            </a:r>
            <a:r>
              <a:rPr lang="en-US" dirty="0" smtClean="0"/>
              <a:t>0    (</a:t>
            </a:r>
            <a:r>
              <a:rPr lang="en-US" i="1" dirty="0" smtClean="0">
                <a:latin typeface="Symbol" pitchFamily="18" charset="2"/>
              </a:rPr>
              <a:t>m</a:t>
            </a:r>
            <a:r>
              <a:rPr lang="en-US" baseline="-25000" dirty="0" smtClean="0"/>
              <a:t>1</a:t>
            </a:r>
            <a:r>
              <a:rPr lang="en-US" dirty="0" smtClean="0"/>
              <a:t> </a:t>
            </a:r>
            <a:r>
              <a:rPr lang="en-US" dirty="0" smtClean="0">
                <a:sym typeface="Symbol" pitchFamily="18" charset="2"/>
              </a:rPr>
              <a:t> </a:t>
            </a:r>
            <a:r>
              <a:rPr lang="en-US" i="1" dirty="0" smtClean="0">
                <a:latin typeface="Symbol" pitchFamily="18" charset="2"/>
              </a:rPr>
              <a:t>m</a:t>
            </a:r>
            <a:r>
              <a:rPr lang="en-US" baseline="-25000" dirty="0" smtClean="0"/>
              <a:t>2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Prueba</a:t>
            </a:r>
            <a:r>
              <a:rPr lang="en-US" dirty="0" smtClean="0"/>
              <a:t> </a:t>
            </a:r>
            <a:r>
              <a:rPr lang="en-US" dirty="0" err="1" smtClean="0"/>
              <a:t>estadística</a:t>
            </a:r>
            <a:r>
              <a:rPr lang="en-US" dirty="0" smtClean="0"/>
              <a:t>:</a:t>
            </a:r>
          </a:p>
          <a:p>
            <a:endParaRPr lang="en-US" dirty="0" smtClean="0"/>
          </a:p>
          <a:p>
            <a:endParaRPr lang="en-US" i="1" dirty="0" smtClean="0"/>
          </a:p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19</a:t>
            </a:fld>
            <a:endParaRPr lang="es-MX"/>
          </a:p>
        </p:txBody>
      </p:sp>
      <p:graphicFrame>
        <p:nvGraphicFramePr>
          <p:cNvPr id="69634" name="Object 2"/>
          <p:cNvGraphicFramePr>
            <a:graphicFrameLocks noChangeAspect="1"/>
          </p:cNvGraphicFramePr>
          <p:nvPr/>
        </p:nvGraphicFramePr>
        <p:xfrm>
          <a:off x="2679700" y="4453855"/>
          <a:ext cx="3663950" cy="1495425"/>
        </p:xfrm>
        <a:graphic>
          <a:graphicData uri="http://schemas.openxmlformats.org/presentationml/2006/ole">
            <p:oleObj spid="_x0000_s69634" name="Equation" r:id="rId3" imgW="1739880" imgH="711000" progId="">
              <p:embed/>
            </p:oleObj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332656"/>
            <a:ext cx="8568952" cy="6525344"/>
          </a:xfrm>
        </p:spPr>
        <p:txBody>
          <a:bodyPr>
            <a:normAutofit lnSpcReduction="10000"/>
          </a:bodyPr>
          <a:lstStyle/>
          <a:p>
            <a:pPr>
              <a:buFontTx/>
              <a:buNone/>
            </a:pPr>
            <a:r>
              <a:rPr lang="en-US" dirty="0" err="1" smtClean="0"/>
              <a:t>Prueba</a:t>
            </a:r>
            <a:r>
              <a:rPr lang="en-US" dirty="0" smtClean="0"/>
              <a:t> </a:t>
            </a:r>
            <a:r>
              <a:rPr lang="en-US" dirty="0" err="1" smtClean="0"/>
              <a:t>estadística</a:t>
            </a:r>
            <a:r>
              <a:rPr lang="en-US" dirty="0" smtClean="0"/>
              <a:t> </a:t>
            </a:r>
            <a:r>
              <a:rPr lang="en-US" dirty="0" err="1" smtClean="0"/>
              <a:t>tiene</a:t>
            </a:r>
            <a:r>
              <a:rPr lang="en-US" dirty="0" smtClean="0"/>
              <a:t> </a:t>
            </a:r>
            <a:r>
              <a:rPr lang="en-US" dirty="0" err="1" smtClean="0"/>
              <a:t>tiene</a:t>
            </a:r>
            <a:r>
              <a:rPr lang="en-US" dirty="0" smtClean="0"/>
              <a:t> la forma de </a:t>
            </a:r>
            <a:r>
              <a:rPr lang="en-US" dirty="0" err="1" smtClean="0"/>
              <a:t>costumbre</a:t>
            </a:r>
            <a:endParaRPr lang="en-US" dirty="0" smtClean="0"/>
          </a:p>
          <a:p>
            <a:pPr>
              <a:buFontTx/>
              <a:buNone/>
            </a:pPr>
            <a:r>
              <a:rPr lang="en-US" sz="2400" dirty="0" smtClean="0"/>
              <a:t>(</a:t>
            </a:r>
            <a:r>
              <a:rPr lang="en-US" sz="2400" dirty="0" err="1" smtClean="0"/>
              <a:t>estimación</a:t>
            </a:r>
            <a:r>
              <a:rPr lang="en-US" sz="2400" dirty="0" smtClean="0"/>
              <a:t> del </a:t>
            </a:r>
            <a:r>
              <a:rPr lang="en-US" sz="2400" dirty="0" err="1" smtClean="0"/>
              <a:t>parámetro</a:t>
            </a:r>
            <a:r>
              <a:rPr lang="en-US" sz="2400" dirty="0" smtClean="0"/>
              <a:t> – valor </a:t>
            </a:r>
            <a:r>
              <a:rPr lang="en-US" sz="2400" dirty="0" err="1" smtClean="0"/>
              <a:t>hipóthesis</a:t>
            </a:r>
            <a:r>
              <a:rPr lang="en-US" sz="2400" dirty="0" smtClean="0"/>
              <a:t> </a:t>
            </a:r>
            <a:r>
              <a:rPr lang="en-US" sz="2400" dirty="0" err="1" smtClean="0"/>
              <a:t>nula</a:t>
            </a:r>
            <a:r>
              <a:rPr lang="en-US" sz="2400" dirty="0" smtClean="0"/>
              <a:t>)/error </a:t>
            </a:r>
            <a:r>
              <a:rPr lang="en-US" sz="2400" dirty="0" err="1" smtClean="0"/>
              <a:t>estándar</a:t>
            </a:r>
            <a:endParaRPr lang="en-US" sz="2400" dirty="0" smtClean="0"/>
          </a:p>
          <a:p>
            <a:endParaRPr lang="en-US" sz="2400" i="1" dirty="0" smtClean="0"/>
          </a:p>
          <a:p>
            <a:pPr>
              <a:spcAft>
                <a:spcPts val="1200"/>
              </a:spcAft>
            </a:pPr>
            <a:r>
              <a:rPr lang="en-US" dirty="0" smtClean="0"/>
              <a:t>Valor-p: </a:t>
            </a:r>
            <a:r>
              <a:rPr lang="en-US" dirty="0" err="1" smtClean="0"/>
              <a:t>probabilidad</a:t>
            </a:r>
            <a:r>
              <a:rPr lang="en-US" dirty="0" smtClean="0"/>
              <a:t> de dos-colas de la dist. </a:t>
            </a:r>
            <a:r>
              <a:rPr lang="en-US" i="1" dirty="0" smtClean="0"/>
              <a:t>t</a:t>
            </a:r>
          </a:p>
          <a:p>
            <a:pPr>
              <a:spcAft>
                <a:spcPts val="1200"/>
              </a:spcAft>
            </a:pPr>
            <a:r>
              <a:rPr lang="en-US" dirty="0" smtClean="0"/>
              <a:t>Para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prueba</a:t>
            </a:r>
            <a:r>
              <a:rPr lang="en-US" dirty="0" smtClean="0"/>
              <a:t> 1-lado (</a:t>
            </a:r>
            <a:r>
              <a:rPr lang="en-US" dirty="0" err="1" smtClean="0"/>
              <a:t>tal</a:t>
            </a:r>
            <a:r>
              <a:rPr lang="en-US" dirty="0" smtClean="0"/>
              <a:t> </a:t>
            </a:r>
            <a:r>
              <a:rPr lang="en-US" dirty="0" err="1" smtClean="0"/>
              <a:t>como</a:t>
            </a:r>
            <a:r>
              <a:rPr lang="en-US" dirty="0" smtClean="0"/>
              <a:t> </a:t>
            </a:r>
            <a:r>
              <a:rPr lang="en-US" i="1" dirty="0" smtClean="0"/>
              <a:t>H</a:t>
            </a:r>
            <a:r>
              <a:rPr lang="en-US" i="1" baseline="-25000" dirty="0" smtClean="0"/>
              <a:t>a</a:t>
            </a:r>
            <a:r>
              <a:rPr lang="en-US" dirty="0" smtClean="0"/>
              <a:t>: </a:t>
            </a:r>
            <a:r>
              <a:rPr lang="en-US" i="1" dirty="0" smtClean="0">
                <a:latin typeface="Symbol" pitchFamily="18" charset="2"/>
              </a:rPr>
              <a:t>m</a:t>
            </a:r>
            <a:r>
              <a:rPr lang="en-US" baseline="-25000" dirty="0" smtClean="0"/>
              <a:t>2 </a:t>
            </a:r>
            <a:r>
              <a:rPr lang="en-US" dirty="0" smtClean="0"/>
              <a:t>- </a:t>
            </a:r>
            <a:r>
              <a:rPr lang="en-US" i="1" dirty="0" smtClean="0">
                <a:latin typeface="Symbol" pitchFamily="18" charset="2"/>
              </a:rPr>
              <a:t>m</a:t>
            </a:r>
            <a:r>
              <a:rPr lang="en-US" baseline="-25000" dirty="0" smtClean="0"/>
              <a:t>1 </a:t>
            </a:r>
            <a:r>
              <a:rPr lang="en-US" dirty="0" smtClean="0">
                <a:sym typeface="Symbol" pitchFamily="18" charset="2"/>
              </a:rPr>
              <a:t>&gt; </a:t>
            </a:r>
            <a:r>
              <a:rPr lang="en-US" dirty="0" smtClean="0"/>
              <a:t>0), valor-</a:t>
            </a:r>
            <a:r>
              <a:rPr lang="en-US" i="1" dirty="0" smtClean="0"/>
              <a:t>p </a:t>
            </a:r>
            <a:r>
              <a:rPr lang="en-US" dirty="0" smtClean="0"/>
              <a:t>= </a:t>
            </a:r>
            <a:r>
              <a:rPr lang="en-US" dirty="0" err="1" smtClean="0"/>
              <a:t>probabilidad</a:t>
            </a:r>
            <a:r>
              <a:rPr lang="en-US" dirty="0" smtClean="0"/>
              <a:t> de 1-cola de dist. t (</a:t>
            </a:r>
            <a:r>
              <a:rPr lang="en-US" dirty="0" err="1" smtClean="0"/>
              <a:t>pero</a:t>
            </a:r>
            <a:r>
              <a:rPr lang="en-US" dirty="0" smtClean="0"/>
              <a:t>, no </a:t>
            </a:r>
            <a:r>
              <a:rPr lang="en-US" dirty="0" err="1" smtClean="0"/>
              <a:t>robusta</a:t>
            </a:r>
            <a:r>
              <a:rPr lang="en-US" dirty="0" smtClean="0"/>
              <a:t>)</a:t>
            </a:r>
          </a:p>
          <a:p>
            <a:pPr>
              <a:spcAft>
                <a:spcPts val="600"/>
              </a:spcAft>
            </a:pPr>
            <a:r>
              <a:rPr lang="en-US" b="1" dirty="0" err="1" smtClean="0"/>
              <a:t>Interpretación</a:t>
            </a:r>
            <a:r>
              <a:rPr lang="en-US" dirty="0" smtClean="0"/>
              <a:t> del valor-</a:t>
            </a:r>
            <a:r>
              <a:rPr lang="en-US" i="1" dirty="0" smtClean="0"/>
              <a:t>p</a:t>
            </a:r>
            <a:r>
              <a:rPr lang="en-US" dirty="0" smtClean="0"/>
              <a:t> y </a:t>
            </a:r>
            <a:r>
              <a:rPr lang="en-US" dirty="0" err="1" smtClean="0"/>
              <a:t>conclusión</a:t>
            </a:r>
            <a:r>
              <a:rPr lang="en-US" dirty="0" smtClean="0"/>
              <a:t> </a:t>
            </a:r>
            <a:r>
              <a:rPr lang="en-US" dirty="0" err="1" smtClean="0"/>
              <a:t>usando</a:t>
            </a:r>
            <a:r>
              <a:rPr lang="en-US" dirty="0" smtClean="0"/>
              <a:t> </a:t>
            </a:r>
            <a:r>
              <a:rPr lang="en-US" dirty="0" err="1" smtClean="0"/>
              <a:t>nivel</a:t>
            </a:r>
            <a:r>
              <a:rPr lang="en-US" dirty="0" smtClean="0"/>
              <a:t>-</a:t>
            </a:r>
            <a:r>
              <a:rPr lang="en-US" dirty="0" smtClean="0">
                <a:sym typeface="Euclid Symbol" pitchFamily="18" charset="2"/>
              </a:rPr>
              <a:t> </a:t>
            </a:r>
            <a:r>
              <a:rPr lang="en-US" dirty="0" err="1" smtClean="0">
                <a:sym typeface="Euclid Symbol" pitchFamily="18" charset="2"/>
              </a:rPr>
              <a:t>como</a:t>
            </a:r>
            <a:r>
              <a:rPr lang="en-US" dirty="0" smtClean="0">
                <a:sym typeface="Euclid Symbol" pitchFamily="18" charset="2"/>
              </a:rPr>
              <a:t> en los </a:t>
            </a:r>
            <a:r>
              <a:rPr lang="en-US" dirty="0" err="1" smtClean="0">
                <a:sym typeface="Euclid Symbol" pitchFamily="18" charset="2"/>
              </a:rPr>
              <a:t>métodos</a:t>
            </a:r>
            <a:r>
              <a:rPr lang="en-US" dirty="0" smtClean="0">
                <a:sym typeface="Euclid Symbol" pitchFamily="18" charset="2"/>
              </a:rPr>
              <a:t> de </a:t>
            </a:r>
            <a:r>
              <a:rPr lang="en-US" dirty="0" err="1" smtClean="0">
                <a:sym typeface="Euclid Symbol" pitchFamily="18" charset="2"/>
              </a:rPr>
              <a:t>una</a:t>
            </a:r>
            <a:r>
              <a:rPr lang="en-US" dirty="0" smtClean="0">
                <a:sym typeface="Euclid Symbol" pitchFamily="18" charset="2"/>
              </a:rPr>
              <a:t> </a:t>
            </a:r>
            <a:r>
              <a:rPr lang="en-US" dirty="0" err="1" smtClean="0">
                <a:sym typeface="Euclid Symbol" pitchFamily="18" charset="2"/>
              </a:rPr>
              <a:t>muestra</a:t>
            </a:r>
            <a:endParaRPr lang="en-US" dirty="0" smtClean="0">
              <a:sym typeface="Euclid Symbol" pitchFamily="18" charset="2"/>
            </a:endParaRPr>
          </a:p>
          <a:p>
            <a:pPr>
              <a:spcAft>
                <a:spcPts val="1200"/>
              </a:spcAft>
              <a:buNone/>
            </a:pPr>
            <a:r>
              <a:rPr lang="en-US" dirty="0" smtClean="0">
                <a:sym typeface="Euclid Symbol" pitchFamily="18" charset="2"/>
              </a:rPr>
              <a:t>	</a:t>
            </a:r>
            <a:r>
              <a:rPr lang="en-US" dirty="0" smtClean="0"/>
              <a:t>(</a:t>
            </a:r>
            <a:r>
              <a:rPr lang="en-US" dirty="0" err="1" smtClean="0"/>
              <a:t>p.ej</a:t>
            </a:r>
            <a:r>
              <a:rPr lang="en-US" dirty="0" smtClean="0"/>
              <a:t>., </a:t>
            </a:r>
            <a:r>
              <a:rPr lang="en-US" dirty="0" err="1" smtClean="0"/>
              <a:t>asume</a:t>
            </a:r>
            <a:r>
              <a:rPr lang="en-US" dirty="0" smtClean="0"/>
              <a:t> valor-</a:t>
            </a:r>
            <a:r>
              <a:rPr lang="en-US" i="1" dirty="0" smtClean="0"/>
              <a:t>p</a:t>
            </a:r>
            <a:r>
              <a:rPr lang="en-US" dirty="0" smtClean="0"/>
              <a:t> = 0.58.  </a:t>
            </a:r>
            <a:r>
              <a:rPr lang="en-US" dirty="0" err="1" smtClean="0"/>
              <a:t>Entonces</a:t>
            </a:r>
            <a:r>
              <a:rPr lang="en-US" dirty="0" smtClean="0"/>
              <a:t>, </a:t>
            </a:r>
            <a:r>
              <a:rPr lang="en-US" dirty="0" err="1" smtClean="0"/>
              <a:t>bajo</a:t>
            </a:r>
            <a:r>
              <a:rPr lang="en-US" dirty="0" smtClean="0"/>
              <a:t> el </a:t>
            </a:r>
            <a:r>
              <a:rPr lang="en-US" dirty="0" err="1" smtClean="0"/>
              <a:t>supuesto</a:t>
            </a:r>
            <a:r>
              <a:rPr lang="en-US" dirty="0" smtClean="0"/>
              <a:t> de </a:t>
            </a:r>
            <a:r>
              <a:rPr lang="en-US" dirty="0" err="1" smtClean="0"/>
              <a:t>que</a:t>
            </a:r>
            <a:r>
              <a:rPr lang="en-US" dirty="0" smtClean="0"/>
              <a:t> la </a:t>
            </a:r>
            <a:r>
              <a:rPr lang="en-US" dirty="0" err="1" smtClean="0"/>
              <a:t>hipótesis</a:t>
            </a:r>
            <a:r>
              <a:rPr lang="en-US" dirty="0" smtClean="0"/>
              <a:t> </a:t>
            </a:r>
            <a:r>
              <a:rPr lang="en-US" dirty="0" err="1" smtClean="0"/>
              <a:t>nula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verdadera,probabilidad</a:t>
            </a:r>
            <a:r>
              <a:rPr lang="en-US" dirty="0" smtClean="0"/>
              <a:t> = 0.58 de </a:t>
            </a:r>
            <a:r>
              <a:rPr lang="en-US" dirty="0" err="1" smtClean="0"/>
              <a:t>obtener</a:t>
            </a:r>
            <a:r>
              <a:rPr lang="en-US" dirty="0" smtClean="0"/>
              <a:t> </a:t>
            </a:r>
            <a:r>
              <a:rPr lang="en-US" dirty="0" err="1" smtClean="0"/>
              <a:t>datos</a:t>
            </a:r>
            <a:r>
              <a:rPr lang="en-US" dirty="0" smtClean="0"/>
              <a:t> </a:t>
            </a:r>
            <a:r>
              <a:rPr lang="en-US" dirty="0" err="1" smtClean="0"/>
              <a:t>como</a:t>
            </a:r>
            <a:r>
              <a:rPr lang="en-US" dirty="0" smtClean="0"/>
              <a:t> los </a:t>
            </a:r>
            <a:r>
              <a:rPr lang="en-US" dirty="0" err="1" smtClean="0"/>
              <a:t>observados</a:t>
            </a:r>
            <a:r>
              <a:rPr lang="en-US" dirty="0" smtClean="0"/>
              <a:t> o </a:t>
            </a:r>
            <a:r>
              <a:rPr lang="en-US" dirty="0" err="1" smtClean="0"/>
              <a:t>incluso</a:t>
            </a:r>
            <a:r>
              <a:rPr lang="en-US" dirty="0" smtClean="0"/>
              <a:t>  </a:t>
            </a:r>
            <a:r>
              <a:rPr lang="en-US" dirty="0" err="1" smtClean="0"/>
              <a:t>aún</a:t>
            </a:r>
            <a:r>
              <a:rPr lang="en-US" dirty="0" smtClean="0"/>
              <a:t> “</a:t>
            </a:r>
            <a:r>
              <a:rPr lang="en-US" dirty="0" err="1" smtClean="0"/>
              <a:t>más</a:t>
            </a:r>
            <a:r>
              <a:rPr lang="en-US" dirty="0" smtClean="0"/>
              <a:t> </a:t>
            </a:r>
            <a:r>
              <a:rPr lang="en-US" dirty="0" err="1" smtClean="0"/>
              <a:t>extremos</a:t>
            </a:r>
            <a:r>
              <a:rPr lang="en-US" dirty="0" smtClean="0"/>
              <a:t>”, </a:t>
            </a:r>
            <a:r>
              <a:rPr lang="en-US" dirty="0" err="1" smtClean="0"/>
              <a:t>donde</a:t>
            </a:r>
            <a:r>
              <a:rPr lang="en-US" dirty="0" smtClean="0"/>
              <a:t> “</a:t>
            </a:r>
            <a:r>
              <a:rPr lang="en-US" dirty="0" err="1" smtClean="0"/>
              <a:t>más</a:t>
            </a:r>
            <a:r>
              <a:rPr lang="en-US" dirty="0" smtClean="0"/>
              <a:t> </a:t>
            </a:r>
            <a:r>
              <a:rPr lang="en-US" dirty="0" err="1" smtClean="0"/>
              <a:t>extremo</a:t>
            </a:r>
            <a:r>
              <a:rPr lang="en-US" dirty="0" smtClean="0"/>
              <a:t>”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determinado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i="1" dirty="0" smtClean="0"/>
              <a:t>H</a:t>
            </a:r>
            <a:r>
              <a:rPr lang="en-US" i="1" baseline="-25000" dirty="0" smtClean="0"/>
              <a:t>a</a:t>
            </a:r>
            <a:r>
              <a:rPr lang="en-US" i="1" dirty="0" smtClean="0"/>
              <a:t>)</a:t>
            </a:r>
            <a:endParaRPr lang="en-US" dirty="0" smtClean="0"/>
          </a:p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20</a:t>
            </a:fld>
            <a:endParaRPr lang="es-MX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88640"/>
            <a:ext cx="8568952" cy="6669360"/>
          </a:xfrm>
        </p:spPr>
        <p:txBody>
          <a:bodyPr>
            <a:normAutofit fontScale="92500" lnSpcReduction="10000"/>
          </a:bodyPr>
          <a:lstStyle/>
          <a:p>
            <a:pPr>
              <a:spcAft>
                <a:spcPts val="600"/>
              </a:spcAft>
            </a:pPr>
            <a:r>
              <a:rPr lang="en-US" b="1" dirty="0" err="1" smtClean="0"/>
              <a:t>Ejemplo</a:t>
            </a:r>
            <a:r>
              <a:rPr lang="en-US" b="1" dirty="0" smtClean="0"/>
              <a:t>: </a:t>
            </a:r>
            <a:r>
              <a:rPr lang="en-US" dirty="0" err="1" smtClean="0"/>
              <a:t>Comparando</a:t>
            </a:r>
            <a:r>
              <a:rPr lang="en-US" dirty="0" smtClean="0"/>
              <a:t> medias de </a:t>
            </a:r>
            <a:r>
              <a:rPr lang="en-US" dirty="0" err="1" smtClean="0"/>
              <a:t>número</a:t>
            </a:r>
            <a:r>
              <a:rPr lang="en-US" dirty="0" smtClean="0"/>
              <a:t> de amigos </a:t>
            </a:r>
            <a:r>
              <a:rPr lang="en-US" dirty="0" err="1" smtClean="0"/>
              <a:t>cercanos</a:t>
            </a:r>
            <a:r>
              <a:rPr lang="en-US" dirty="0" smtClean="0"/>
              <a:t> entre </a:t>
            </a:r>
            <a:r>
              <a:rPr lang="en-US" dirty="0" err="1" smtClean="0"/>
              <a:t>mujeres</a:t>
            </a:r>
            <a:r>
              <a:rPr lang="en-US" dirty="0" smtClean="0"/>
              <a:t> y hombres,   H</a:t>
            </a:r>
            <a:r>
              <a:rPr lang="en-US" baseline="-25000" dirty="0" smtClean="0"/>
              <a:t>0</a:t>
            </a:r>
            <a:r>
              <a:rPr lang="en-US" dirty="0" smtClean="0"/>
              <a:t>: </a:t>
            </a:r>
            <a:r>
              <a:rPr lang="en-US" i="1" dirty="0" smtClean="0">
                <a:latin typeface="Symbol" pitchFamily="18" charset="2"/>
              </a:rPr>
              <a:t>m</a:t>
            </a:r>
            <a:r>
              <a:rPr lang="en-US" baseline="-25000" dirty="0" smtClean="0"/>
              <a:t>1</a:t>
            </a:r>
            <a:r>
              <a:rPr lang="en-US" dirty="0" smtClean="0"/>
              <a:t> = </a:t>
            </a:r>
            <a:r>
              <a:rPr lang="en-US" i="1" dirty="0" smtClean="0">
                <a:latin typeface="Symbol" pitchFamily="18" charset="2"/>
              </a:rPr>
              <a:t>m</a:t>
            </a:r>
            <a:r>
              <a:rPr lang="en-US" baseline="-25000" dirty="0" smtClean="0"/>
              <a:t>2      </a:t>
            </a:r>
            <a:r>
              <a:rPr lang="en-US" dirty="0" smtClean="0"/>
              <a:t> </a:t>
            </a:r>
            <a:r>
              <a:rPr lang="en-US" i="1" dirty="0" smtClean="0"/>
              <a:t>H</a:t>
            </a:r>
            <a:r>
              <a:rPr lang="en-US" i="1" baseline="-25000" dirty="0" smtClean="0"/>
              <a:t>a</a:t>
            </a:r>
            <a:r>
              <a:rPr lang="en-US" dirty="0" smtClean="0"/>
              <a:t>: </a:t>
            </a:r>
            <a:r>
              <a:rPr lang="en-US" i="1" dirty="0" smtClean="0">
                <a:latin typeface="Symbol" pitchFamily="18" charset="2"/>
              </a:rPr>
              <a:t>m</a:t>
            </a:r>
            <a:r>
              <a:rPr lang="en-US" baseline="-25000" dirty="0" smtClean="0"/>
              <a:t>1</a:t>
            </a:r>
            <a:r>
              <a:rPr lang="en-US" dirty="0" smtClean="0"/>
              <a:t> </a:t>
            </a:r>
            <a:r>
              <a:rPr lang="en-US" dirty="0" smtClean="0">
                <a:sym typeface="Symbol" pitchFamily="18" charset="2"/>
              </a:rPr>
              <a:t></a:t>
            </a:r>
            <a:r>
              <a:rPr lang="en-US" dirty="0" smtClean="0">
                <a:latin typeface="Euclid Fraktur" pitchFamily="66" charset="0"/>
              </a:rPr>
              <a:t> </a:t>
            </a:r>
            <a:r>
              <a:rPr lang="en-US" i="1" dirty="0" smtClean="0">
                <a:latin typeface="Symbol" pitchFamily="18" charset="2"/>
              </a:rPr>
              <a:t>m</a:t>
            </a:r>
            <a:r>
              <a:rPr lang="en-US" baseline="-25000" dirty="0" smtClean="0"/>
              <a:t>2 </a:t>
            </a:r>
          </a:p>
          <a:p>
            <a:r>
              <a:rPr lang="en-US" dirty="0" err="1" smtClean="0"/>
              <a:t>Diferencia</a:t>
            </a:r>
            <a:r>
              <a:rPr lang="en-US" dirty="0" smtClean="0"/>
              <a:t> entre medias </a:t>
            </a:r>
            <a:r>
              <a:rPr lang="en-US" dirty="0" err="1" smtClean="0"/>
              <a:t>muestrales</a:t>
            </a:r>
            <a:r>
              <a:rPr lang="en-US" dirty="0" smtClean="0"/>
              <a:t> = 8.9 – 8.3 = 0.6</a:t>
            </a:r>
          </a:p>
          <a:p>
            <a:pPr>
              <a:buFontTx/>
              <a:buNone/>
            </a:pPr>
            <a:r>
              <a:rPr lang="en-US" i="1" dirty="0" smtClean="0"/>
              <a:t>                 se </a:t>
            </a:r>
            <a:r>
              <a:rPr lang="en-US" dirty="0" smtClean="0"/>
              <a:t>= 1.09 (</a:t>
            </a:r>
            <a:r>
              <a:rPr lang="en-US" dirty="0" err="1" smtClean="0"/>
              <a:t>como</a:t>
            </a:r>
            <a:r>
              <a:rPr lang="en-US" dirty="0" smtClean="0"/>
              <a:t> en el </a:t>
            </a:r>
            <a:r>
              <a:rPr lang="en-US" dirty="0" err="1" smtClean="0"/>
              <a:t>cálculo</a:t>
            </a:r>
            <a:r>
              <a:rPr lang="en-US" dirty="0" smtClean="0"/>
              <a:t> de IC)</a:t>
            </a:r>
          </a:p>
          <a:p>
            <a:pPr>
              <a:buFontTx/>
              <a:buNone/>
            </a:pPr>
            <a:r>
              <a:rPr lang="en-US" dirty="0" smtClean="0"/>
              <a:t>    </a:t>
            </a:r>
            <a:r>
              <a:rPr lang="en-US" dirty="0" err="1" smtClean="0"/>
              <a:t>Prueba</a:t>
            </a:r>
            <a:r>
              <a:rPr lang="en-US" dirty="0" smtClean="0"/>
              <a:t> </a:t>
            </a:r>
            <a:r>
              <a:rPr lang="en-US" dirty="0" err="1" smtClean="0"/>
              <a:t>estadística</a:t>
            </a:r>
            <a:r>
              <a:rPr lang="en-US" dirty="0" smtClean="0"/>
              <a:t>  </a:t>
            </a:r>
            <a:r>
              <a:rPr lang="en-US" i="1" dirty="0" smtClean="0"/>
              <a:t>t = </a:t>
            </a:r>
            <a:r>
              <a:rPr lang="en-US" dirty="0" smtClean="0"/>
              <a:t>0.6/1.09 = 0.55</a:t>
            </a:r>
          </a:p>
          <a:p>
            <a:pPr>
              <a:spcAft>
                <a:spcPts val="600"/>
              </a:spcAft>
              <a:buFontTx/>
              <a:buNone/>
            </a:pPr>
            <a:r>
              <a:rPr lang="en-US" i="1" dirty="0" smtClean="0"/>
              <a:t>                  </a:t>
            </a:r>
            <a:r>
              <a:rPr lang="en-US" dirty="0" smtClean="0"/>
              <a:t>valor</a:t>
            </a:r>
            <a:r>
              <a:rPr lang="en-US" i="1" dirty="0" smtClean="0"/>
              <a:t>-p</a:t>
            </a:r>
            <a:r>
              <a:rPr lang="en-US" dirty="0" smtClean="0"/>
              <a:t> = 2(0.29) = 0.58  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Si la </a:t>
            </a:r>
            <a:r>
              <a:rPr lang="en-US" dirty="0" err="1" smtClean="0"/>
              <a:t>hipótesis</a:t>
            </a:r>
            <a:r>
              <a:rPr lang="en-US" dirty="0" smtClean="0"/>
              <a:t> </a:t>
            </a:r>
            <a:r>
              <a:rPr lang="en-US" dirty="0" err="1" smtClean="0"/>
              <a:t>nula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verdadera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la medias </a:t>
            </a:r>
            <a:r>
              <a:rPr lang="en-US" dirty="0" err="1" smtClean="0"/>
              <a:t>poblacionales</a:t>
            </a:r>
            <a:r>
              <a:rPr lang="en-US" dirty="0" smtClean="0"/>
              <a:t> </a:t>
            </a:r>
            <a:r>
              <a:rPr lang="en-US" dirty="0" err="1" smtClean="0"/>
              <a:t>sean</a:t>
            </a:r>
            <a:r>
              <a:rPr lang="en-US" dirty="0" smtClean="0"/>
              <a:t> </a:t>
            </a:r>
            <a:r>
              <a:rPr lang="en-US" dirty="0" err="1" smtClean="0"/>
              <a:t>iguales</a:t>
            </a:r>
            <a:r>
              <a:rPr lang="en-US" dirty="0" smtClean="0"/>
              <a:t>, no </a:t>
            </a:r>
            <a:r>
              <a:rPr lang="en-US" dirty="0" err="1" smtClean="0"/>
              <a:t>sería</a:t>
            </a:r>
            <a:r>
              <a:rPr lang="en-US" dirty="0" smtClean="0"/>
              <a:t> </a:t>
            </a:r>
            <a:r>
              <a:rPr lang="en-US" dirty="0" err="1" smtClean="0"/>
              <a:t>inusual</a:t>
            </a:r>
            <a:r>
              <a:rPr lang="en-US" dirty="0" smtClean="0"/>
              <a:t> </a:t>
            </a:r>
            <a:r>
              <a:rPr lang="en-US" dirty="0" err="1" smtClean="0"/>
              <a:t>muestras</a:t>
            </a:r>
            <a:r>
              <a:rPr lang="en-US" dirty="0" smtClean="0"/>
              <a:t> </a:t>
            </a:r>
            <a:r>
              <a:rPr lang="en-US" dirty="0" err="1" smtClean="0"/>
              <a:t>como</a:t>
            </a:r>
            <a:r>
              <a:rPr lang="en-US" dirty="0" smtClean="0"/>
              <a:t> </a:t>
            </a:r>
            <a:r>
              <a:rPr lang="en-US" dirty="0" err="1" smtClean="0"/>
              <a:t>las</a:t>
            </a:r>
            <a:r>
              <a:rPr lang="en-US" dirty="0" smtClean="0"/>
              <a:t> </a:t>
            </a:r>
            <a:r>
              <a:rPr lang="en-US" dirty="0" err="1" smtClean="0"/>
              <a:t>observadas</a:t>
            </a:r>
            <a:r>
              <a:rPr lang="en-US" dirty="0" smtClean="0"/>
              <a:t>.  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Para </a:t>
            </a:r>
            <a:r>
              <a:rPr lang="en-US" dirty="0" smtClean="0">
                <a:sym typeface="Euclid Symbol" pitchFamily="18" charset="2"/>
              </a:rPr>
              <a:t> = 0.05, no hay </a:t>
            </a:r>
            <a:r>
              <a:rPr lang="en-US" dirty="0" err="1" smtClean="0">
                <a:sym typeface="Euclid Symbol" pitchFamily="18" charset="2"/>
              </a:rPr>
              <a:t>suficiente</a:t>
            </a:r>
            <a:r>
              <a:rPr lang="en-US" dirty="0" smtClean="0">
                <a:sym typeface="Euclid Symbol" pitchFamily="18" charset="2"/>
              </a:rPr>
              <a:t> </a:t>
            </a:r>
            <a:r>
              <a:rPr lang="en-US" dirty="0" err="1" smtClean="0">
                <a:sym typeface="Euclid Symbol" pitchFamily="18" charset="2"/>
              </a:rPr>
              <a:t>evidencia</a:t>
            </a:r>
            <a:r>
              <a:rPr lang="en-US" dirty="0" smtClean="0">
                <a:sym typeface="Euclid Symbol" pitchFamily="18" charset="2"/>
              </a:rPr>
              <a:t> </a:t>
            </a:r>
            <a:r>
              <a:rPr lang="en-US" dirty="0" err="1" smtClean="0">
                <a:sym typeface="Euclid Symbol" pitchFamily="18" charset="2"/>
              </a:rPr>
              <a:t>para</a:t>
            </a:r>
            <a:r>
              <a:rPr lang="en-US" dirty="0" smtClean="0">
                <a:sym typeface="Euclid Symbol" pitchFamily="18" charset="2"/>
              </a:rPr>
              <a:t> </a:t>
            </a:r>
            <a:r>
              <a:rPr lang="en-US" dirty="0" err="1" smtClean="0">
                <a:sym typeface="Euclid Symbol" pitchFamily="18" charset="2"/>
              </a:rPr>
              <a:t>rechazar</a:t>
            </a:r>
            <a:r>
              <a:rPr lang="en-US" dirty="0" smtClean="0">
                <a:sym typeface="Euclid Symbol" pitchFamily="18" charset="2"/>
              </a:rPr>
              <a:t> la </a:t>
            </a:r>
            <a:r>
              <a:rPr lang="en-US" dirty="0" err="1" smtClean="0">
                <a:sym typeface="Euclid Symbol" pitchFamily="18" charset="2"/>
              </a:rPr>
              <a:t>nula</a:t>
            </a:r>
            <a:r>
              <a:rPr lang="en-US" dirty="0" smtClean="0">
                <a:sym typeface="Euclid Symbol" pitchFamily="18" charset="2"/>
              </a:rPr>
              <a:t>.  </a:t>
            </a:r>
          </a:p>
          <a:p>
            <a:r>
              <a:rPr lang="en-US" dirty="0" smtClean="0">
                <a:sym typeface="Euclid Symbol" pitchFamily="18" charset="2"/>
              </a:rPr>
              <a:t>Es </a:t>
            </a:r>
            <a:r>
              <a:rPr lang="en-US" dirty="0" smtClean="0"/>
              <a:t>plausible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las</a:t>
            </a:r>
            <a:r>
              <a:rPr lang="en-US" dirty="0" smtClean="0"/>
              <a:t> medias </a:t>
            </a:r>
            <a:r>
              <a:rPr lang="en-US" dirty="0" err="1" smtClean="0"/>
              <a:t>poblacionales</a:t>
            </a:r>
            <a:r>
              <a:rPr lang="en-US" dirty="0" smtClean="0"/>
              <a:t> </a:t>
            </a:r>
            <a:r>
              <a:rPr lang="en-US" dirty="0" err="1" smtClean="0"/>
              <a:t>sean</a:t>
            </a:r>
            <a:r>
              <a:rPr lang="en-US" dirty="0" smtClean="0"/>
              <a:t> </a:t>
            </a:r>
            <a:r>
              <a:rPr lang="en-US" dirty="0" err="1" smtClean="0"/>
              <a:t>idénticas</a:t>
            </a:r>
            <a:r>
              <a:rPr lang="en-US" dirty="0" smtClean="0"/>
              <a:t>.</a:t>
            </a:r>
          </a:p>
          <a:p>
            <a:pPr>
              <a:buFontTx/>
              <a:buNone/>
            </a:pPr>
            <a:r>
              <a:rPr lang="en-US" dirty="0" smtClean="0"/>
              <a:t>	Para  </a:t>
            </a:r>
            <a:r>
              <a:rPr lang="en-US" i="1" dirty="0" smtClean="0"/>
              <a:t>H</a:t>
            </a:r>
            <a:r>
              <a:rPr lang="en-US" i="1" baseline="-25000" dirty="0" smtClean="0"/>
              <a:t>a</a:t>
            </a:r>
            <a:r>
              <a:rPr lang="en-US" dirty="0" smtClean="0"/>
              <a:t>: </a:t>
            </a:r>
            <a:r>
              <a:rPr lang="en-US" i="1" dirty="0" smtClean="0">
                <a:latin typeface="Symbol" pitchFamily="18" charset="2"/>
              </a:rPr>
              <a:t>m</a:t>
            </a:r>
            <a:r>
              <a:rPr lang="en-US" baseline="-25000" dirty="0" smtClean="0"/>
              <a:t>1</a:t>
            </a:r>
            <a:r>
              <a:rPr lang="en-US" dirty="0" smtClean="0"/>
              <a:t> &lt; </a:t>
            </a:r>
            <a:r>
              <a:rPr lang="en-US" i="1" dirty="0" smtClean="0">
                <a:latin typeface="Symbol" pitchFamily="18" charset="2"/>
              </a:rPr>
              <a:t>m</a:t>
            </a:r>
            <a:r>
              <a:rPr lang="en-US" baseline="-25000" dirty="0" smtClean="0"/>
              <a:t>2,    </a:t>
            </a:r>
            <a:r>
              <a:rPr lang="en-US" dirty="0" smtClean="0"/>
              <a:t>valor-</a:t>
            </a:r>
            <a:r>
              <a:rPr lang="en-US" i="1" dirty="0" smtClean="0"/>
              <a:t>p</a:t>
            </a:r>
            <a:r>
              <a:rPr lang="en-US" dirty="0" smtClean="0"/>
              <a:t> = 0.29</a:t>
            </a:r>
          </a:p>
          <a:p>
            <a:pPr>
              <a:buFontTx/>
              <a:buNone/>
            </a:pPr>
            <a:r>
              <a:rPr lang="en-US" dirty="0" smtClean="0"/>
              <a:t>	Para</a:t>
            </a:r>
            <a:r>
              <a:rPr lang="en-US" baseline="-25000" dirty="0" smtClean="0"/>
              <a:t>  </a:t>
            </a:r>
            <a:r>
              <a:rPr lang="en-US" i="1" dirty="0" smtClean="0"/>
              <a:t>H</a:t>
            </a:r>
            <a:r>
              <a:rPr lang="en-US" i="1" baseline="-25000" dirty="0" smtClean="0"/>
              <a:t>a</a:t>
            </a:r>
            <a:r>
              <a:rPr lang="en-US" dirty="0" smtClean="0"/>
              <a:t>: </a:t>
            </a:r>
            <a:r>
              <a:rPr lang="en-US" i="1" dirty="0" smtClean="0">
                <a:latin typeface="Symbol" pitchFamily="18" charset="2"/>
              </a:rPr>
              <a:t>m</a:t>
            </a:r>
            <a:r>
              <a:rPr lang="en-US" baseline="-25000" dirty="0" smtClean="0"/>
              <a:t>1</a:t>
            </a:r>
            <a:r>
              <a:rPr lang="en-US" dirty="0" smtClean="0"/>
              <a:t> &gt; </a:t>
            </a:r>
            <a:r>
              <a:rPr lang="en-US" i="1" dirty="0" smtClean="0">
                <a:latin typeface="Symbol" pitchFamily="18" charset="2"/>
              </a:rPr>
              <a:t>m</a:t>
            </a:r>
            <a:r>
              <a:rPr lang="en-US" baseline="-25000" dirty="0" smtClean="0"/>
              <a:t>2      </a:t>
            </a:r>
            <a:r>
              <a:rPr lang="en-US" dirty="0" smtClean="0"/>
              <a:t>valor-</a:t>
            </a:r>
            <a:r>
              <a:rPr lang="en-US" i="1" dirty="0" smtClean="0"/>
              <a:t>p</a:t>
            </a:r>
            <a:r>
              <a:rPr lang="en-US" dirty="0" smtClean="0"/>
              <a:t> = 1 – 0.29 = 0.71</a:t>
            </a:r>
            <a:endParaRPr lang="en-US" baseline="-25000" dirty="0" smtClean="0"/>
          </a:p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21</a:t>
            </a:fld>
            <a:endParaRPr lang="es-MX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Equivalencia</a:t>
            </a:r>
            <a:r>
              <a:rPr lang="en-US" dirty="0" smtClean="0"/>
              <a:t> de IC y </a:t>
            </a:r>
            <a:r>
              <a:rPr lang="en-US" dirty="0" err="1" smtClean="0"/>
              <a:t>pruebas</a:t>
            </a:r>
            <a:r>
              <a:rPr lang="en-US" dirty="0" smtClean="0"/>
              <a:t> de </a:t>
            </a:r>
            <a:r>
              <a:rPr lang="en-US" dirty="0" err="1" smtClean="0"/>
              <a:t>significancia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“H</a:t>
            </a:r>
            <a:r>
              <a:rPr lang="en-US" baseline="-25000" dirty="0" smtClean="0"/>
              <a:t>0</a:t>
            </a:r>
            <a:r>
              <a:rPr lang="en-US" dirty="0" smtClean="0"/>
              <a:t>: </a:t>
            </a:r>
            <a:r>
              <a:rPr lang="en-US" i="1" dirty="0" smtClean="0">
                <a:latin typeface="Symbol" pitchFamily="18" charset="2"/>
              </a:rPr>
              <a:t>m</a:t>
            </a:r>
            <a:r>
              <a:rPr lang="en-US" baseline="-25000" dirty="0" smtClean="0"/>
              <a:t>1</a:t>
            </a:r>
            <a:r>
              <a:rPr lang="en-US" dirty="0" smtClean="0"/>
              <a:t> = </a:t>
            </a:r>
            <a:r>
              <a:rPr lang="en-US" i="1" dirty="0" smtClean="0">
                <a:latin typeface="Symbol" pitchFamily="18" charset="2"/>
              </a:rPr>
              <a:t>m</a:t>
            </a:r>
            <a:r>
              <a:rPr lang="en-US" baseline="-25000" dirty="0" smtClean="0"/>
              <a:t>2  </a:t>
            </a:r>
            <a:r>
              <a:rPr lang="en-US" dirty="0" err="1" smtClean="0"/>
              <a:t>rechazada</a:t>
            </a:r>
            <a:r>
              <a:rPr lang="en-US" dirty="0" smtClean="0"/>
              <a:t> (no </a:t>
            </a:r>
            <a:r>
              <a:rPr lang="en-US" dirty="0" err="1" smtClean="0"/>
              <a:t>rechazada</a:t>
            </a:r>
            <a:r>
              <a:rPr lang="en-US" dirty="0" smtClean="0"/>
              <a:t>) a un </a:t>
            </a:r>
            <a:r>
              <a:rPr lang="en-US" dirty="0" err="1" smtClean="0"/>
              <a:t>nivel</a:t>
            </a:r>
            <a:r>
              <a:rPr lang="en-US" dirty="0" smtClean="0"/>
              <a:t>-</a:t>
            </a:r>
            <a:r>
              <a:rPr lang="en-US" dirty="0" smtClean="0">
                <a:sym typeface="Euclid Symbol" pitchFamily="18" charset="2"/>
              </a:rPr>
              <a:t> a favor de</a:t>
            </a:r>
            <a:r>
              <a:rPr lang="en-US" dirty="0" smtClean="0"/>
              <a:t> </a:t>
            </a:r>
            <a:r>
              <a:rPr lang="en-US" i="1" dirty="0" smtClean="0"/>
              <a:t>H</a:t>
            </a:r>
            <a:r>
              <a:rPr lang="en-US" i="1" baseline="-25000" dirty="0" smtClean="0"/>
              <a:t>a</a:t>
            </a:r>
            <a:r>
              <a:rPr lang="en-US" dirty="0" smtClean="0"/>
              <a:t>: </a:t>
            </a:r>
            <a:r>
              <a:rPr lang="en-US" i="1" dirty="0" smtClean="0">
                <a:latin typeface="Symbol" pitchFamily="18" charset="2"/>
              </a:rPr>
              <a:t>m</a:t>
            </a:r>
            <a:r>
              <a:rPr lang="en-US" baseline="-25000" dirty="0" smtClean="0"/>
              <a:t>1</a:t>
            </a:r>
            <a:r>
              <a:rPr lang="en-US" dirty="0" smtClean="0"/>
              <a:t> </a:t>
            </a:r>
            <a:r>
              <a:rPr lang="en-US" dirty="0" smtClean="0">
                <a:sym typeface="Symbol" pitchFamily="18" charset="2"/>
              </a:rPr>
              <a:t></a:t>
            </a:r>
            <a:r>
              <a:rPr lang="en-US" dirty="0" smtClean="0">
                <a:latin typeface="Euclid Fraktur" pitchFamily="66" charset="0"/>
              </a:rPr>
              <a:t> </a:t>
            </a:r>
            <a:r>
              <a:rPr lang="en-US" i="1" dirty="0" smtClean="0">
                <a:latin typeface="Symbol" pitchFamily="18" charset="2"/>
              </a:rPr>
              <a:t>m</a:t>
            </a:r>
            <a:r>
              <a:rPr lang="en-US" baseline="-25000" dirty="0" smtClean="0"/>
              <a:t>2</a:t>
            </a:r>
            <a:r>
              <a:rPr lang="en-US" dirty="0" smtClean="0"/>
              <a:t>”, </a:t>
            </a:r>
            <a:r>
              <a:rPr lang="en-US" dirty="0" err="1" smtClean="0"/>
              <a:t>equivalente</a:t>
            </a:r>
            <a:r>
              <a:rPr lang="en-US" dirty="0" smtClean="0"/>
              <a:t> a</a:t>
            </a:r>
          </a:p>
          <a:p>
            <a:pPr>
              <a:buFontTx/>
              <a:buNone/>
            </a:pPr>
            <a:r>
              <a:rPr lang="en-US" dirty="0" smtClean="0"/>
              <a:t>	“100(1 - </a:t>
            </a:r>
            <a:r>
              <a:rPr lang="en-US" dirty="0" smtClean="0">
                <a:sym typeface="Euclid Symbol" pitchFamily="18" charset="2"/>
              </a:rPr>
              <a:t>)% IC </a:t>
            </a:r>
            <a:r>
              <a:rPr lang="en-US" dirty="0" err="1" smtClean="0">
                <a:sym typeface="Euclid Symbol" pitchFamily="18" charset="2"/>
              </a:rPr>
              <a:t>para</a:t>
            </a:r>
            <a:r>
              <a:rPr lang="en-US" dirty="0" smtClean="0">
                <a:sym typeface="Euclid Symbol" pitchFamily="18" charset="2"/>
              </a:rPr>
              <a:t> </a:t>
            </a:r>
            <a:r>
              <a:rPr lang="en-US" i="1" dirty="0" smtClean="0">
                <a:latin typeface="Symbol" pitchFamily="18" charset="2"/>
              </a:rPr>
              <a:t>m</a:t>
            </a:r>
            <a:r>
              <a:rPr lang="en-US" baseline="-25000" dirty="0" smtClean="0"/>
              <a:t>1</a:t>
            </a:r>
            <a:r>
              <a:rPr lang="en-US" dirty="0" smtClean="0"/>
              <a:t> - </a:t>
            </a:r>
            <a:r>
              <a:rPr lang="en-US" i="1" dirty="0" smtClean="0">
                <a:latin typeface="Symbol" pitchFamily="18" charset="2"/>
              </a:rPr>
              <a:t>m</a:t>
            </a:r>
            <a:r>
              <a:rPr lang="en-US" baseline="-25000" dirty="0" smtClean="0"/>
              <a:t>2 </a:t>
            </a:r>
            <a:r>
              <a:rPr lang="en-US" dirty="0" smtClean="0"/>
              <a:t>no </a:t>
            </a:r>
            <a:r>
              <a:rPr lang="en-US" dirty="0" err="1" smtClean="0"/>
              <a:t>incluye</a:t>
            </a:r>
            <a:r>
              <a:rPr lang="en-US" dirty="0" smtClean="0"/>
              <a:t> 0 (</a:t>
            </a:r>
            <a:r>
              <a:rPr lang="en-US" dirty="0" err="1" smtClean="0"/>
              <a:t>incluye</a:t>
            </a:r>
            <a:r>
              <a:rPr lang="en-US" dirty="0" smtClean="0"/>
              <a:t> 0)”</a:t>
            </a:r>
          </a:p>
          <a:p>
            <a:pPr>
              <a:buFontTx/>
              <a:buNone/>
            </a:pPr>
            <a:endParaRPr lang="en-US" dirty="0" smtClean="0"/>
          </a:p>
          <a:p>
            <a:r>
              <a:rPr lang="en-US" b="1" dirty="0" err="1" smtClean="0"/>
              <a:t>Ejemplo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smtClean="0">
                <a:sym typeface="Euclid Symbol" pitchFamily="18" charset="2"/>
              </a:rPr>
              <a:t> = 0.05</a:t>
            </a:r>
            <a:r>
              <a:rPr lang="en-US" dirty="0" smtClean="0"/>
              <a:t>:  valor-</a:t>
            </a:r>
            <a:r>
              <a:rPr lang="en-US" i="1" dirty="0" smtClean="0"/>
              <a:t>p</a:t>
            </a:r>
            <a:r>
              <a:rPr lang="en-US" dirty="0" smtClean="0"/>
              <a:t> = 0.58, </a:t>
            </a:r>
            <a:r>
              <a:rPr lang="en-US" dirty="0" err="1" smtClean="0"/>
              <a:t>entonces</a:t>
            </a:r>
            <a:r>
              <a:rPr lang="en-US" dirty="0" smtClean="0"/>
              <a:t> </a:t>
            </a:r>
          </a:p>
          <a:p>
            <a:pPr>
              <a:buFontTx/>
              <a:buNone/>
            </a:pPr>
            <a:r>
              <a:rPr lang="en-US" dirty="0" smtClean="0"/>
              <a:t>    “no </a:t>
            </a:r>
            <a:r>
              <a:rPr lang="en-US" dirty="0" err="1" smtClean="0"/>
              <a:t>rechazamos</a:t>
            </a:r>
            <a:r>
              <a:rPr lang="en-US" dirty="0" smtClean="0"/>
              <a:t> H</a:t>
            </a:r>
            <a:r>
              <a:rPr lang="en-US" baseline="-25000" dirty="0" smtClean="0"/>
              <a:t>0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las</a:t>
            </a:r>
            <a:r>
              <a:rPr lang="en-US" dirty="0" smtClean="0"/>
              <a:t> medias </a:t>
            </a:r>
            <a:r>
              <a:rPr lang="en-US" dirty="0" err="1" smtClean="0"/>
              <a:t>poblacionales</a:t>
            </a:r>
            <a:r>
              <a:rPr lang="en-US" dirty="0" smtClean="0"/>
              <a:t> </a:t>
            </a:r>
            <a:r>
              <a:rPr lang="en-US" dirty="0" err="1" smtClean="0"/>
              <a:t>sean</a:t>
            </a:r>
            <a:r>
              <a:rPr lang="en-US" dirty="0" smtClean="0"/>
              <a:t> </a:t>
            </a:r>
            <a:r>
              <a:rPr lang="en-US" dirty="0" err="1" smtClean="0"/>
              <a:t>iguales</a:t>
            </a:r>
            <a:r>
              <a:rPr lang="en-US" dirty="0" smtClean="0"/>
              <a:t>”</a:t>
            </a:r>
          </a:p>
          <a:p>
            <a:pPr>
              <a:buFontTx/>
              <a:buNone/>
            </a:pPr>
            <a:r>
              <a:rPr lang="en-US" dirty="0" smtClean="0"/>
              <a:t>             IC del 95% de (-1.5,  2.7) </a:t>
            </a:r>
            <a:r>
              <a:rPr lang="en-US" dirty="0" err="1" smtClean="0"/>
              <a:t>contiene</a:t>
            </a:r>
            <a:r>
              <a:rPr lang="en-US" dirty="0" smtClean="0"/>
              <a:t> el 0</a:t>
            </a:r>
          </a:p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22</a:t>
            </a:fld>
            <a:endParaRPr lang="es-MX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spcAft>
                <a:spcPts val="1200"/>
              </a:spcAft>
            </a:pPr>
            <a:r>
              <a:rPr lang="en-US" dirty="0" err="1" smtClean="0"/>
              <a:t>Inferencia</a:t>
            </a:r>
            <a:r>
              <a:rPr lang="en-US" dirty="0" smtClean="0"/>
              <a:t> </a:t>
            </a:r>
            <a:r>
              <a:rPr lang="en-US" dirty="0" err="1" smtClean="0"/>
              <a:t>alternativa</a:t>
            </a:r>
            <a:r>
              <a:rPr lang="en-US" dirty="0" smtClean="0"/>
              <a:t> </a:t>
            </a:r>
            <a:r>
              <a:rPr lang="en-US" dirty="0" err="1" smtClean="0"/>
              <a:t>comparando</a:t>
            </a:r>
            <a:r>
              <a:rPr lang="en-US" dirty="0" smtClean="0"/>
              <a:t> medias </a:t>
            </a:r>
            <a:r>
              <a:rPr lang="en-US" dirty="0" err="1" smtClean="0"/>
              <a:t>asume</a:t>
            </a:r>
            <a:r>
              <a:rPr lang="en-US" dirty="0" smtClean="0"/>
              <a:t> </a:t>
            </a:r>
            <a:r>
              <a:rPr lang="en-US" dirty="0" err="1" smtClean="0"/>
              <a:t>desviaciones</a:t>
            </a:r>
            <a:r>
              <a:rPr lang="en-US" dirty="0" smtClean="0"/>
              <a:t> </a:t>
            </a:r>
            <a:r>
              <a:rPr lang="en-US" dirty="0" err="1" smtClean="0"/>
              <a:t>estándar</a:t>
            </a:r>
            <a:r>
              <a:rPr lang="en-US" dirty="0" smtClean="0"/>
              <a:t> </a:t>
            </a:r>
            <a:r>
              <a:rPr lang="en-US" dirty="0" err="1" smtClean="0"/>
              <a:t>poblacionales</a:t>
            </a:r>
            <a:r>
              <a:rPr lang="en-US" dirty="0" smtClean="0"/>
              <a:t> </a:t>
            </a:r>
            <a:r>
              <a:rPr lang="en-US" dirty="0" err="1" smtClean="0"/>
              <a:t>iguales</a:t>
            </a:r>
            <a:r>
              <a:rPr lang="en-US" dirty="0" smtClean="0"/>
              <a:t>.</a:t>
            </a:r>
          </a:p>
          <a:p>
            <a:pPr>
              <a:lnSpc>
                <a:spcPct val="90000"/>
              </a:lnSpc>
              <a:spcAft>
                <a:spcPts val="1200"/>
              </a:spcAft>
            </a:pPr>
            <a:r>
              <a:rPr lang="en-US" dirty="0" smtClean="0"/>
              <a:t>No </a:t>
            </a:r>
            <a:r>
              <a:rPr lang="en-US" dirty="0" err="1" smtClean="0"/>
              <a:t>consideraremos</a:t>
            </a:r>
            <a:r>
              <a:rPr lang="en-US" dirty="0" smtClean="0"/>
              <a:t> </a:t>
            </a:r>
            <a:r>
              <a:rPr lang="en-US" dirty="0" err="1" smtClean="0"/>
              <a:t>fórmulas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este</a:t>
            </a:r>
            <a:r>
              <a:rPr lang="en-US" dirty="0" smtClean="0"/>
              <a:t> </a:t>
            </a:r>
            <a:r>
              <a:rPr lang="en-US" dirty="0" err="1" smtClean="0"/>
              <a:t>enfoque</a:t>
            </a:r>
            <a:r>
              <a:rPr lang="en-US" dirty="0" smtClean="0"/>
              <a:t> </a:t>
            </a:r>
            <a:r>
              <a:rPr lang="en-US" dirty="0" err="1" smtClean="0"/>
              <a:t>aquí</a:t>
            </a:r>
            <a:r>
              <a:rPr lang="en-US" dirty="0" smtClean="0"/>
              <a:t> (en </a:t>
            </a:r>
            <a:r>
              <a:rPr lang="en-US" dirty="0" err="1" smtClean="0"/>
              <a:t>Sección</a:t>
            </a:r>
            <a:r>
              <a:rPr lang="en-US" dirty="0" smtClean="0"/>
              <a:t> 7.5 del </a:t>
            </a:r>
            <a:r>
              <a:rPr lang="en-US" dirty="0" err="1" smtClean="0"/>
              <a:t>libro</a:t>
            </a:r>
            <a:r>
              <a:rPr lang="en-US" dirty="0" smtClean="0"/>
              <a:t> de </a:t>
            </a:r>
            <a:r>
              <a:rPr lang="en-US" dirty="0" err="1" smtClean="0"/>
              <a:t>texto</a:t>
            </a:r>
            <a:r>
              <a:rPr lang="en-US" dirty="0" smtClean="0"/>
              <a:t>), </a:t>
            </a:r>
            <a:r>
              <a:rPr lang="en-US" dirty="0" err="1" smtClean="0"/>
              <a:t>ya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un </a:t>
            </a:r>
            <a:r>
              <a:rPr lang="en-US" dirty="0" err="1" smtClean="0"/>
              <a:t>caso</a:t>
            </a:r>
            <a:r>
              <a:rPr lang="en-US" dirty="0" smtClean="0"/>
              <a:t> especial de los </a:t>
            </a:r>
            <a:r>
              <a:rPr lang="en-US" dirty="0" err="1" smtClean="0"/>
              <a:t>métodos</a:t>
            </a:r>
            <a:r>
              <a:rPr lang="en-US" dirty="0" smtClean="0"/>
              <a:t> de “</a:t>
            </a:r>
            <a:r>
              <a:rPr lang="en-US" dirty="0" err="1" smtClean="0"/>
              <a:t>análisis</a:t>
            </a:r>
            <a:r>
              <a:rPr lang="en-US" dirty="0" smtClean="0"/>
              <a:t> de </a:t>
            </a:r>
            <a:r>
              <a:rPr lang="en-US" dirty="0" err="1" smtClean="0"/>
              <a:t>varianza</a:t>
            </a:r>
            <a:r>
              <a:rPr lang="en-US" dirty="0" smtClean="0"/>
              <a:t>” </a:t>
            </a:r>
            <a:r>
              <a:rPr lang="en-US" dirty="0" err="1" smtClean="0"/>
              <a:t>que</a:t>
            </a:r>
            <a:r>
              <a:rPr lang="en-US" dirty="0" smtClean="0"/>
              <a:t> se </a:t>
            </a:r>
            <a:r>
              <a:rPr lang="en-US" dirty="0" err="1" smtClean="0"/>
              <a:t>estudian</a:t>
            </a:r>
            <a:r>
              <a:rPr lang="en-US" dirty="0" smtClean="0"/>
              <a:t> en el </a:t>
            </a:r>
            <a:r>
              <a:rPr lang="en-US" dirty="0" err="1" smtClean="0"/>
              <a:t>Capítulo</a:t>
            </a:r>
            <a:r>
              <a:rPr lang="en-US" dirty="0" smtClean="0"/>
              <a:t> 12.  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smtClean="0"/>
              <a:t>	Este IC y </a:t>
            </a:r>
            <a:r>
              <a:rPr lang="en-US" dirty="0" err="1" smtClean="0"/>
              <a:t>prueba</a:t>
            </a:r>
            <a:r>
              <a:rPr lang="en-US" dirty="0" smtClean="0"/>
              <a:t> </a:t>
            </a:r>
            <a:r>
              <a:rPr lang="en-US" dirty="0" err="1" smtClean="0"/>
              <a:t>usan</a:t>
            </a:r>
            <a:r>
              <a:rPr lang="en-US" dirty="0" smtClean="0"/>
              <a:t> la </a:t>
            </a:r>
            <a:r>
              <a:rPr lang="en-US" dirty="0" err="1" smtClean="0"/>
              <a:t>distribución</a:t>
            </a:r>
            <a:r>
              <a:rPr lang="en-US" dirty="0" smtClean="0"/>
              <a:t> </a:t>
            </a:r>
            <a:r>
              <a:rPr lang="en-US" i="1" dirty="0" smtClean="0"/>
              <a:t>t </a:t>
            </a:r>
            <a:r>
              <a:rPr lang="en-US" dirty="0" smtClean="0"/>
              <a:t>con </a:t>
            </a:r>
          </a:p>
          <a:p>
            <a:pPr>
              <a:lnSpc>
                <a:spcPct val="90000"/>
              </a:lnSpc>
              <a:spcAft>
                <a:spcPts val="1200"/>
              </a:spcAft>
              <a:buFontTx/>
              <a:buNone/>
            </a:pPr>
            <a:r>
              <a:rPr lang="en-US" dirty="0" smtClean="0"/>
              <a:t>                 </a:t>
            </a:r>
            <a:r>
              <a:rPr lang="en-US" i="1" dirty="0" err="1" smtClean="0"/>
              <a:t>df</a:t>
            </a:r>
            <a:r>
              <a:rPr lang="en-US" i="1" dirty="0" smtClean="0"/>
              <a:t> = n</a:t>
            </a:r>
            <a:r>
              <a:rPr lang="en-US" i="1" baseline="-25000" dirty="0" smtClean="0"/>
              <a:t>1</a:t>
            </a:r>
            <a:r>
              <a:rPr lang="en-US" i="1" dirty="0" smtClean="0"/>
              <a:t> + n</a:t>
            </a:r>
            <a:r>
              <a:rPr lang="en-US" i="1" baseline="-25000" dirty="0" smtClean="0"/>
              <a:t>2 </a:t>
            </a:r>
            <a:r>
              <a:rPr lang="en-US" i="1" dirty="0" smtClean="0"/>
              <a:t> - 2</a:t>
            </a:r>
            <a:endParaRPr lang="en-US" dirty="0" smtClean="0"/>
          </a:p>
          <a:p>
            <a:pPr>
              <a:lnSpc>
                <a:spcPct val="90000"/>
              </a:lnSpc>
            </a:pPr>
            <a:r>
              <a:rPr lang="es-MX" dirty="0" smtClean="0"/>
              <a:t>Vamos a ver cómo el software muestra este enfoque y el que hemos usado que no asume la igualdad de las desviaciones estándar de la población. </a:t>
            </a:r>
            <a:endParaRPr lang="en-US" dirty="0" smtClean="0">
              <a:cs typeface="Arial" charset="0"/>
            </a:endParaRPr>
          </a:p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23</a:t>
            </a:fld>
            <a:endParaRPr lang="es-MX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en-US" b="1" dirty="0" err="1" smtClean="0"/>
              <a:t>Ejemplo</a:t>
            </a:r>
            <a:r>
              <a:rPr lang="en-US" b="1" dirty="0" smtClean="0"/>
              <a:t>: </a:t>
            </a:r>
            <a:r>
              <a:rPr lang="en-US" dirty="0" err="1" smtClean="0"/>
              <a:t>Ejercicio</a:t>
            </a:r>
            <a:r>
              <a:rPr lang="en-US" dirty="0" smtClean="0"/>
              <a:t> 7.30, p. 213.   </a:t>
            </a:r>
            <a:r>
              <a:rPr lang="en-US" dirty="0" err="1" smtClean="0"/>
              <a:t>Resultados</a:t>
            </a:r>
            <a:r>
              <a:rPr lang="en-US" dirty="0" smtClean="0"/>
              <a:t> de </a:t>
            </a:r>
            <a:r>
              <a:rPr lang="en-US" dirty="0" err="1" smtClean="0"/>
              <a:t>mejora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 smtClean="0"/>
              <a:t>            </a:t>
            </a:r>
            <a:r>
              <a:rPr lang="en-US" dirty="0" err="1" smtClean="0"/>
              <a:t>terapia</a:t>
            </a:r>
            <a:r>
              <a:rPr lang="en-US" dirty="0" smtClean="0"/>
              <a:t> A:   10, 20, 30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 smtClean="0"/>
              <a:t>            </a:t>
            </a:r>
            <a:r>
              <a:rPr lang="en-US" dirty="0" err="1" smtClean="0"/>
              <a:t>terapia</a:t>
            </a:r>
            <a:r>
              <a:rPr lang="en-US" dirty="0" smtClean="0"/>
              <a:t> B:   30, 45, 45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dirty="0" smtClean="0"/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 smtClean="0"/>
              <a:t>A: media = 20, </a:t>
            </a:r>
            <a:r>
              <a:rPr lang="en-US" i="1" dirty="0" smtClean="0"/>
              <a:t>s</a:t>
            </a:r>
            <a:r>
              <a:rPr lang="en-US" baseline="-25000" dirty="0" smtClean="0"/>
              <a:t>1 </a:t>
            </a:r>
            <a:r>
              <a:rPr lang="en-US" dirty="0" smtClean="0"/>
              <a:t>= 10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 smtClean="0"/>
              <a:t>B: media = 40, </a:t>
            </a:r>
            <a:r>
              <a:rPr lang="en-US" i="1" dirty="0" smtClean="0"/>
              <a:t>s</a:t>
            </a:r>
            <a:r>
              <a:rPr lang="en-US" i="1" baseline="-25000" dirty="0" smtClean="0"/>
              <a:t>2 </a:t>
            </a:r>
            <a:r>
              <a:rPr lang="en-US" i="1" dirty="0" smtClean="0"/>
              <a:t>= </a:t>
            </a:r>
            <a:r>
              <a:rPr lang="en-US" dirty="0" smtClean="0"/>
              <a:t>8.66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dirty="0" smtClean="0"/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 smtClean="0"/>
              <a:t>     </a:t>
            </a:r>
            <a:r>
              <a:rPr lang="en-US" dirty="0" err="1" smtClean="0"/>
              <a:t>Archivo</a:t>
            </a:r>
            <a:r>
              <a:rPr lang="en-US" dirty="0" smtClean="0"/>
              <a:t> de </a:t>
            </a:r>
            <a:r>
              <a:rPr lang="en-US" dirty="0" err="1" smtClean="0"/>
              <a:t>datos</a:t>
            </a:r>
            <a:r>
              <a:rPr lang="en-US" dirty="0" smtClean="0"/>
              <a:t>, el </a:t>
            </a:r>
            <a:r>
              <a:rPr lang="en-US" dirty="0" err="1" smtClean="0"/>
              <a:t>cuál</a:t>
            </a:r>
            <a:r>
              <a:rPr lang="en-US" dirty="0" smtClean="0"/>
              <a:t> se </a:t>
            </a:r>
            <a:r>
              <a:rPr lang="en-US" dirty="0" err="1" smtClean="0"/>
              <a:t>importa</a:t>
            </a:r>
            <a:r>
              <a:rPr lang="en-US" dirty="0" smtClean="0"/>
              <a:t> en SPSS y </a:t>
            </a:r>
            <a:r>
              <a:rPr lang="en-US" dirty="0" err="1" smtClean="0"/>
              <a:t>analiza</a:t>
            </a:r>
            <a:endParaRPr lang="en-US" dirty="0" smtClean="0"/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 smtClean="0"/>
              <a:t>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 err="1" smtClean="0"/>
              <a:t>Sujeto</a:t>
            </a:r>
            <a:r>
              <a:rPr lang="en-US" dirty="0" smtClean="0"/>
              <a:t>  </a:t>
            </a:r>
            <a:r>
              <a:rPr lang="en-US" dirty="0" err="1" smtClean="0"/>
              <a:t>Terapia</a:t>
            </a:r>
            <a:r>
              <a:rPr lang="en-US" dirty="0" smtClean="0"/>
              <a:t>  </a:t>
            </a:r>
            <a:r>
              <a:rPr lang="en-US" dirty="0" err="1" smtClean="0"/>
              <a:t>Mejora</a:t>
            </a:r>
            <a:endParaRPr lang="en-US" dirty="0" smtClean="0"/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 smtClean="0"/>
              <a:t>     1            A            10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 smtClean="0"/>
              <a:t>     2            A            20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 smtClean="0"/>
              <a:t>     3            A            30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 smtClean="0"/>
              <a:t>     4            B            30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 smtClean="0"/>
              <a:t>     5            B            45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 smtClean="0"/>
              <a:t>     6            B            45</a:t>
            </a:r>
          </a:p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24</a:t>
            </a:fld>
            <a:endParaRPr lang="es-MX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25</a:t>
            </a:fld>
            <a:endParaRPr lang="es-MX"/>
          </a:p>
        </p:txBody>
      </p:sp>
      <p:pic>
        <p:nvPicPr>
          <p:cNvPr id="706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312" y="2088356"/>
            <a:ext cx="8534400" cy="325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Prueba</a:t>
            </a:r>
            <a:r>
              <a:rPr lang="en-US" dirty="0" smtClean="0"/>
              <a:t> de H</a:t>
            </a:r>
            <a:r>
              <a:rPr lang="en-US" baseline="-25000" dirty="0" smtClean="0"/>
              <a:t>0</a:t>
            </a:r>
            <a:r>
              <a:rPr lang="en-US" dirty="0" smtClean="0"/>
              <a:t>: </a:t>
            </a:r>
            <a:r>
              <a:rPr lang="en-US" i="1" dirty="0" smtClean="0">
                <a:latin typeface="Symbol" pitchFamily="18" charset="2"/>
              </a:rPr>
              <a:t>m</a:t>
            </a:r>
            <a:r>
              <a:rPr lang="en-US" baseline="-25000" dirty="0" smtClean="0"/>
              <a:t>1</a:t>
            </a:r>
            <a:r>
              <a:rPr lang="en-US" dirty="0" smtClean="0"/>
              <a:t> = </a:t>
            </a:r>
            <a:r>
              <a:rPr lang="en-US" i="1" dirty="0" smtClean="0">
                <a:latin typeface="Symbol" pitchFamily="18" charset="2"/>
              </a:rPr>
              <a:t>m</a:t>
            </a:r>
            <a:r>
              <a:rPr lang="en-US" baseline="-25000" dirty="0" smtClean="0"/>
              <a:t>2   </a:t>
            </a:r>
            <a:r>
              <a:rPr lang="en-US" i="1" dirty="0" smtClean="0"/>
              <a:t>H</a:t>
            </a:r>
            <a:r>
              <a:rPr lang="en-US" i="1" baseline="-25000" dirty="0" smtClean="0"/>
              <a:t>a</a:t>
            </a:r>
            <a:r>
              <a:rPr lang="en-US" dirty="0" smtClean="0"/>
              <a:t>: </a:t>
            </a:r>
            <a:r>
              <a:rPr lang="en-US" i="1" dirty="0" smtClean="0">
                <a:latin typeface="Symbol" pitchFamily="18" charset="2"/>
              </a:rPr>
              <a:t>m</a:t>
            </a:r>
            <a:r>
              <a:rPr lang="en-US" baseline="-25000" dirty="0" smtClean="0"/>
              <a:t>1</a:t>
            </a:r>
            <a:r>
              <a:rPr lang="en-US" dirty="0" smtClean="0"/>
              <a:t> </a:t>
            </a:r>
            <a:r>
              <a:rPr lang="en-US" dirty="0" smtClean="0">
                <a:sym typeface="Symbol" pitchFamily="18" charset="2"/>
              </a:rPr>
              <a:t></a:t>
            </a:r>
            <a:r>
              <a:rPr lang="en-US" dirty="0" smtClean="0">
                <a:latin typeface="Euclid Fraktur" pitchFamily="66" charset="0"/>
              </a:rPr>
              <a:t> </a:t>
            </a:r>
            <a:r>
              <a:rPr lang="en-US" i="1" dirty="0" smtClean="0">
                <a:latin typeface="Symbol" pitchFamily="18" charset="2"/>
              </a:rPr>
              <a:t>m</a:t>
            </a:r>
            <a:r>
              <a:rPr lang="en-US" baseline="-25000" dirty="0" smtClean="0"/>
              <a:t>2 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FontTx/>
              <a:buNone/>
            </a:pPr>
            <a:endParaRPr lang="en-US" baseline="-25000" dirty="0" smtClean="0"/>
          </a:p>
          <a:p>
            <a:pPr>
              <a:lnSpc>
                <a:spcPct val="90000"/>
              </a:lnSpc>
            </a:pPr>
            <a:r>
              <a:rPr lang="en-US" dirty="0" err="1" smtClean="0"/>
              <a:t>Prueba</a:t>
            </a:r>
            <a:r>
              <a:rPr lang="en-US" dirty="0" smtClean="0"/>
              <a:t> </a:t>
            </a:r>
            <a:r>
              <a:rPr lang="en-US" dirty="0" err="1" smtClean="0"/>
              <a:t>estadística</a:t>
            </a:r>
            <a:r>
              <a:rPr lang="en-US" dirty="0" smtClean="0"/>
              <a:t> </a:t>
            </a:r>
            <a:r>
              <a:rPr lang="en-US" i="1" dirty="0" smtClean="0"/>
              <a:t>t  = </a:t>
            </a:r>
            <a:r>
              <a:rPr lang="en-US" dirty="0" smtClean="0"/>
              <a:t>(40 – 20)/7.64 = 2.62</a:t>
            </a:r>
            <a:r>
              <a:rPr lang="en-US" i="1" dirty="0" smtClean="0"/>
              <a:t> </a:t>
            </a:r>
            <a:endParaRPr lang="en-US" dirty="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smtClean="0"/>
              <a:t>	When </a:t>
            </a:r>
            <a:r>
              <a:rPr lang="en-US" i="1" dirty="0" err="1" smtClean="0"/>
              <a:t>df</a:t>
            </a:r>
            <a:r>
              <a:rPr lang="en-US" i="1" dirty="0" smtClean="0"/>
              <a:t> = </a:t>
            </a:r>
            <a:r>
              <a:rPr lang="en-US" dirty="0" smtClean="0"/>
              <a:t>4, </a:t>
            </a:r>
            <a:r>
              <a:rPr lang="en-US" i="1" dirty="0" smtClean="0"/>
              <a:t>P-</a:t>
            </a:r>
            <a:r>
              <a:rPr lang="en-US" dirty="0" smtClean="0"/>
              <a:t>value = 2(0.0294) = 0.059.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For one-sided </a:t>
            </a:r>
            <a:r>
              <a:rPr lang="en-US" i="1" dirty="0" smtClean="0"/>
              <a:t>H</a:t>
            </a:r>
            <a:r>
              <a:rPr lang="en-US" i="1" baseline="-25000" dirty="0" smtClean="0"/>
              <a:t>a</a:t>
            </a:r>
            <a:r>
              <a:rPr lang="en-US" dirty="0" smtClean="0"/>
              <a:t>: </a:t>
            </a:r>
            <a:r>
              <a:rPr lang="en-US" i="1" dirty="0" smtClean="0">
                <a:latin typeface="Symbol" pitchFamily="18" charset="2"/>
              </a:rPr>
              <a:t>m</a:t>
            </a:r>
            <a:r>
              <a:rPr lang="en-US" baseline="-25000" dirty="0" smtClean="0"/>
              <a:t>1</a:t>
            </a:r>
            <a:r>
              <a:rPr lang="en-US" dirty="0" smtClean="0"/>
              <a:t> </a:t>
            </a:r>
            <a:r>
              <a:rPr lang="en-US" dirty="0" smtClean="0">
                <a:latin typeface="Euclid Fraktur" pitchFamily="66" charset="0"/>
              </a:rPr>
              <a:t>&lt; </a:t>
            </a:r>
            <a:r>
              <a:rPr lang="en-US" i="1" dirty="0" smtClean="0">
                <a:latin typeface="Symbol" pitchFamily="18" charset="2"/>
              </a:rPr>
              <a:t>m</a:t>
            </a:r>
            <a:r>
              <a:rPr lang="en-US" baseline="-25000" dirty="0" smtClean="0"/>
              <a:t>2</a:t>
            </a:r>
            <a:r>
              <a:rPr lang="en-US" dirty="0" smtClean="0"/>
              <a:t>  (i.e., predict before study that therapy B is better),   </a:t>
            </a:r>
            <a:r>
              <a:rPr lang="en-US" i="1" dirty="0" smtClean="0"/>
              <a:t>P-</a:t>
            </a:r>
            <a:r>
              <a:rPr lang="en-US" dirty="0" smtClean="0"/>
              <a:t>value = 0.029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With </a:t>
            </a:r>
            <a:r>
              <a:rPr lang="en-US" dirty="0" smtClean="0">
                <a:sym typeface="Euclid Symbol" pitchFamily="18" charset="2"/>
              </a:rPr>
              <a:t> = 0.05, insufficient evidence to reject null for two-sided H</a:t>
            </a:r>
            <a:r>
              <a:rPr lang="en-US" baseline="-25000" dirty="0" smtClean="0">
                <a:sym typeface="Euclid Symbol" pitchFamily="18" charset="2"/>
              </a:rPr>
              <a:t>a</a:t>
            </a:r>
            <a:r>
              <a:rPr lang="en-US" dirty="0" smtClean="0">
                <a:sym typeface="Euclid Symbol" pitchFamily="18" charset="2"/>
              </a:rPr>
              <a:t>, but can reject null for one-sided H</a:t>
            </a:r>
            <a:r>
              <a:rPr lang="en-US" baseline="-25000" dirty="0" smtClean="0">
                <a:sym typeface="Euclid Symbol" pitchFamily="18" charset="2"/>
              </a:rPr>
              <a:t>a</a:t>
            </a:r>
            <a:r>
              <a:rPr lang="en-US" dirty="0" smtClean="0">
                <a:sym typeface="Euclid Symbol" pitchFamily="18" charset="2"/>
              </a:rPr>
              <a:t> and conclude therapy B better.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dirty="0" smtClean="0">
              <a:sym typeface="Euclid Symbol" pitchFamily="18" charset="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smtClean="0">
                <a:sym typeface="Euclid Symbol" pitchFamily="18" charset="2"/>
              </a:rPr>
              <a:t>	(but remember, must choose H</a:t>
            </a:r>
            <a:r>
              <a:rPr lang="en-US" baseline="-25000" dirty="0" smtClean="0">
                <a:sym typeface="Euclid Symbol" pitchFamily="18" charset="2"/>
              </a:rPr>
              <a:t>a </a:t>
            </a:r>
            <a:r>
              <a:rPr lang="en-US" dirty="0" smtClean="0">
                <a:sym typeface="Euclid Symbol" pitchFamily="18" charset="2"/>
              </a:rPr>
              <a:t>ahead of time!)</a:t>
            </a:r>
            <a:r>
              <a:rPr lang="en-US" baseline="-25000" dirty="0" smtClean="0"/>
              <a:t> </a:t>
            </a:r>
          </a:p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26</a:t>
            </a:fld>
            <a:endParaRPr lang="es-MX"/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Cómo</a:t>
            </a:r>
            <a:r>
              <a:rPr lang="en-US" dirty="0" smtClean="0"/>
              <a:t> </a:t>
            </a:r>
            <a:r>
              <a:rPr lang="en-US" dirty="0" err="1" smtClean="0"/>
              <a:t>obtiene</a:t>
            </a:r>
            <a:r>
              <a:rPr lang="en-US" dirty="0" smtClean="0"/>
              <a:t> el software los </a:t>
            </a:r>
            <a:r>
              <a:rPr lang="en-US" i="1" dirty="0" err="1" smtClean="0"/>
              <a:t>df</a:t>
            </a:r>
            <a:r>
              <a:rPr lang="en-US" i="1" dirty="0" smtClean="0"/>
              <a:t>  </a:t>
            </a:r>
            <a:r>
              <a:rPr lang="en-US" dirty="0" err="1" smtClean="0"/>
              <a:t>para</a:t>
            </a:r>
            <a:r>
              <a:rPr lang="en-US" dirty="0" smtClean="0"/>
              <a:t> el </a:t>
            </a:r>
            <a:r>
              <a:rPr lang="en-US" dirty="0" err="1" smtClean="0"/>
              <a:t>métodos</a:t>
            </a:r>
            <a:r>
              <a:rPr lang="en-US" dirty="0" smtClean="0"/>
              <a:t> de </a:t>
            </a:r>
            <a:br>
              <a:rPr lang="en-US" dirty="0" smtClean="0"/>
            </a:br>
            <a:r>
              <a:rPr lang="en-US" dirty="0" smtClean="0"/>
              <a:t>“</a:t>
            </a:r>
            <a:r>
              <a:rPr lang="en-US" dirty="0" err="1" smtClean="0"/>
              <a:t>varianzas</a:t>
            </a:r>
            <a:r>
              <a:rPr lang="en-US" dirty="0" smtClean="0"/>
              <a:t> </a:t>
            </a:r>
            <a:r>
              <a:rPr lang="en-US" dirty="0" err="1" smtClean="0"/>
              <a:t>desiguales</a:t>
            </a:r>
            <a:r>
              <a:rPr lang="en-US" dirty="0" smtClean="0"/>
              <a:t>”?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Cuando</a:t>
            </a:r>
            <a:r>
              <a:rPr lang="en-US" dirty="0" smtClean="0"/>
              <a:t> </a:t>
            </a:r>
            <a:r>
              <a:rPr lang="en-US" dirty="0" err="1" smtClean="0"/>
              <a:t>permitimos</a:t>
            </a:r>
            <a:r>
              <a:rPr lang="en-US" dirty="0" smtClean="0"/>
              <a:t> </a:t>
            </a:r>
            <a:r>
              <a:rPr lang="en-US" i="1" dirty="0" smtClean="0">
                <a:latin typeface="Symbol" pitchFamily="18" charset="2"/>
              </a:rPr>
              <a:t>s</a:t>
            </a:r>
            <a:r>
              <a:rPr lang="en-US" baseline="-25000" dirty="0" smtClean="0"/>
              <a:t>1</a:t>
            </a:r>
            <a:r>
              <a:rPr lang="en-US" baseline="30000" dirty="0" smtClean="0"/>
              <a:t>2</a:t>
            </a:r>
            <a:r>
              <a:rPr lang="en-US" dirty="0" smtClean="0"/>
              <a:t> </a:t>
            </a:r>
            <a:r>
              <a:rPr lang="en-US" dirty="0" smtClean="0">
                <a:sym typeface="Symbol" pitchFamily="18" charset="2"/>
              </a:rPr>
              <a:t> </a:t>
            </a:r>
            <a:r>
              <a:rPr lang="en-US" i="1" dirty="0" smtClean="0">
                <a:latin typeface="Symbol" pitchFamily="18" charset="2"/>
                <a:sym typeface="Symbol" pitchFamily="18" charset="2"/>
              </a:rPr>
              <a:t>s</a:t>
            </a:r>
            <a:r>
              <a:rPr lang="en-US" baseline="-25000" dirty="0" smtClean="0">
                <a:sym typeface="Symbol" pitchFamily="18" charset="2"/>
              </a:rPr>
              <a:t>2</a:t>
            </a:r>
            <a:r>
              <a:rPr lang="en-US" baseline="30000" dirty="0" smtClean="0">
                <a:sym typeface="Symbol" pitchFamily="18" charset="2"/>
              </a:rPr>
              <a:t>2</a:t>
            </a:r>
            <a:r>
              <a:rPr lang="en-US" dirty="0" smtClean="0">
                <a:sym typeface="Symbol" pitchFamily="18" charset="2"/>
              </a:rPr>
              <a:t>  </a:t>
            </a:r>
            <a:r>
              <a:rPr lang="en-US" dirty="0" err="1" smtClean="0">
                <a:sym typeface="Symbol" pitchFamily="18" charset="2"/>
              </a:rPr>
              <a:t>recuerda</a:t>
            </a:r>
            <a:r>
              <a:rPr lang="en-US" dirty="0" smtClean="0">
                <a:sym typeface="Symbol" pitchFamily="18" charset="2"/>
              </a:rPr>
              <a:t> </a:t>
            </a:r>
            <a:r>
              <a:rPr lang="en-US" dirty="0" err="1" smtClean="0">
                <a:sym typeface="Symbol" pitchFamily="18" charset="2"/>
              </a:rPr>
              <a:t>que</a:t>
            </a:r>
            <a:endParaRPr lang="en-US" dirty="0" smtClean="0">
              <a:sym typeface="Symbol" pitchFamily="18" charset="2"/>
            </a:endParaRPr>
          </a:p>
          <a:p>
            <a:pPr>
              <a:buFontTx/>
              <a:buNone/>
            </a:pPr>
            <a:r>
              <a:rPr lang="en-US" dirty="0" smtClean="0">
                <a:sym typeface="Symbol" pitchFamily="18" charset="2"/>
              </a:rPr>
              <a:t>  </a:t>
            </a:r>
          </a:p>
          <a:p>
            <a:endParaRPr lang="en-US" dirty="0" smtClean="0">
              <a:sym typeface="Symbol" pitchFamily="18" charset="2"/>
            </a:endParaRPr>
          </a:p>
          <a:p>
            <a:r>
              <a:rPr lang="en-US" dirty="0" smtClean="0">
                <a:sym typeface="Symbol" pitchFamily="18" charset="2"/>
              </a:rPr>
              <a:t>Los </a:t>
            </a:r>
            <a:r>
              <a:rPr lang="en-US" dirty="0" err="1" smtClean="0">
                <a:sym typeface="Symbol" pitchFamily="18" charset="2"/>
              </a:rPr>
              <a:t>grados</a:t>
            </a:r>
            <a:r>
              <a:rPr lang="en-US" dirty="0" smtClean="0">
                <a:sym typeface="Symbol" pitchFamily="18" charset="2"/>
              </a:rPr>
              <a:t> de </a:t>
            </a:r>
            <a:r>
              <a:rPr lang="en-US" dirty="0" err="1" smtClean="0">
                <a:sym typeface="Symbol" pitchFamily="18" charset="2"/>
              </a:rPr>
              <a:t>libertad</a:t>
            </a:r>
            <a:r>
              <a:rPr lang="en-US" dirty="0" smtClean="0">
                <a:sym typeface="Symbol" pitchFamily="18" charset="2"/>
              </a:rPr>
              <a:t> “</a:t>
            </a:r>
            <a:r>
              <a:rPr lang="en-US" dirty="0" err="1" smtClean="0">
                <a:sym typeface="Symbol" pitchFamily="18" charset="2"/>
              </a:rPr>
              <a:t>ajustados</a:t>
            </a:r>
            <a:r>
              <a:rPr lang="en-US" dirty="0" smtClean="0">
                <a:sym typeface="Symbol" pitchFamily="18" charset="2"/>
              </a:rPr>
              <a:t>” </a:t>
            </a:r>
            <a:r>
              <a:rPr lang="en-US" dirty="0" err="1" smtClean="0">
                <a:sym typeface="Symbol" pitchFamily="18" charset="2"/>
              </a:rPr>
              <a:t>para</a:t>
            </a:r>
            <a:r>
              <a:rPr lang="en-US" dirty="0" smtClean="0">
                <a:sym typeface="Symbol" pitchFamily="18" charset="2"/>
              </a:rPr>
              <a:t> la </a:t>
            </a:r>
            <a:r>
              <a:rPr lang="en-US" dirty="0" err="1" smtClean="0">
                <a:sym typeface="Symbol" pitchFamily="18" charset="2"/>
              </a:rPr>
              <a:t>distribución</a:t>
            </a:r>
            <a:r>
              <a:rPr lang="en-US" dirty="0" smtClean="0">
                <a:sym typeface="Symbol" pitchFamily="18" charset="2"/>
              </a:rPr>
              <a:t> </a:t>
            </a:r>
            <a:r>
              <a:rPr lang="en-US" i="1" dirty="0" smtClean="0">
                <a:sym typeface="Symbol" pitchFamily="18" charset="2"/>
              </a:rPr>
              <a:t>t </a:t>
            </a:r>
            <a:r>
              <a:rPr lang="en-US" dirty="0" err="1" smtClean="0">
                <a:sym typeface="Symbol" pitchFamily="18" charset="2"/>
              </a:rPr>
              <a:t>es</a:t>
            </a:r>
            <a:r>
              <a:rPr lang="en-US" dirty="0" smtClean="0">
                <a:sym typeface="Symbol" pitchFamily="18" charset="2"/>
              </a:rPr>
              <a:t> (</a:t>
            </a:r>
            <a:r>
              <a:rPr lang="en-US" dirty="0" err="1" smtClean="0">
                <a:sym typeface="Symbol" pitchFamily="18" charset="2"/>
              </a:rPr>
              <a:t>aproximación</a:t>
            </a:r>
            <a:r>
              <a:rPr lang="en-US" dirty="0" smtClean="0">
                <a:sym typeface="Symbol" pitchFamily="18" charset="2"/>
              </a:rPr>
              <a:t> Welch-</a:t>
            </a:r>
            <a:r>
              <a:rPr lang="en-US" dirty="0" err="1" smtClean="0">
                <a:sym typeface="Symbol" pitchFamily="18" charset="2"/>
              </a:rPr>
              <a:t>Satterthwaite</a:t>
            </a:r>
            <a:r>
              <a:rPr lang="en-US" dirty="0" smtClean="0">
                <a:sym typeface="Symbol" pitchFamily="18" charset="2"/>
              </a:rPr>
              <a:t>) :</a:t>
            </a:r>
            <a:endParaRPr lang="en-US" dirty="0" smtClean="0"/>
          </a:p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27</a:t>
            </a:fld>
            <a:endParaRPr lang="es-MX"/>
          </a:p>
        </p:txBody>
      </p:sp>
      <p:graphicFrame>
        <p:nvGraphicFramePr>
          <p:cNvPr id="71682" name="Object 2"/>
          <p:cNvGraphicFramePr>
            <a:graphicFrameLocks noChangeAspect="1"/>
          </p:cNvGraphicFramePr>
          <p:nvPr/>
        </p:nvGraphicFramePr>
        <p:xfrm>
          <a:off x="3175818" y="1628800"/>
          <a:ext cx="1900238" cy="1054100"/>
        </p:xfrm>
        <a:graphic>
          <a:graphicData uri="http://schemas.openxmlformats.org/presentationml/2006/ole">
            <p:oleObj spid="_x0000_s71682" name="Equation" r:id="rId3" imgW="888840" imgH="495000" progId="">
              <p:embed/>
            </p:oleObj>
          </a:graphicData>
        </a:graphic>
      </p:graphicFrame>
      <p:graphicFrame>
        <p:nvGraphicFramePr>
          <p:cNvPr id="71683" name="Object 3"/>
          <p:cNvGraphicFramePr>
            <a:graphicFrameLocks noChangeAspect="1"/>
          </p:cNvGraphicFramePr>
          <p:nvPr/>
        </p:nvGraphicFramePr>
        <p:xfrm>
          <a:off x="2987824" y="3789040"/>
          <a:ext cx="3581400" cy="2052638"/>
        </p:xfrm>
        <a:graphic>
          <a:graphicData uri="http://schemas.openxmlformats.org/presentationml/2006/ole">
            <p:oleObj spid="_x0000_s71683" name="Equation" r:id="rId4" imgW="1688760" imgH="1409400" progId="">
              <p:embed/>
            </p:oleObj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Algunos</a:t>
            </a:r>
            <a:r>
              <a:rPr lang="en-US" dirty="0" smtClean="0"/>
              <a:t> </a:t>
            </a:r>
            <a:r>
              <a:rPr lang="en-US" dirty="0" err="1" smtClean="0"/>
              <a:t>comentarios</a:t>
            </a:r>
            <a:r>
              <a:rPr lang="en-US" dirty="0" smtClean="0"/>
              <a:t> </a:t>
            </a:r>
            <a:r>
              <a:rPr lang="en-US" dirty="0" err="1" smtClean="0"/>
              <a:t>sobre</a:t>
            </a:r>
            <a:r>
              <a:rPr lang="en-US" dirty="0" smtClean="0"/>
              <a:t> </a:t>
            </a:r>
            <a:r>
              <a:rPr lang="en-US" dirty="0" err="1" smtClean="0"/>
              <a:t>comparación</a:t>
            </a:r>
            <a:r>
              <a:rPr lang="en-US" dirty="0" smtClean="0"/>
              <a:t> de medias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dirty="0" err="1" smtClean="0"/>
              <a:t>Pruebas</a:t>
            </a:r>
            <a:r>
              <a:rPr lang="en-US" dirty="0" smtClean="0"/>
              <a:t>-</a:t>
            </a:r>
            <a:r>
              <a:rPr lang="en-US" i="1" dirty="0" smtClean="0"/>
              <a:t>t </a:t>
            </a:r>
            <a:r>
              <a:rPr lang="en-US" dirty="0" smtClean="0"/>
              <a:t>de un-</a:t>
            </a:r>
            <a:r>
              <a:rPr lang="en-US" dirty="0" err="1" smtClean="0"/>
              <a:t>lado</a:t>
            </a:r>
            <a:r>
              <a:rPr lang="en-US" dirty="0" smtClean="0"/>
              <a:t> no son </a:t>
            </a:r>
            <a:r>
              <a:rPr lang="en-US" dirty="0" err="1" smtClean="0"/>
              <a:t>robustas</a:t>
            </a:r>
            <a:r>
              <a:rPr lang="en-US" dirty="0" smtClean="0"/>
              <a:t> contra </a:t>
            </a:r>
            <a:r>
              <a:rPr lang="en-US" dirty="0" err="1" smtClean="0"/>
              <a:t>violaciones</a:t>
            </a:r>
            <a:r>
              <a:rPr lang="en-US" dirty="0" smtClean="0"/>
              <a:t> </a:t>
            </a:r>
            <a:r>
              <a:rPr lang="en-US" dirty="0" err="1" smtClean="0"/>
              <a:t>severas</a:t>
            </a:r>
            <a:r>
              <a:rPr lang="en-US" dirty="0" smtClean="0"/>
              <a:t> del </a:t>
            </a:r>
            <a:r>
              <a:rPr lang="en-US" dirty="0" err="1" smtClean="0"/>
              <a:t>supuesto</a:t>
            </a:r>
            <a:r>
              <a:rPr lang="en-US" dirty="0" smtClean="0"/>
              <a:t> de </a:t>
            </a:r>
            <a:r>
              <a:rPr lang="en-US" dirty="0" err="1" smtClean="0"/>
              <a:t>normalidad</a:t>
            </a:r>
            <a:r>
              <a:rPr lang="en-US" dirty="0" smtClean="0"/>
              <a:t>, </a:t>
            </a:r>
            <a:r>
              <a:rPr lang="en-US" dirty="0" err="1" smtClean="0"/>
              <a:t>cuando</a:t>
            </a:r>
            <a:r>
              <a:rPr lang="en-US" dirty="0" smtClean="0"/>
              <a:t> </a:t>
            </a:r>
            <a:r>
              <a:rPr lang="en-US" i="1" dirty="0" smtClean="0"/>
              <a:t>n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relativamente</a:t>
            </a:r>
            <a:r>
              <a:rPr lang="en-US" dirty="0" smtClean="0"/>
              <a:t> </a:t>
            </a:r>
            <a:r>
              <a:rPr lang="en-US" dirty="0" err="1" smtClean="0"/>
              <a:t>pequeña</a:t>
            </a:r>
            <a:r>
              <a:rPr lang="en-US" dirty="0" smtClean="0"/>
              <a:t>.  (Es </a:t>
            </a:r>
            <a:r>
              <a:rPr lang="en-US" dirty="0" err="1" smtClean="0"/>
              <a:t>mejor</a:t>
            </a:r>
            <a:r>
              <a:rPr lang="en-US" dirty="0" smtClean="0"/>
              <a:t> </a:t>
            </a:r>
            <a:r>
              <a:rPr lang="en-US" dirty="0" err="1" smtClean="0"/>
              <a:t>usar</a:t>
            </a:r>
            <a:r>
              <a:rPr lang="en-US" dirty="0" smtClean="0"/>
              <a:t> </a:t>
            </a:r>
            <a:r>
              <a:rPr lang="en-US" dirty="0" err="1" smtClean="0"/>
              <a:t>métodos</a:t>
            </a:r>
            <a:r>
              <a:rPr lang="en-US" dirty="0" smtClean="0"/>
              <a:t> “no-</a:t>
            </a:r>
            <a:r>
              <a:rPr lang="en-US" dirty="0" err="1" smtClean="0"/>
              <a:t>paramétricos</a:t>
            </a:r>
            <a:r>
              <a:rPr lang="en-US" dirty="0" smtClean="0"/>
              <a:t>” (</a:t>
            </a:r>
            <a:r>
              <a:rPr lang="en-US" dirty="0" err="1" smtClean="0"/>
              <a:t>que</a:t>
            </a:r>
            <a:r>
              <a:rPr lang="en-US" dirty="0" smtClean="0"/>
              <a:t> no </a:t>
            </a:r>
            <a:r>
              <a:rPr lang="en-US" dirty="0" err="1" smtClean="0"/>
              <a:t>asume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forma particular de la </a:t>
            </a:r>
            <a:r>
              <a:rPr lang="en-US" dirty="0" err="1" smtClean="0"/>
              <a:t>distribución</a:t>
            </a:r>
            <a:r>
              <a:rPr lang="en-US" dirty="0" smtClean="0"/>
              <a:t> de </a:t>
            </a:r>
            <a:r>
              <a:rPr lang="en-US" dirty="0" err="1" smtClean="0"/>
              <a:t>población</a:t>
            </a:r>
            <a:r>
              <a:rPr lang="en-US" dirty="0" smtClean="0"/>
              <a:t>)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inferencia</a:t>
            </a:r>
            <a:r>
              <a:rPr lang="en-US" dirty="0" smtClean="0"/>
              <a:t> de un-</a:t>
            </a:r>
            <a:r>
              <a:rPr lang="en-US" dirty="0" err="1" smtClean="0"/>
              <a:t>lado</a:t>
            </a:r>
            <a:r>
              <a:rPr lang="en-US" dirty="0" smtClean="0"/>
              <a:t> </a:t>
            </a:r>
            <a:r>
              <a:rPr lang="en-US" dirty="0" err="1" smtClean="0"/>
              <a:t>cuando</a:t>
            </a:r>
            <a:r>
              <a:rPr lang="en-US" dirty="0" smtClean="0"/>
              <a:t> el </a:t>
            </a:r>
            <a:r>
              <a:rPr lang="en-US" dirty="0" err="1" smtClean="0"/>
              <a:t>supuesto</a:t>
            </a:r>
            <a:r>
              <a:rPr lang="en-US" dirty="0" smtClean="0"/>
              <a:t> de </a:t>
            </a:r>
            <a:r>
              <a:rPr lang="en-US" dirty="0" err="1" smtClean="0"/>
              <a:t>población</a:t>
            </a:r>
            <a:r>
              <a:rPr lang="en-US" dirty="0" smtClean="0"/>
              <a:t> normal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severamente</a:t>
            </a:r>
            <a:r>
              <a:rPr lang="en-US" dirty="0" smtClean="0"/>
              <a:t> </a:t>
            </a:r>
            <a:r>
              <a:rPr lang="en-US" dirty="0" err="1" smtClean="0"/>
              <a:t>violado</a:t>
            </a:r>
            <a:r>
              <a:rPr lang="en-US" dirty="0" smtClean="0"/>
              <a:t>, </a:t>
            </a:r>
            <a:r>
              <a:rPr lang="en-US" dirty="0" err="1" smtClean="0"/>
              <a:t>invalidando</a:t>
            </a:r>
            <a:r>
              <a:rPr lang="en-US" dirty="0" smtClean="0"/>
              <a:t> </a:t>
            </a:r>
            <a:r>
              <a:rPr lang="en-US" dirty="0" err="1" smtClean="0"/>
              <a:t>inferencias</a:t>
            </a:r>
            <a:r>
              <a:rPr lang="en-US" dirty="0" smtClean="0"/>
              <a:t> </a:t>
            </a:r>
            <a:r>
              <a:rPr lang="en-US" i="1" dirty="0" smtClean="0"/>
              <a:t>t </a:t>
            </a:r>
            <a:r>
              <a:rPr lang="en-US" dirty="0" smtClean="0"/>
              <a:t>inferences; </a:t>
            </a:r>
            <a:r>
              <a:rPr lang="en-US" dirty="0" err="1" smtClean="0"/>
              <a:t>ver</a:t>
            </a:r>
            <a:r>
              <a:rPr lang="en-US" dirty="0" smtClean="0"/>
              <a:t> </a:t>
            </a:r>
            <a:r>
              <a:rPr lang="en-US" dirty="0" err="1" smtClean="0"/>
              <a:t>libro</a:t>
            </a:r>
            <a:r>
              <a:rPr lang="en-US" dirty="0" smtClean="0"/>
              <a:t> de </a:t>
            </a:r>
            <a:r>
              <a:rPr lang="en-US" dirty="0" err="1" smtClean="0"/>
              <a:t>texto</a:t>
            </a:r>
            <a:r>
              <a:rPr lang="en-US" dirty="0" smtClean="0"/>
              <a:t> </a:t>
            </a:r>
            <a:r>
              <a:rPr lang="en-US" dirty="0" err="1" smtClean="0"/>
              <a:t>Sección</a:t>
            </a:r>
            <a:r>
              <a:rPr lang="en-US" dirty="0" smtClean="0"/>
              <a:t> 7.7)</a:t>
            </a:r>
          </a:p>
          <a:p>
            <a:r>
              <a:rPr lang="en-US" dirty="0" smtClean="0"/>
              <a:t>IC </a:t>
            </a:r>
            <a:r>
              <a:rPr lang="en-US" dirty="0" err="1" smtClean="0"/>
              <a:t>muestra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los </a:t>
            </a:r>
            <a:r>
              <a:rPr lang="en-US" dirty="0" err="1" smtClean="0"/>
              <a:t>valores</a:t>
            </a:r>
            <a:r>
              <a:rPr lang="en-US" dirty="0" smtClean="0"/>
              <a:t> </a:t>
            </a:r>
            <a:r>
              <a:rPr lang="en-US" dirty="0" err="1" smtClean="0"/>
              <a:t>plausibles</a:t>
            </a:r>
            <a:r>
              <a:rPr lang="en-US" dirty="0" smtClean="0"/>
              <a:t> </a:t>
            </a:r>
            <a:r>
              <a:rPr lang="en-US" dirty="0" err="1" smtClean="0"/>
              <a:t>están</a:t>
            </a:r>
            <a:r>
              <a:rPr lang="en-US" dirty="0" smtClean="0"/>
              <a:t> </a:t>
            </a:r>
            <a:r>
              <a:rPr lang="en-US" dirty="0" err="1" smtClean="0"/>
              <a:t>cerca</a:t>
            </a:r>
            <a:r>
              <a:rPr lang="en-US" dirty="0" smtClean="0"/>
              <a:t> o </a:t>
            </a:r>
            <a:r>
              <a:rPr lang="en-US" dirty="0" err="1" smtClean="0"/>
              <a:t>lejos</a:t>
            </a:r>
            <a:r>
              <a:rPr lang="en-US" dirty="0" smtClean="0"/>
              <a:t> de H</a:t>
            </a:r>
            <a:r>
              <a:rPr lang="en-US" baseline="-25000" dirty="0" smtClean="0"/>
              <a:t>0 </a:t>
            </a:r>
            <a:r>
              <a:rPr lang="en-US" dirty="0" smtClean="0"/>
              <a:t>en </a:t>
            </a:r>
            <a:r>
              <a:rPr lang="en-US" dirty="0" err="1" smtClean="0"/>
              <a:t>términos</a:t>
            </a:r>
            <a:r>
              <a:rPr lang="en-US" dirty="0" smtClean="0"/>
              <a:t> </a:t>
            </a:r>
            <a:r>
              <a:rPr lang="en-US" dirty="0" err="1" smtClean="0"/>
              <a:t>prácticos</a:t>
            </a:r>
            <a:r>
              <a:rPr lang="en-US" dirty="0" smtClean="0"/>
              <a:t>.</a:t>
            </a:r>
            <a:endParaRPr lang="en-US" i="1" dirty="0" smtClean="0"/>
          </a:p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28</a:t>
            </a:fld>
            <a:endParaRPr lang="es-MX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Cuando</a:t>
            </a:r>
            <a:r>
              <a:rPr lang="en-US" dirty="0" smtClean="0"/>
              <a:t> los </a:t>
            </a:r>
            <a:r>
              <a:rPr lang="en-US" dirty="0" err="1" smtClean="0"/>
              <a:t>grupos</a:t>
            </a:r>
            <a:r>
              <a:rPr lang="en-US" dirty="0" smtClean="0"/>
              <a:t> </a:t>
            </a:r>
            <a:r>
              <a:rPr lang="en-US" dirty="0" err="1" smtClean="0"/>
              <a:t>tienen</a:t>
            </a:r>
            <a:r>
              <a:rPr lang="en-US" dirty="0" smtClean="0"/>
              <a:t> </a:t>
            </a:r>
            <a:r>
              <a:rPr lang="en-US" dirty="0" err="1" smtClean="0"/>
              <a:t>variación</a:t>
            </a:r>
            <a:r>
              <a:rPr lang="en-US" dirty="0" smtClean="0"/>
              <a:t> similar,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medida</a:t>
            </a:r>
            <a:r>
              <a:rPr lang="en-US" dirty="0" smtClean="0"/>
              <a:t> </a:t>
            </a:r>
            <a:r>
              <a:rPr lang="en-US" dirty="0" err="1" smtClean="0"/>
              <a:t>resumen</a:t>
            </a:r>
            <a:r>
              <a:rPr lang="en-US" dirty="0" smtClean="0"/>
              <a:t> del </a:t>
            </a:r>
            <a:r>
              <a:rPr lang="en-US" dirty="0" err="1" smtClean="0"/>
              <a:t>efecto</a:t>
            </a:r>
            <a:r>
              <a:rPr lang="en-US" dirty="0" smtClean="0"/>
              <a:t> de </a:t>
            </a:r>
            <a:r>
              <a:rPr lang="en-US" dirty="0" err="1" smtClean="0"/>
              <a:t>tamaño</a:t>
            </a:r>
            <a:r>
              <a:rPr lang="en-US" dirty="0" smtClean="0"/>
              <a:t> (</a:t>
            </a:r>
            <a:r>
              <a:rPr lang="en-US" i="1" dirty="0" smtClean="0"/>
              <a:t>effect size) </a:t>
            </a:r>
            <a:r>
              <a:rPr lang="en-US" dirty="0" err="1" smtClean="0"/>
              <a:t>si</a:t>
            </a:r>
            <a:endParaRPr lang="en-US" dirty="0" smtClean="0"/>
          </a:p>
          <a:p>
            <a:endParaRPr lang="en-US" dirty="0" smtClean="0"/>
          </a:p>
          <a:p>
            <a:pPr>
              <a:buFontTx/>
              <a:buNone/>
            </a:pPr>
            <a:endParaRPr lang="en-US" dirty="0" smtClean="0"/>
          </a:p>
          <a:p>
            <a:r>
              <a:rPr lang="en-US" b="1" dirty="0" err="1" smtClean="0"/>
              <a:t>Ejemplo</a:t>
            </a:r>
            <a:r>
              <a:rPr lang="en-US" dirty="0" smtClean="0"/>
              <a:t>: Las </a:t>
            </a:r>
            <a:r>
              <a:rPr lang="en-US" dirty="0" err="1" smtClean="0"/>
              <a:t>terapias</a:t>
            </a:r>
            <a:r>
              <a:rPr lang="en-US" dirty="0" smtClean="0"/>
              <a:t> </a:t>
            </a:r>
            <a:r>
              <a:rPr lang="en-US" dirty="0" err="1" smtClean="0"/>
              <a:t>tienen</a:t>
            </a:r>
            <a:r>
              <a:rPr lang="en-US" dirty="0" smtClean="0"/>
              <a:t> medias </a:t>
            </a:r>
            <a:r>
              <a:rPr lang="en-US" dirty="0" err="1" smtClean="0"/>
              <a:t>muestrales</a:t>
            </a:r>
            <a:r>
              <a:rPr lang="en-US" dirty="0" smtClean="0"/>
              <a:t> de 20 </a:t>
            </a:r>
            <a:r>
              <a:rPr lang="en-US" dirty="0" err="1" smtClean="0"/>
              <a:t>para</a:t>
            </a:r>
            <a:r>
              <a:rPr lang="en-US" dirty="0" smtClean="0"/>
              <a:t> A y 40 </a:t>
            </a:r>
            <a:r>
              <a:rPr lang="en-US" dirty="0" err="1" smtClean="0"/>
              <a:t>para</a:t>
            </a:r>
            <a:r>
              <a:rPr lang="en-US" dirty="0" smtClean="0"/>
              <a:t> B y </a:t>
            </a:r>
            <a:r>
              <a:rPr lang="en-US" dirty="0" err="1" smtClean="0"/>
              <a:t>desviaciones</a:t>
            </a:r>
            <a:r>
              <a:rPr lang="en-US" dirty="0" smtClean="0"/>
              <a:t> </a:t>
            </a:r>
            <a:r>
              <a:rPr lang="en-US" dirty="0" err="1" smtClean="0"/>
              <a:t>estándar</a:t>
            </a:r>
            <a:r>
              <a:rPr lang="en-US" dirty="0" smtClean="0"/>
              <a:t> de 10 y 8.66.  Si la </a:t>
            </a:r>
            <a:r>
              <a:rPr lang="en-US" dirty="0" err="1" smtClean="0"/>
              <a:t>desviación</a:t>
            </a:r>
            <a:r>
              <a:rPr lang="en-US" dirty="0" smtClean="0"/>
              <a:t> </a:t>
            </a:r>
            <a:r>
              <a:rPr lang="en-US" dirty="0" err="1" smtClean="0"/>
              <a:t>estándar</a:t>
            </a:r>
            <a:r>
              <a:rPr lang="en-US" dirty="0" smtClean="0"/>
              <a:t> en </a:t>
            </a:r>
            <a:r>
              <a:rPr lang="en-US" dirty="0" err="1" smtClean="0"/>
              <a:t>cada</a:t>
            </a:r>
            <a:r>
              <a:rPr lang="en-US" dirty="0" smtClean="0"/>
              <a:t> </a:t>
            </a:r>
            <a:r>
              <a:rPr lang="en-US" dirty="0" err="1" smtClean="0"/>
              <a:t>grupo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9 (</a:t>
            </a:r>
            <a:r>
              <a:rPr lang="en-US" dirty="0" err="1" smtClean="0"/>
              <a:t>digamos</a:t>
            </a:r>
            <a:r>
              <a:rPr lang="en-US" dirty="0" smtClean="0"/>
              <a:t>), </a:t>
            </a:r>
            <a:r>
              <a:rPr lang="en-US" dirty="0" err="1" smtClean="0"/>
              <a:t>entonces</a:t>
            </a:r>
            <a:endParaRPr lang="en-US" dirty="0" smtClean="0"/>
          </a:p>
          <a:p>
            <a:pPr>
              <a:spcAft>
                <a:spcPts val="1200"/>
              </a:spcAft>
              <a:buFontTx/>
              <a:buNone/>
            </a:pPr>
            <a:r>
              <a:rPr lang="en-US" dirty="0" smtClean="0"/>
              <a:t>              effect size = (20 – 40)/9 = -2.2 </a:t>
            </a:r>
          </a:p>
          <a:p>
            <a:r>
              <a:rPr lang="en-US" dirty="0" smtClean="0"/>
              <a:t>Media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terapia</a:t>
            </a:r>
            <a:r>
              <a:rPr lang="en-US" dirty="0" smtClean="0"/>
              <a:t> B se </a:t>
            </a:r>
            <a:r>
              <a:rPr lang="en-US" dirty="0" err="1" smtClean="0"/>
              <a:t>estima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está</a:t>
            </a:r>
            <a:r>
              <a:rPr lang="en-US" dirty="0" smtClean="0"/>
              <a:t> a dos </a:t>
            </a:r>
            <a:r>
              <a:rPr lang="en-US" dirty="0" err="1" smtClean="0"/>
              <a:t>desv</a:t>
            </a:r>
            <a:r>
              <a:rPr lang="en-US" dirty="0" smtClean="0"/>
              <a:t>. est. </a:t>
            </a:r>
            <a:r>
              <a:rPr lang="en-US" dirty="0" err="1" smtClean="0"/>
              <a:t>más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la media </a:t>
            </a:r>
            <a:r>
              <a:rPr lang="en-US" dirty="0" err="1" smtClean="0"/>
              <a:t>para</a:t>
            </a:r>
            <a:r>
              <a:rPr lang="en-US" dirty="0" smtClean="0"/>
              <a:t> la </a:t>
            </a:r>
            <a:r>
              <a:rPr lang="en-US" dirty="0" err="1" smtClean="0"/>
              <a:t>terapia</a:t>
            </a:r>
            <a:r>
              <a:rPr lang="en-US" dirty="0" smtClean="0"/>
              <a:t> A, un </a:t>
            </a:r>
            <a:r>
              <a:rPr lang="en-US" dirty="0" err="1" smtClean="0"/>
              <a:t>efecto</a:t>
            </a:r>
            <a:r>
              <a:rPr lang="en-US" dirty="0" smtClean="0"/>
              <a:t> </a:t>
            </a:r>
            <a:r>
              <a:rPr lang="en-US" dirty="0" err="1" smtClean="0"/>
              <a:t>grande</a:t>
            </a:r>
            <a:r>
              <a:rPr lang="en-US" dirty="0" smtClean="0"/>
              <a:t>.</a:t>
            </a:r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29</a:t>
            </a:fld>
            <a:endParaRPr lang="es-MX" dirty="0"/>
          </a:p>
        </p:txBody>
      </p:sp>
      <p:graphicFrame>
        <p:nvGraphicFramePr>
          <p:cNvPr id="72706" name="Object 2"/>
          <p:cNvGraphicFramePr>
            <a:graphicFrameLocks noChangeAspect="1"/>
          </p:cNvGraphicFramePr>
          <p:nvPr/>
        </p:nvGraphicFramePr>
        <p:xfrm>
          <a:off x="1979712" y="2060848"/>
          <a:ext cx="5616624" cy="806090"/>
        </p:xfrm>
        <a:graphic>
          <a:graphicData uri="http://schemas.openxmlformats.org/presentationml/2006/ole">
            <p:oleObj spid="_x0000_s72706" name="Equation" r:id="rId3" imgW="2920680" imgH="419040" progId="">
              <p:embed/>
            </p:oleObj>
          </a:graphicData>
        </a:graphic>
      </p:graphicFrame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 smtClean="0"/>
              <a:t>Ejemplo</a:t>
            </a:r>
            <a:r>
              <a:rPr lang="en-US" b="1" dirty="0" smtClean="0"/>
              <a:t>: </a:t>
            </a:r>
            <a:r>
              <a:rPr lang="en-US" dirty="0" err="1" smtClean="0"/>
              <a:t>Cuál</a:t>
            </a:r>
            <a:r>
              <a:rPr lang="en-US" dirty="0" smtClean="0"/>
              <a:t> </a:t>
            </a:r>
            <a:r>
              <a:rPr lang="en-US" dirty="0" err="1" smtClean="0"/>
              <a:t>estudio</a:t>
            </a:r>
            <a:r>
              <a:rPr lang="en-US" dirty="0" smtClean="0"/>
              <a:t> </a:t>
            </a:r>
            <a:r>
              <a:rPr lang="en-US" dirty="0" err="1" smtClean="0"/>
              <a:t>muestra</a:t>
            </a:r>
            <a:r>
              <a:rPr lang="en-US" dirty="0" smtClean="0"/>
              <a:t> el </a:t>
            </a:r>
            <a:r>
              <a:rPr lang="en-US" dirty="0" err="1" smtClean="0"/>
              <a:t>efecto</a:t>
            </a:r>
            <a:r>
              <a:rPr lang="en-US" dirty="0" smtClean="0"/>
              <a:t> </a:t>
            </a:r>
            <a:r>
              <a:rPr lang="en-US" dirty="0" err="1" smtClean="0"/>
              <a:t>más</a:t>
            </a:r>
            <a:r>
              <a:rPr lang="en-US" dirty="0" smtClean="0"/>
              <a:t> </a:t>
            </a:r>
            <a:r>
              <a:rPr lang="en-US" dirty="0" err="1" smtClean="0"/>
              <a:t>grande</a:t>
            </a:r>
            <a:r>
              <a:rPr lang="en-US" dirty="0" smtClean="0"/>
              <a:t>?</a:t>
            </a:r>
          </a:p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30</a:t>
            </a:fld>
            <a:endParaRPr lang="es-MX"/>
          </a:p>
        </p:txBody>
      </p:sp>
      <p:graphicFrame>
        <p:nvGraphicFramePr>
          <p:cNvPr id="73730" name="Object 2"/>
          <p:cNvGraphicFramePr>
            <a:graphicFrameLocks noChangeAspect="1"/>
          </p:cNvGraphicFramePr>
          <p:nvPr/>
        </p:nvGraphicFramePr>
        <p:xfrm>
          <a:off x="1600200" y="2286000"/>
          <a:ext cx="5257800" cy="3241675"/>
        </p:xfrm>
        <a:graphic>
          <a:graphicData uri="http://schemas.openxmlformats.org/presentationml/2006/ole">
            <p:oleObj spid="_x0000_s73730" name="Equation" r:id="rId3" imgW="1854000" imgH="1143000" progId="">
              <p:embed/>
            </p:oleObj>
          </a:graphicData>
        </a:graphic>
      </p:graphicFrame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Comparando</a:t>
            </a:r>
            <a:r>
              <a:rPr lang="en-US" dirty="0" smtClean="0"/>
              <a:t> medias con </a:t>
            </a:r>
            <a:r>
              <a:rPr lang="en-US" dirty="0" err="1" smtClean="0"/>
              <a:t>muestras</a:t>
            </a:r>
            <a:r>
              <a:rPr lang="en-US" dirty="0" smtClean="0"/>
              <a:t> </a:t>
            </a:r>
            <a:r>
              <a:rPr lang="en-US" dirty="0" err="1" smtClean="0"/>
              <a:t>dependientes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b="1" dirty="0" err="1" smtClean="0"/>
              <a:t>Situación</a:t>
            </a:r>
            <a:r>
              <a:rPr lang="en-US" b="1" dirty="0" smtClean="0"/>
              <a:t>: </a:t>
            </a:r>
            <a:r>
              <a:rPr lang="en-US" dirty="0" err="1" smtClean="0"/>
              <a:t>Cada</a:t>
            </a:r>
            <a:r>
              <a:rPr lang="en-US" dirty="0" smtClean="0"/>
              <a:t> </a:t>
            </a:r>
            <a:r>
              <a:rPr lang="en-US" dirty="0" err="1" smtClean="0"/>
              <a:t>muestra</a:t>
            </a:r>
            <a:r>
              <a:rPr lang="en-US" dirty="0" smtClean="0"/>
              <a:t> </a:t>
            </a:r>
            <a:r>
              <a:rPr lang="en-US" dirty="0" err="1" smtClean="0"/>
              <a:t>tiene</a:t>
            </a:r>
            <a:r>
              <a:rPr lang="en-US" dirty="0" smtClean="0"/>
              <a:t> los </a:t>
            </a:r>
            <a:r>
              <a:rPr lang="en-US" dirty="0" err="1" smtClean="0"/>
              <a:t>mismos</a:t>
            </a:r>
            <a:r>
              <a:rPr lang="en-US" dirty="0" smtClean="0"/>
              <a:t> </a:t>
            </a:r>
            <a:r>
              <a:rPr lang="en-US" dirty="0" err="1" smtClean="0"/>
              <a:t>sujetos</a:t>
            </a:r>
            <a:r>
              <a:rPr lang="en-US" dirty="0" smtClean="0"/>
              <a:t> (</a:t>
            </a:r>
            <a:r>
              <a:rPr lang="en-US" dirty="0" err="1" smtClean="0"/>
              <a:t>como</a:t>
            </a:r>
            <a:r>
              <a:rPr lang="en-US" dirty="0" smtClean="0"/>
              <a:t> en </a:t>
            </a:r>
            <a:r>
              <a:rPr lang="en-US" dirty="0" err="1" smtClean="0"/>
              <a:t>estudios</a:t>
            </a:r>
            <a:r>
              <a:rPr lang="en-US" dirty="0" smtClean="0"/>
              <a:t> </a:t>
            </a:r>
            <a:r>
              <a:rPr lang="en-US" dirty="0" err="1" smtClean="0"/>
              <a:t>longitudinales</a:t>
            </a:r>
            <a:r>
              <a:rPr lang="en-US" dirty="0" smtClean="0"/>
              <a:t> o </a:t>
            </a:r>
            <a:r>
              <a:rPr lang="en-US" dirty="0" err="1" smtClean="0"/>
              <a:t>transversales</a:t>
            </a:r>
            <a:r>
              <a:rPr lang="en-US" dirty="0" smtClean="0"/>
              <a:t>) o </a:t>
            </a:r>
            <a:r>
              <a:rPr lang="en-US" dirty="0" err="1" smtClean="0"/>
              <a:t>parejas</a:t>
            </a:r>
            <a:r>
              <a:rPr lang="en-US" dirty="0" smtClean="0"/>
              <a:t> de </a:t>
            </a:r>
            <a:r>
              <a:rPr lang="en-US" dirty="0" err="1" smtClean="0"/>
              <a:t>sujetos</a:t>
            </a:r>
            <a:r>
              <a:rPr lang="en-US" dirty="0" smtClean="0"/>
              <a:t> (</a:t>
            </a:r>
            <a:r>
              <a:rPr lang="en-US" dirty="0" err="1" smtClean="0"/>
              <a:t>datos</a:t>
            </a:r>
            <a:r>
              <a:rPr lang="en-US" dirty="0" smtClean="0"/>
              <a:t> </a:t>
            </a:r>
            <a:r>
              <a:rPr lang="en-US" dirty="0" err="1" smtClean="0"/>
              <a:t>pareados</a:t>
            </a:r>
            <a:r>
              <a:rPr lang="en-US" dirty="0" smtClean="0"/>
              <a:t>)</a:t>
            </a:r>
          </a:p>
          <a:p>
            <a:pPr>
              <a:lnSpc>
                <a:spcPct val="90000"/>
              </a:lnSpc>
            </a:pPr>
            <a:r>
              <a:rPr lang="en-US" dirty="0" err="1" smtClean="0"/>
              <a:t>Entonces</a:t>
            </a:r>
            <a:r>
              <a:rPr lang="en-US" dirty="0" smtClean="0"/>
              <a:t>, </a:t>
            </a:r>
            <a:r>
              <a:rPr lang="en-US" i="1" dirty="0" smtClean="0"/>
              <a:t>no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verdad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comparar</a:t>
            </a:r>
            <a:r>
              <a:rPr lang="en-US" dirty="0" smtClean="0"/>
              <a:t> dos </a:t>
            </a:r>
            <a:r>
              <a:rPr lang="en-US" dirty="0" err="1" smtClean="0"/>
              <a:t>estadísticas</a:t>
            </a:r>
            <a:r>
              <a:rPr lang="en-US" dirty="0" smtClean="0"/>
              <a:t>,</a:t>
            </a:r>
          </a:p>
          <a:p>
            <a:pPr>
              <a:lnSpc>
                <a:spcPct val="90000"/>
              </a:lnSpc>
            </a:pPr>
            <a:endParaRPr lang="en-US" dirty="0" smtClean="0"/>
          </a:p>
          <a:p>
            <a:pPr>
              <a:lnSpc>
                <a:spcPct val="90000"/>
              </a:lnSpc>
              <a:buFontTx/>
              <a:buNone/>
            </a:pPr>
            <a:endParaRPr lang="en-US" dirty="0" smtClean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 err="1" smtClean="0"/>
              <a:t>Debemos</a:t>
            </a:r>
            <a:r>
              <a:rPr lang="en-US" dirty="0" smtClean="0"/>
              <a:t> </a:t>
            </a:r>
            <a:r>
              <a:rPr lang="en-US" dirty="0" err="1" smtClean="0"/>
              <a:t>permitir</a:t>
            </a:r>
            <a:r>
              <a:rPr lang="en-US" dirty="0" smtClean="0"/>
              <a:t> “</a:t>
            </a:r>
            <a:r>
              <a:rPr lang="en-US" dirty="0" err="1" smtClean="0"/>
              <a:t>correlación</a:t>
            </a:r>
            <a:r>
              <a:rPr lang="en-US" dirty="0" smtClean="0"/>
              <a:t>” entre </a:t>
            </a:r>
            <a:r>
              <a:rPr lang="en-US" dirty="0" err="1" smtClean="0"/>
              <a:t>estimaciones</a:t>
            </a:r>
            <a:r>
              <a:rPr lang="en-US" dirty="0" smtClean="0"/>
              <a:t> (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qué</a:t>
            </a:r>
            <a:r>
              <a:rPr lang="en-US" dirty="0" smtClean="0"/>
              <a:t>?)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b="1" dirty="0" err="1" smtClean="0"/>
              <a:t>Datos</a:t>
            </a:r>
            <a:r>
              <a:rPr lang="en-US" b="1" dirty="0" smtClean="0"/>
              <a:t>: </a:t>
            </a:r>
            <a:r>
              <a:rPr lang="en-US" i="1" dirty="0" err="1" smtClean="0"/>
              <a:t>y</a:t>
            </a:r>
            <a:r>
              <a:rPr lang="en-US" baseline="-25000" dirty="0" err="1" smtClean="0"/>
              <a:t>i</a:t>
            </a:r>
            <a:r>
              <a:rPr lang="en-US" dirty="0" smtClean="0"/>
              <a:t> = </a:t>
            </a:r>
            <a:r>
              <a:rPr lang="en-US" dirty="0" err="1" smtClean="0"/>
              <a:t>diferencia</a:t>
            </a:r>
            <a:r>
              <a:rPr lang="en-US" dirty="0" smtClean="0"/>
              <a:t> en </a:t>
            </a:r>
            <a:r>
              <a:rPr lang="en-US" dirty="0" err="1" smtClean="0"/>
              <a:t>mediciones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sujetos</a:t>
            </a:r>
            <a:r>
              <a:rPr lang="en-US" dirty="0" smtClean="0"/>
              <a:t> (par) </a:t>
            </a:r>
            <a:r>
              <a:rPr lang="en-US" i="1" dirty="0" err="1" smtClean="0"/>
              <a:t>i</a:t>
            </a:r>
            <a:r>
              <a:rPr lang="en-US" dirty="0" smtClean="0"/>
              <a:t> </a:t>
            </a:r>
            <a:endParaRPr lang="en-US" i="1" dirty="0" smtClean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 err="1" smtClean="0"/>
              <a:t>Tratar</a:t>
            </a:r>
            <a:r>
              <a:rPr lang="en-US" dirty="0" smtClean="0"/>
              <a:t> los </a:t>
            </a:r>
            <a:r>
              <a:rPr lang="en-US" dirty="0" err="1" smtClean="0"/>
              <a:t>datos</a:t>
            </a:r>
            <a:r>
              <a:rPr lang="en-US" dirty="0" smtClean="0"/>
              <a:t> </a:t>
            </a:r>
            <a:r>
              <a:rPr lang="en-US" dirty="0" err="1" smtClean="0"/>
              <a:t>como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sola </a:t>
            </a:r>
            <a:r>
              <a:rPr lang="en-US" dirty="0" err="1" smtClean="0"/>
              <a:t>muestra</a:t>
            </a:r>
            <a:r>
              <a:rPr lang="en-US" dirty="0" smtClean="0"/>
              <a:t> de </a:t>
            </a:r>
            <a:r>
              <a:rPr lang="en-US" dirty="0" err="1" smtClean="0"/>
              <a:t>diferencia</a:t>
            </a:r>
            <a:r>
              <a:rPr lang="en-US" dirty="0" smtClean="0"/>
              <a:t> de </a:t>
            </a:r>
            <a:r>
              <a:rPr lang="en-US" dirty="0" err="1" smtClean="0"/>
              <a:t>mediciones</a:t>
            </a:r>
            <a:r>
              <a:rPr lang="en-US" dirty="0" smtClean="0"/>
              <a:t>, con </a:t>
            </a:r>
            <a:r>
              <a:rPr lang="en-US" dirty="0" err="1" smtClean="0"/>
              <a:t>una</a:t>
            </a:r>
            <a:r>
              <a:rPr lang="en-US" dirty="0" smtClean="0"/>
              <a:t> media </a:t>
            </a:r>
            <a:r>
              <a:rPr lang="en-US" dirty="0" err="1" smtClean="0"/>
              <a:t>muestral</a:t>
            </a:r>
            <a:r>
              <a:rPr lang="en-US" dirty="0" smtClean="0"/>
              <a:t>       y </a:t>
            </a:r>
            <a:r>
              <a:rPr lang="en-US" dirty="0" err="1" smtClean="0"/>
              <a:t>desviación</a:t>
            </a:r>
            <a:r>
              <a:rPr lang="en-US" dirty="0" smtClean="0"/>
              <a:t> </a:t>
            </a:r>
            <a:r>
              <a:rPr lang="en-US" dirty="0" err="1" smtClean="0"/>
              <a:t>estándar</a:t>
            </a:r>
            <a:r>
              <a:rPr lang="en-US" dirty="0" smtClean="0"/>
              <a:t> </a:t>
            </a:r>
            <a:r>
              <a:rPr lang="en-US" dirty="0" err="1" smtClean="0"/>
              <a:t>muestral</a:t>
            </a:r>
            <a:r>
              <a:rPr lang="en-US" dirty="0" smtClean="0"/>
              <a:t> </a:t>
            </a:r>
            <a:r>
              <a:rPr lang="en-US" i="1" dirty="0" err="1" smtClean="0"/>
              <a:t>s</a:t>
            </a:r>
            <a:r>
              <a:rPr lang="en-US" i="1" baseline="-25000" dirty="0" err="1" smtClean="0"/>
              <a:t>d</a:t>
            </a:r>
            <a:r>
              <a:rPr lang="en-US" i="1" dirty="0" smtClean="0"/>
              <a:t> </a:t>
            </a:r>
            <a:r>
              <a:rPr lang="en-US" dirty="0" smtClean="0"/>
              <a:t>y </a:t>
            </a:r>
            <a:r>
              <a:rPr lang="en-US" dirty="0" err="1" smtClean="0"/>
              <a:t>parámetro</a:t>
            </a:r>
            <a:r>
              <a:rPr lang="en-US" dirty="0" smtClean="0"/>
              <a:t> </a:t>
            </a:r>
            <a:r>
              <a:rPr lang="en-US" i="1" dirty="0" err="1" smtClean="0">
                <a:latin typeface="Symbol" pitchFamily="18" charset="2"/>
              </a:rPr>
              <a:t>m</a:t>
            </a:r>
            <a:r>
              <a:rPr lang="en-US" baseline="-25000" dirty="0" err="1" smtClean="0"/>
              <a:t>d</a:t>
            </a:r>
            <a:r>
              <a:rPr lang="en-US" dirty="0" smtClean="0"/>
              <a:t> = media </a:t>
            </a:r>
            <a:r>
              <a:rPr lang="en-US" dirty="0" err="1" smtClean="0"/>
              <a:t>poblacional</a:t>
            </a:r>
            <a:r>
              <a:rPr lang="en-US" dirty="0" smtClean="0"/>
              <a:t> de </a:t>
            </a:r>
            <a:r>
              <a:rPr lang="en-US" dirty="0" err="1" smtClean="0"/>
              <a:t>diferencia</a:t>
            </a:r>
            <a:r>
              <a:rPr lang="en-US" dirty="0" smtClean="0"/>
              <a:t> de </a:t>
            </a:r>
            <a:r>
              <a:rPr lang="en-US" dirty="0" err="1" smtClean="0"/>
              <a:t>mediciones</a:t>
            </a:r>
            <a:r>
              <a:rPr lang="en-US" dirty="0" smtClean="0"/>
              <a:t>.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De </a:t>
            </a:r>
            <a:r>
              <a:rPr lang="en-US" dirty="0" err="1" smtClean="0"/>
              <a:t>hecho</a:t>
            </a:r>
            <a:r>
              <a:rPr lang="en-US" dirty="0" smtClean="0"/>
              <a:t>, </a:t>
            </a:r>
            <a:r>
              <a:rPr lang="en-US" i="1" dirty="0" err="1" smtClean="0">
                <a:latin typeface="Symbol" pitchFamily="18" charset="2"/>
              </a:rPr>
              <a:t>m</a:t>
            </a:r>
            <a:r>
              <a:rPr lang="en-US" baseline="-25000" dirty="0" err="1" smtClean="0"/>
              <a:t>d</a:t>
            </a:r>
            <a:r>
              <a:rPr lang="en-US" baseline="-25000" dirty="0" smtClean="0"/>
              <a:t> </a:t>
            </a:r>
            <a:r>
              <a:rPr lang="en-US" dirty="0" smtClean="0"/>
              <a:t>= </a:t>
            </a:r>
            <a:r>
              <a:rPr lang="en-US" i="1" dirty="0" smtClean="0">
                <a:latin typeface="Symbol" pitchFamily="18" charset="2"/>
              </a:rPr>
              <a:t>m</a:t>
            </a:r>
            <a:r>
              <a:rPr lang="en-US" i="1" baseline="-25000" dirty="0" smtClean="0">
                <a:latin typeface="Symbol" pitchFamily="18" charset="2"/>
              </a:rPr>
              <a:t>2</a:t>
            </a:r>
            <a:r>
              <a:rPr lang="en-US" baseline="-25000" dirty="0" smtClean="0"/>
              <a:t> </a:t>
            </a:r>
            <a:r>
              <a:rPr lang="en-US" dirty="0" smtClean="0"/>
              <a:t>– </a:t>
            </a:r>
            <a:r>
              <a:rPr lang="en-US" i="1" dirty="0" smtClean="0">
                <a:latin typeface="Symbol" pitchFamily="18" charset="2"/>
              </a:rPr>
              <a:t>m</a:t>
            </a:r>
            <a:r>
              <a:rPr lang="en-US" i="1" baseline="-25000" dirty="0" smtClean="0">
                <a:latin typeface="Symbol" pitchFamily="18" charset="2"/>
              </a:rPr>
              <a:t>1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31</a:t>
            </a:fld>
            <a:endParaRPr lang="es-MX"/>
          </a:p>
        </p:txBody>
      </p:sp>
      <p:graphicFrame>
        <p:nvGraphicFramePr>
          <p:cNvPr id="74754" name="Object 2"/>
          <p:cNvGraphicFramePr>
            <a:graphicFrameLocks noChangeAspect="1"/>
          </p:cNvGraphicFramePr>
          <p:nvPr/>
        </p:nvGraphicFramePr>
        <p:xfrm>
          <a:off x="3340968" y="2492896"/>
          <a:ext cx="2743200" cy="623888"/>
        </p:xfrm>
        <a:graphic>
          <a:graphicData uri="http://schemas.openxmlformats.org/presentationml/2006/ole">
            <p:oleObj spid="_x0000_s74754" name="Equation" r:id="rId3" imgW="1282680" imgH="291960" progId="">
              <p:embed/>
            </p:oleObj>
          </a:graphicData>
        </a:graphic>
      </p:graphicFrame>
      <p:graphicFrame>
        <p:nvGraphicFramePr>
          <p:cNvPr id="74755" name="Object 3"/>
          <p:cNvGraphicFramePr>
            <a:graphicFrameLocks noChangeAspect="1"/>
          </p:cNvGraphicFramePr>
          <p:nvPr/>
        </p:nvGraphicFramePr>
        <p:xfrm>
          <a:off x="5711676" y="4509120"/>
          <a:ext cx="444500" cy="533400"/>
        </p:xfrm>
        <a:graphic>
          <a:graphicData uri="http://schemas.openxmlformats.org/presentationml/2006/ole">
            <p:oleObj spid="_x0000_s74755" name="Equation" r:id="rId4" imgW="190440" imgH="228600" progId="">
              <p:embed/>
            </p:oleObj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124744"/>
            <a:ext cx="8568952" cy="5733256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spcAft>
                <a:spcPts val="1200"/>
              </a:spcAft>
              <a:buFontTx/>
              <a:buNone/>
            </a:pPr>
            <a:r>
              <a:rPr lang="en-US" b="1" dirty="0" err="1" smtClean="0"/>
              <a:t>Ejemplo</a:t>
            </a:r>
            <a:r>
              <a:rPr lang="en-US" b="1" dirty="0" smtClean="0"/>
              <a:t>: </a:t>
            </a:r>
            <a:r>
              <a:rPr lang="en-US" dirty="0" err="1" smtClean="0"/>
              <a:t>Estudio</a:t>
            </a:r>
            <a:r>
              <a:rPr lang="en-US" dirty="0" smtClean="0"/>
              <a:t> de </a:t>
            </a:r>
            <a:r>
              <a:rPr lang="en-US" dirty="0" err="1" smtClean="0"/>
              <a:t>celular</a:t>
            </a:r>
            <a:r>
              <a:rPr lang="en-US" dirty="0" smtClean="0"/>
              <a:t> </a:t>
            </a:r>
            <a:r>
              <a:rPr lang="en-US" dirty="0" err="1" smtClean="0"/>
              <a:t>también</a:t>
            </a:r>
            <a:r>
              <a:rPr lang="en-US" dirty="0" smtClean="0"/>
              <a:t> </a:t>
            </a:r>
            <a:r>
              <a:rPr lang="en-US" dirty="0" err="1" smtClean="0"/>
              <a:t>experimentó</a:t>
            </a:r>
            <a:r>
              <a:rPr lang="en-US" dirty="0" smtClean="0"/>
              <a:t> con los </a:t>
            </a:r>
            <a:r>
              <a:rPr lang="en-US" dirty="0" err="1" smtClean="0"/>
              <a:t>mismos</a:t>
            </a:r>
            <a:r>
              <a:rPr lang="en-US" dirty="0" smtClean="0"/>
              <a:t> </a:t>
            </a:r>
            <a:r>
              <a:rPr lang="en-US" dirty="0" err="1" smtClean="0"/>
              <a:t>sujetos</a:t>
            </a:r>
            <a:r>
              <a:rPr lang="en-US" dirty="0" smtClean="0"/>
              <a:t> en </a:t>
            </a:r>
            <a:r>
              <a:rPr lang="en-US" dirty="0" err="1" smtClean="0"/>
              <a:t>cada</a:t>
            </a:r>
            <a:r>
              <a:rPr lang="en-US" dirty="0" smtClean="0"/>
              <a:t> </a:t>
            </a:r>
            <a:r>
              <a:rPr lang="en-US" dirty="0" err="1" smtClean="0"/>
              <a:t>grupo</a:t>
            </a:r>
            <a:r>
              <a:rPr lang="en-US" dirty="0" smtClean="0"/>
              <a:t> (</a:t>
            </a:r>
            <a:r>
              <a:rPr lang="en-US" dirty="0" err="1" smtClean="0"/>
              <a:t>datos</a:t>
            </a:r>
            <a:r>
              <a:rPr lang="en-US" dirty="0" smtClean="0"/>
              <a:t> en p. 194 de </a:t>
            </a:r>
            <a:r>
              <a:rPr lang="en-US" dirty="0" err="1" smtClean="0"/>
              <a:t>libro</a:t>
            </a:r>
            <a:r>
              <a:rPr lang="en-US" dirty="0" smtClean="0"/>
              <a:t> de </a:t>
            </a:r>
            <a:r>
              <a:rPr lang="en-US" dirty="0" err="1" smtClean="0"/>
              <a:t>texto</a:t>
            </a:r>
            <a:r>
              <a:rPr lang="en-US" dirty="0" smtClean="0"/>
              <a:t>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 smtClean="0"/>
              <a:t>Para </a:t>
            </a:r>
            <a:r>
              <a:rPr lang="en-US" dirty="0" err="1" smtClean="0"/>
              <a:t>estos</a:t>
            </a:r>
            <a:r>
              <a:rPr lang="en-US" dirty="0" smtClean="0"/>
              <a:t> “</a:t>
            </a:r>
            <a:r>
              <a:rPr lang="en-US" dirty="0" err="1" smtClean="0"/>
              <a:t>datos</a:t>
            </a:r>
            <a:r>
              <a:rPr lang="en-US" dirty="0" smtClean="0"/>
              <a:t> </a:t>
            </a:r>
            <a:r>
              <a:rPr lang="en-US" dirty="0" err="1" smtClean="0"/>
              <a:t>pareados</a:t>
            </a:r>
            <a:r>
              <a:rPr lang="en-US" dirty="0" smtClean="0"/>
              <a:t>”, el </a:t>
            </a:r>
            <a:r>
              <a:rPr lang="en-US" dirty="0" err="1" smtClean="0"/>
              <a:t>archivo</a:t>
            </a:r>
            <a:r>
              <a:rPr lang="en-US" dirty="0" smtClean="0"/>
              <a:t> de </a:t>
            </a:r>
            <a:r>
              <a:rPr lang="en-US" dirty="0" err="1" smtClean="0"/>
              <a:t>datos</a:t>
            </a:r>
            <a:r>
              <a:rPr lang="en-US" dirty="0" smtClean="0"/>
              <a:t> </a:t>
            </a:r>
            <a:r>
              <a:rPr lang="en-US" dirty="0" err="1" smtClean="0"/>
              <a:t>tiene</a:t>
            </a:r>
            <a:r>
              <a:rPr lang="en-US" dirty="0" smtClean="0"/>
              <a:t> la forma         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 err="1" smtClean="0"/>
              <a:t>Sujeto</a:t>
            </a:r>
            <a:r>
              <a:rPr lang="en-US" dirty="0" smtClean="0"/>
              <a:t>   </a:t>
            </a:r>
            <a:r>
              <a:rPr lang="en-US" dirty="0" err="1" smtClean="0"/>
              <a:t>Celular_no</a:t>
            </a:r>
            <a:r>
              <a:rPr lang="en-US" dirty="0" smtClean="0"/>
              <a:t>     </a:t>
            </a:r>
            <a:r>
              <a:rPr lang="en-US" dirty="0" err="1" smtClean="0"/>
              <a:t>Celular_sí</a:t>
            </a:r>
            <a:endParaRPr lang="en-US" dirty="0" smtClean="0"/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 smtClean="0"/>
              <a:t>  1                  604                636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 smtClean="0"/>
              <a:t>  2                  556                623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 smtClean="0"/>
              <a:t>  3                  540                615</a:t>
            </a:r>
          </a:p>
          <a:p>
            <a:pPr>
              <a:lnSpc>
                <a:spcPct val="80000"/>
              </a:lnSpc>
              <a:spcAft>
                <a:spcPts val="1200"/>
              </a:spcAft>
              <a:buFontTx/>
              <a:buNone/>
            </a:pPr>
            <a:r>
              <a:rPr lang="en-US" dirty="0" smtClean="0"/>
              <a:t>… (</a:t>
            </a:r>
            <a:r>
              <a:rPr lang="en-US" dirty="0" err="1" smtClean="0"/>
              <a:t>para</a:t>
            </a:r>
            <a:r>
              <a:rPr lang="en-US" dirty="0" smtClean="0"/>
              <a:t> 32 </a:t>
            </a:r>
            <a:r>
              <a:rPr lang="en-US" dirty="0" err="1" smtClean="0"/>
              <a:t>sujetos</a:t>
            </a:r>
            <a:r>
              <a:rPr lang="en-US" dirty="0" smtClean="0"/>
              <a:t>)</a:t>
            </a: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dirty="0" smtClean="0"/>
              <a:t>Medias </a:t>
            </a:r>
            <a:r>
              <a:rPr lang="en-US" dirty="0" err="1" smtClean="0"/>
              <a:t>muestrales</a:t>
            </a:r>
            <a:r>
              <a:rPr lang="en-US" dirty="0" smtClean="0"/>
              <a:t> son: </a:t>
            </a: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dirty="0" smtClean="0"/>
              <a:t>	534.6 </a:t>
            </a:r>
            <a:r>
              <a:rPr lang="en-US" dirty="0" err="1" smtClean="0"/>
              <a:t>milisegundos</a:t>
            </a:r>
            <a:r>
              <a:rPr lang="en-US" dirty="0" smtClean="0"/>
              <a:t> sin </a:t>
            </a:r>
            <a:r>
              <a:rPr lang="en-US" dirty="0" err="1" smtClean="0"/>
              <a:t>celular</a:t>
            </a:r>
            <a:endParaRPr lang="en-US" dirty="0" smtClean="0"/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 smtClean="0"/>
              <a:t>    585.2 </a:t>
            </a:r>
            <a:r>
              <a:rPr lang="en-US" dirty="0" err="1" smtClean="0"/>
              <a:t>milisegundos</a:t>
            </a:r>
            <a:r>
              <a:rPr lang="en-US" dirty="0" smtClean="0"/>
              <a:t>, </a:t>
            </a:r>
            <a:r>
              <a:rPr lang="en-US" dirty="0" err="1" smtClean="0"/>
              <a:t>usando</a:t>
            </a:r>
            <a:r>
              <a:rPr lang="en-US" dirty="0" smtClean="0"/>
              <a:t> </a:t>
            </a:r>
            <a:r>
              <a:rPr lang="en-US" dirty="0" err="1" smtClean="0"/>
              <a:t>celular</a:t>
            </a:r>
            <a:endParaRPr lang="en-US" dirty="0" smtClean="0"/>
          </a:p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32</a:t>
            </a:fld>
            <a:endParaRPr lang="es-MX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124744"/>
            <a:ext cx="8568952" cy="5733256"/>
          </a:xfrm>
        </p:spPr>
        <p:txBody>
          <a:bodyPr>
            <a:normAutofit/>
          </a:bodyPr>
          <a:lstStyle/>
          <a:p>
            <a:r>
              <a:rPr lang="en-US" sz="2600" dirty="0" err="1" smtClean="0"/>
              <a:t>Reducimos</a:t>
            </a:r>
            <a:r>
              <a:rPr lang="en-US" sz="2600" dirty="0" smtClean="0"/>
              <a:t> </a:t>
            </a:r>
            <a:r>
              <a:rPr lang="en-US" sz="2600" dirty="0" err="1" smtClean="0"/>
              <a:t>las</a:t>
            </a:r>
            <a:r>
              <a:rPr lang="en-US" sz="2600" dirty="0" smtClean="0"/>
              <a:t> 32 </a:t>
            </a:r>
            <a:r>
              <a:rPr lang="en-US" sz="2600" dirty="0" err="1" smtClean="0"/>
              <a:t>observaciones</a:t>
            </a:r>
            <a:r>
              <a:rPr lang="en-US" sz="2600" dirty="0" smtClean="0"/>
              <a:t>  a 32 </a:t>
            </a:r>
            <a:r>
              <a:rPr lang="en-US" sz="2600" dirty="0" err="1" smtClean="0"/>
              <a:t>diferencias</a:t>
            </a:r>
            <a:r>
              <a:rPr lang="en-US" sz="2600" dirty="0" smtClean="0"/>
              <a:t> de </a:t>
            </a:r>
            <a:r>
              <a:rPr lang="en-US" sz="2600" dirty="0" err="1" smtClean="0"/>
              <a:t>mediciones</a:t>
            </a:r>
            <a:r>
              <a:rPr lang="en-US" sz="2600" dirty="0" smtClean="0"/>
              <a:t>,</a:t>
            </a:r>
          </a:p>
          <a:p>
            <a:pPr>
              <a:buFontTx/>
              <a:buNone/>
            </a:pPr>
            <a:r>
              <a:rPr lang="en-US" sz="2600" dirty="0" smtClean="0"/>
              <a:t>  636 – 604 = 32</a:t>
            </a:r>
          </a:p>
          <a:p>
            <a:pPr>
              <a:buFontTx/>
              <a:buNone/>
            </a:pPr>
            <a:r>
              <a:rPr lang="en-US" sz="2600" dirty="0" smtClean="0"/>
              <a:t>  623 – 556 = 67</a:t>
            </a:r>
          </a:p>
          <a:p>
            <a:pPr>
              <a:buFontTx/>
              <a:buNone/>
            </a:pPr>
            <a:r>
              <a:rPr lang="en-US" sz="2600" dirty="0" smtClean="0"/>
              <a:t>  615 – 540 = 75</a:t>
            </a:r>
          </a:p>
          <a:p>
            <a:pPr>
              <a:buFontTx/>
              <a:buNone/>
            </a:pPr>
            <a:r>
              <a:rPr lang="en-US" sz="2600" dirty="0" smtClean="0"/>
              <a:t>….</a:t>
            </a:r>
          </a:p>
          <a:p>
            <a:r>
              <a:rPr lang="en-US" sz="2600" dirty="0" smtClean="0"/>
              <a:t>Y </a:t>
            </a:r>
            <a:r>
              <a:rPr lang="en-US" sz="2600" dirty="0" err="1" smtClean="0"/>
              <a:t>analizamos</a:t>
            </a:r>
            <a:r>
              <a:rPr lang="en-US" sz="2600" dirty="0" smtClean="0"/>
              <a:t> con </a:t>
            </a:r>
            <a:r>
              <a:rPr lang="en-US" sz="2600" dirty="0" err="1" smtClean="0"/>
              <a:t>métodos</a:t>
            </a:r>
            <a:r>
              <a:rPr lang="en-US" sz="2600" dirty="0" smtClean="0"/>
              <a:t> </a:t>
            </a:r>
            <a:r>
              <a:rPr lang="en-US" sz="2600" dirty="0" err="1" smtClean="0"/>
              <a:t>estándar</a:t>
            </a:r>
            <a:r>
              <a:rPr lang="en-US" sz="2600" dirty="0" smtClean="0"/>
              <a:t> </a:t>
            </a:r>
            <a:r>
              <a:rPr lang="en-US" sz="2600" dirty="0" err="1" smtClean="0"/>
              <a:t>para</a:t>
            </a:r>
            <a:r>
              <a:rPr lang="en-US" sz="2600" dirty="0" smtClean="0"/>
              <a:t> </a:t>
            </a:r>
            <a:r>
              <a:rPr lang="en-US" sz="2600" dirty="0" err="1" smtClean="0"/>
              <a:t>una</a:t>
            </a:r>
            <a:r>
              <a:rPr lang="en-US" sz="2600" dirty="0" smtClean="0"/>
              <a:t> sola </a:t>
            </a:r>
            <a:r>
              <a:rPr lang="en-US" sz="2600" dirty="0" err="1" smtClean="0"/>
              <a:t>muestra</a:t>
            </a:r>
            <a:endParaRPr lang="en-US" sz="2600" dirty="0" smtClean="0"/>
          </a:p>
          <a:p>
            <a:pPr>
              <a:buFontTx/>
              <a:buNone/>
            </a:pPr>
            <a:r>
              <a:rPr lang="en-US" sz="2600" dirty="0" smtClean="0"/>
              <a:t>       = 50.6 = 585.2 – 534.6,   </a:t>
            </a:r>
            <a:r>
              <a:rPr lang="en-US" sz="2600" i="1" dirty="0" err="1" smtClean="0"/>
              <a:t>s</a:t>
            </a:r>
            <a:r>
              <a:rPr lang="en-US" sz="2600" baseline="-25000" dirty="0" err="1" smtClean="0"/>
              <a:t>d</a:t>
            </a:r>
            <a:r>
              <a:rPr lang="en-US" sz="2600" baseline="-25000" dirty="0" smtClean="0"/>
              <a:t> </a:t>
            </a:r>
            <a:r>
              <a:rPr lang="en-US" sz="2600" dirty="0" smtClean="0"/>
              <a:t>= 52.5 = std dev of 32, 67, 75 … </a:t>
            </a:r>
          </a:p>
          <a:p>
            <a:pPr>
              <a:buFontTx/>
              <a:buNone/>
            </a:pPr>
            <a:endParaRPr lang="en-US" sz="2600" dirty="0" smtClean="0"/>
          </a:p>
          <a:p>
            <a:pPr>
              <a:spcBef>
                <a:spcPts val="1200"/>
              </a:spcBef>
            </a:pPr>
            <a:r>
              <a:rPr lang="en-US" sz="2600" dirty="0" smtClean="0"/>
              <a:t>Para un IC del 95% CI, </a:t>
            </a:r>
            <a:r>
              <a:rPr lang="en-US" sz="2600" i="1" dirty="0" err="1" smtClean="0"/>
              <a:t>df</a:t>
            </a:r>
            <a:r>
              <a:rPr lang="en-US" sz="2600" i="1" dirty="0" smtClean="0"/>
              <a:t> </a:t>
            </a:r>
            <a:r>
              <a:rPr lang="en-US" sz="2600" dirty="0" smtClean="0"/>
              <a:t>= </a:t>
            </a:r>
            <a:r>
              <a:rPr lang="en-US" sz="2600" i="1" dirty="0" smtClean="0"/>
              <a:t>n – 1 </a:t>
            </a:r>
            <a:r>
              <a:rPr lang="en-US" sz="2600" dirty="0" smtClean="0"/>
              <a:t>= 31, valor-</a:t>
            </a:r>
            <a:r>
              <a:rPr lang="en-US" sz="2600" i="1" dirty="0" smtClean="0"/>
              <a:t>t</a:t>
            </a:r>
            <a:r>
              <a:rPr lang="en-US" sz="2600" dirty="0" smtClean="0"/>
              <a:t> = 2.04</a:t>
            </a:r>
          </a:p>
          <a:p>
            <a:pPr>
              <a:buFontTx/>
              <a:buNone/>
            </a:pPr>
            <a:r>
              <a:rPr lang="en-US" sz="2600" dirty="0" smtClean="0"/>
              <a:t>	</a:t>
            </a:r>
            <a:r>
              <a:rPr lang="en-US" sz="2600" dirty="0" err="1" smtClean="0"/>
              <a:t>Obtenemos</a:t>
            </a:r>
            <a:r>
              <a:rPr lang="en-US" sz="2600" dirty="0" smtClean="0"/>
              <a:t> 50.6 </a:t>
            </a:r>
            <a:r>
              <a:rPr lang="en-US" sz="2600" dirty="0" smtClean="0">
                <a:cs typeface="Arial" charset="0"/>
              </a:rPr>
              <a:t>± 2.04(9.28), ó (31.7, 69.5)</a:t>
            </a:r>
          </a:p>
          <a:p>
            <a:endParaRPr lang="es-MX" sz="2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33</a:t>
            </a:fld>
            <a:endParaRPr lang="es-MX"/>
          </a:p>
        </p:txBody>
      </p:sp>
      <p:graphicFrame>
        <p:nvGraphicFramePr>
          <p:cNvPr id="75778" name="Object 2"/>
          <p:cNvGraphicFramePr>
            <a:graphicFrameLocks noChangeAspect="1"/>
          </p:cNvGraphicFramePr>
          <p:nvPr/>
        </p:nvGraphicFramePr>
        <p:xfrm>
          <a:off x="2339752" y="4797152"/>
          <a:ext cx="4504928" cy="592533"/>
        </p:xfrm>
        <a:graphic>
          <a:graphicData uri="http://schemas.openxmlformats.org/presentationml/2006/ole">
            <p:oleObj spid="_x0000_s75778" name="Equation" r:id="rId3" imgW="1930320" imgH="253800" progId="">
              <p:embed/>
            </p:oleObj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124744"/>
            <a:ext cx="8568952" cy="5733256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dirty="0" err="1" smtClean="0"/>
              <a:t>Tenemos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confianza</a:t>
            </a:r>
            <a:r>
              <a:rPr lang="en-US" dirty="0" smtClean="0"/>
              <a:t> del 95% </a:t>
            </a:r>
            <a:r>
              <a:rPr lang="en-US" dirty="0" err="1" smtClean="0"/>
              <a:t>que</a:t>
            </a:r>
            <a:r>
              <a:rPr lang="en-US" dirty="0" smtClean="0"/>
              <a:t> la media </a:t>
            </a:r>
            <a:r>
              <a:rPr lang="en-US" dirty="0" err="1" smtClean="0"/>
              <a:t>poblacional</a:t>
            </a:r>
            <a:r>
              <a:rPr lang="en-US" dirty="0" smtClean="0"/>
              <a:t> </a:t>
            </a:r>
            <a:r>
              <a:rPr lang="en-US" dirty="0" err="1" smtClean="0"/>
              <a:t>usa</a:t>
            </a:r>
            <a:r>
              <a:rPr lang="en-US" dirty="0" smtClean="0"/>
              <a:t> el </a:t>
            </a:r>
            <a:r>
              <a:rPr lang="en-US" dirty="0" err="1" smtClean="0"/>
              <a:t>celular</a:t>
            </a:r>
            <a:r>
              <a:rPr lang="en-US" dirty="0" smtClean="0"/>
              <a:t> entre 31.7 y 69.5 </a:t>
            </a:r>
            <a:r>
              <a:rPr lang="en-US" dirty="0" err="1" smtClean="0"/>
              <a:t>milisegundos</a:t>
            </a:r>
            <a:r>
              <a:rPr lang="en-US" dirty="0" smtClean="0"/>
              <a:t> </a:t>
            </a:r>
            <a:r>
              <a:rPr lang="en-US" dirty="0" err="1" smtClean="0"/>
              <a:t>más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sin </a:t>
            </a:r>
            <a:r>
              <a:rPr lang="en-US" dirty="0" err="1" smtClean="0"/>
              <a:t>celular</a:t>
            </a:r>
            <a:r>
              <a:rPr lang="en-US" dirty="0" smtClean="0"/>
              <a:t>.</a:t>
            </a:r>
          </a:p>
          <a:p>
            <a:r>
              <a:rPr lang="en-US" dirty="0" smtClean="0"/>
              <a:t>Para </a:t>
            </a:r>
            <a:r>
              <a:rPr lang="en-US" dirty="0" err="1" smtClean="0"/>
              <a:t>probar</a:t>
            </a:r>
            <a:r>
              <a:rPr lang="en-US" dirty="0" smtClean="0"/>
              <a:t> H</a:t>
            </a:r>
            <a:r>
              <a:rPr lang="en-US" baseline="-25000" dirty="0" smtClean="0"/>
              <a:t>0 </a:t>
            </a:r>
            <a:r>
              <a:rPr lang="en-US" dirty="0" smtClean="0"/>
              <a:t>: </a:t>
            </a:r>
            <a:r>
              <a:rPr lang="en-US" dirty="0" smtClean="0">
                <a:cs typeface="Arial" charset="0"/>
              </a:rPr>
              <a:t>µ</a:t>
            </a:r>
            <a:r>
              <a:rPr lang="en-US" baseline="-25000" dirty="0" smtClean="0">
                <a:cs typeface="Arial" charset="0"/>
              </a:rPr>
              <a:t>d </a:t>
            </a:r>
            <a:r>
              <a:rPr lang="en-US" dirty="0" smtClean="0">
                <a:cs typeface="Arial" charset="0"/>
              </a:rPr>
              <a:t>= 0 contra H</a:t>
            </a:r>
            <a:r>
              <a:rPr lang="en-US" baseline="-25000" dirty="0" smtClean="0">
                <a:cs typeface="Arial" charset="0"/>
              </a:rPr>
              <a:t>a </a:t>
            </a:r>
            <a:r>
              <a:rPr lang="en-US" dirty="0" smtClean="0">
                <a:cs typeface="Arial" charset="0"/>
              </a:rPr>
              <a:t>: µ</a:t>
            </a:r>
            <a:r>
              <a:rPr lang="en-US" baseline="-25000" dirty="0" smtClean="0">
                <a:cs typeface="Arial" charset="0"/>
              </a:rPr>
              <a:t>d </a:t>
            </a:r>
            <a:r>
              <a:rPr lang="en-US" dirty="0" smtClean="0">
                <a:sym typeface="Symbol" pitchFamily="18" charset="2"/>
              </a:rPr>
              <a:t></a:t>
            </a:r>
            <a:r>
              <a:rPr lang="en-US" dirty="0" smtClean="0">
                <a:cs typeface="Arial" charset="0"/>
              </a:rPr>
              <a:t> 0, la </a:t>
            </a:r>
            <a:r>
              <a:rPr lang="en-US" dirty="0" err="1" smtClean="0">
                <a:cs typeface="Arial" charset="0"/>
              </a:rPr>
              <a:t>estadística</a:t>
            </a:r>
            <a:r>
              <a:rPr lang="en-US" dirty="0" smtClean="0">
                <a:cs typeface="Arial" charset="0"/>
              </a:rPr>
              <a:t> de </a:t>
            </a:r>
            <a:r>
              <a:rPr lang="en-US" dirty="0" err="1" smtClean="0">
                <a:cs typeface="Arial" charset="0"/>
              </a:rPr>
              <a:t>prueba</a:t>
            </a:r>
            <a:r>
              <a:rPr lang="en-US" dirty="0" smtClean="0">
                <a:cs typeface="Arial" charset="0"/>
              </a:rPr>
              <a:t> </a:t>
            </a:r>
            <a:r>
              <a:rPr lang="en-US" dirty="0" err="1" smtClean="0">
                <a:cs typeface="Arial" charset="0"/>
              </a:rPr>
              <a:t>es</a:t>
            </a:r>
            <a:endParaRPr lang="en-US" dirty="0" smtClean="0">
              <a:cs typeface="Arial" charset="0"/>
            </a:endParaRPr>
          </a:p>
          <a:p>
            <a:pPr>
              <a:buFontTx/>
              <a:buNone/>
            </a:pPr>
            <a:r>
              <a:rPr lang="en-US" dirty="0" smtClean="0">
                <a:cs typeface="Arial" charset="0"/>
              </a:rPr>
              <a:t>           </a:t>
            </a:r>
            <a:r>
              <a:rPr lang="en-US" i="1" dirty="0" smtClean="0">
                <a:cs typeface="Arial" charset="0"/>
              </a:rPr>
              <a:t>t </a:t>
            </a:r>
            <a:r>
              <a:rPr lang="en-US" dirty="0" smtClean="0">
                <a:cs typeface="Arial" charset="0"/>
              </a:rPr>
              <a:t>= (     - 0)/</a:t>
            </a:r>
            <a:r>
              <a:rPr lang="en-US" i="1" dirty="0" smtClean="0">
                <a:cs typeface="Arial" charset="0"/>
              </a:rPr>
              <a:t>se </a:t>
            </a:r>
            <a:r>
              <a:rPr lang="en-US" dirty="0" smtClean="0">
                <a:cs typeface="Arial" charset="0"/>
              </a:rPr>
              <a:t>= 50.6/9.28 = 5.5, </a:t>
            </a:r>
            <a:r>
              <a:rPr lang="en-US" i="1" dirty="0" err="1" smtClean="0">
                <a:cs typeface="Arial" charset="0"/>
              </a:rPr>
              <a:t>df</a:t>
            </a:r>
            <a:r>
              <a:rPr lang="en-US" i="1" dirty="0" smtClean="0">
                <a:cs typeface="Arial" charset="0"/>
              </a:rPr>
              <a:t> = </a:t>
            </a:r>
            <a:r>
              <a:rPr lang="en-US" dirty="0" smtClean="0">
                <a:cs typeface="Arial" charset="0"/>
              </a:rPr>
              <a:t>31,</a:t>
            </a:r>
          </a:p>
          <a:p>
            <a:pPr>
              <a:spcBef>
                <a:spcPts val="2400"/>
              </a:spcBef>
            </a:pPr>
            <a:r>
              <a:rPr lang="en-US" dirty="0" smtClean="0">
                <a:cs typeface="Arial" charset="0"/>
              </a:rPr>
              <a:t>Valor-p de dos-</a:t>
            </a:r>
            <a:r>
              <a:rPr lang="en-US" dirty="0" err="1" smtClean="0">
                <a:cs typeface="Arial" charset="0"/>
              </a:rPr>
              <a:t>lados</a:t>
            </a:r>
            <a:r>
              <a:rPr lang="en-US" dirty="0" smtClean="0">
                <a:cs typeface="Arial" charset="0"/>
              </a:rPr>
              <a:t> = 0.000005, </a:t>
            </a:r>
            <a:r>
              <a:rPr lang="en-US" dirty="0" err="1" smtClean="0">
                <a:cs typeface="Arial" charset="0"/>
              </a:rPr>
              <a:t>entonces</a:t>
            </a:r>
            <a:r>
              <a:rPr lang="en-US" dirty="0" smtClean="0">
                <a:cs typeface="Arial" charset="0"/>
              </a:rPr>
              <a:t> hay </a:t>
            </a:r>
            <a:r>
              <a:rPr lang="en-US" dirty="0" err="1" smtClean="0">
                <a:cs typeface="Arial" charset="0"/>
              </a:rPr>
              <a:t>fuerte</a:t>
            </a:r>
            <a:r>
              <a:rPr lang="en-US" dirty="0" smtClean="0">
                <a:cs typeface="Arial" charset="0"/>
              </a:rPr>
              <a:t> </a:t>
            </a:r>
            <a:r>
              <a:rPr lang="en-US" dirty="0" err="1" smtClean="0">
                <a:cs typeface="Arial" charset="0"/>
              </a:rPr>
              <a:t>evidencia</a:t>
            </a:r>
            <a:r>
              <a:rPr lang="en-US" dirty="0" smtClean="0">
                <a:cs typeface="Arial" charset="0"/>
              </a:rPr>
              <a:t> contra la </a:t>
            </a:r>
            <a:r>
              <a:rPr lang="en-US" dirty="0" err="1" smtClean="0">
                <a:cs typeface="Arial" charset="0"/>
              </a:rPr>
              <a:t>hipótesis</a:t>
            </a:r>
            <a:r>
              <a:rPr lang="en-US" dirty="0" smtClean="0">
                <a:cs typeface="Arial" charset="0"/>
              </a:rPr>
              <a:t> </a:t>
            </a:r>
            <a:r>
              <a:rPr lang="en-US" dirty="0" err="1" smtClean="0">
                <a:cs typeface="Arial" charset="0"/>
              </a:rPr>
              <a:t>nula</a:t>
            </a:r>
            <a:r>
              <a:rPr lang="en-US" dirty="0" smtClean="0">
                <a:cs typeface="Arial" charset="0"/>
              </a:rPr>
              <a:t> </a:t>
            </a:r>
            <a:r>
              <a:rPr lang="en-US" dirty="0" err="1" smtClean="0">
                <a:cs typeface="Arial" charset="0"/>
              </a:rPr>
              <a:t>que</a:t>
            </a:r>
            <a:r>
              <a:rPr lang="en-US" dirty="0" smtClean="0">
                <a:cs typeface="Arial" charset="0"/>
              </a:rPr>
              <a:t> no nay </a:t>
            </a:r>
            <a:r>
              <a:rPr lang="en-US" dirty="0" err="1" smtClean="0">
                <a:cs typeface="Arial" charset="0"/>
              </a:rPr>
              <a:t>diferencia</a:t>
            </a:r>
            <a:r>
              <a:rPr lang="en-US" dirty="0" smtClean="0">
                <a:cs typeface="Arial" charset="0"/>
              </a:rPr>
              <a:t> entre medias </a:t>
            </a:r>
            <a:r>
              <a:rPr lang="en-US" dirty="0" err="1" smtClean="0">
                <a:cs typeface="Arial" charset="0"/>
              </a:rPr>
              <a:t>poblacionales</a:t>
            </a:r>
            <a:r>
              <a:rPr lang="en-US" dirty="0" smtClean="0">
                <a:cs typeface="Arial" charset="0"/>
              </a:rPr>
              <a:t>.</a:t>
            </a:r>
            <a:endParaRPr lang="en-US" i="1" dirty="0" smtClean="0">
              <a:cs typeface="Arial" charset="0"/>
            </a:endParaRPr>
          </a:p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34</a:t>
            </a:fld>
            <a:endParaRPr lang="es-MX"/>
          </a:p>
        </p:txBody>
      </p:sp>
      <p:graphicFrame>
        <p:nvGraphicFramePr>
          <p:cNvPr id="76802" name="Object 2"/>
          <p:cNvGraphicFramePr>
            <a:graphicFrameLocks noChangeAspect="1"/>
          </p:cNvGraphicFramePr>
          <p:nvPr/>
        </p:nvGraphicFramePr>
        <p:xfrm>
          <a:off x="1763688" y="3589709"/>
          <a:ext cx="609600" cy="487363"/>
        </p:xfrm>
        <a:graphic>
          <a:graphicData uri="http://schemas.openxmlformats.org/presentationml/2006/ole">
            <p:oleObj spid="_x0000_s76802" name="Equation" r:id="rId3" imgW="190440" imgH="228600" progId="">
              <p:embed/>
            </p:oleObj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Con SPSS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spcAft>
                <a:spcPts val="1200"/>
              </a:spcAft>
            </a:pPr>
            <a:r>
              <a:rPr lang="en-US" dirty="0" err="1" smtClean="0"/>
              <a:t>Realiza</a:t>
            </a:r>
            <a:r>
              <a:rPr lang="en-US" dirty="0" smtClean="0"/>
              <a:t> </a:t>
            </a:r>
            <a:r>
              <a:rPr lang="en-US" i="1" dirty="0" smtClean="0"/>
              <a:t>t</a:t>
            </a:r>
            <a:r>
              <a:rPr lang="en-US" dirty="0" smtClean="0"/>
              <a:t> </a:t>
            </a:r>
            <a:r>
              <a:rPr lang="en-US" dirty="0" err="1" smtClean="0"/>
              <a:t>análisis</a:t>
            </a:r>
            <a:r>
              <a:rPr lang="en-US" dirty="0" smtClean="0"/>
              <a:t> de </a:t>
            </a:r>
            <a:r>
              <a:rPr lang="en-US" dirty="0" err="1" smtClean="0"/>
              <a:t>muestras</a:t>
            </a:r>
            <a:r>
              <a:rPr lang="en-US" dirty="0" smtClean="0"/>
              <a:t> </a:t>
            </a:r>
            <a:r>
              <a:rPr lang="en-US" dirty="0" err="1" smtClean="0"/>
              <a:t>dependientes</a:t>
            </a:r>
            <a:endParaRPr lang="en-US" dirty="0" smtClean="0"/>
          </a:p>
          <a:p>
            <a:pPr>
              <a:spcAft>
                <a:spcPts val="1200"/>
              </a:spcAft>
            </a:pPr>
            <a:r>
              <a:rPr lang="en-US" dirty="0" err="1" smtClean="0"/>
              <a:t>Dibuja</a:t>
            </a:r>
            <a:r>
              <a:rPr lang="en-US" dirty="0" smtClean="0"/>
              <a:t> </a:t>
            </a:r>
            <a:r>
              <a:rPr lang="en-US" dirty="0" err="1" smtClean="0"/>
              <a:t>celular_sí</a:t>
            </a:r>
            <a:r>
              <a:rPr lang="en-US" dirty="0" smtClean="0"/>
              <a:t> contra </a:t>
            </a:r>
            <a:r>
              <a:rPr lang="en-US" dirty="0" err="1" smtClean="0"/>
              <a:t>celular_no</a:t>
            </a:r>
            <a:r>
              <a:rPr lang="en-US" dirty="0" smtClean="0"/>
              <a:t> y </a:t>
            </a:r>
            <a:r>
              <a:rPr lang="en-US" dirty="0" err="1" smtClean="0"/>
              <a:t>observa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fuerte</a:t>
            </a:r>
            <a:r>
              <a:rPr lang="en-US" dirty="0" smtClean="0"/>
              <a:t> </a:t>
            </a:r>
            <a:r>
              <a:rPr lang="en-US" dirty="0" err="1" smtClean="0"/>
              <a:t>correlación</a:t>
            </a:r>
            <a:r>
              <a:rPr lang="en-US" dirty="0" smtClean="0"/>
              <a:t> </a:t>
            </a:r>
            <a:r>
              <a:rPr lang="en-US" dirty="0" err="1" smtClean="0"/>
              <a:t>positiva</a:t>
            </a:r>
            <a:r>
              <a:rPr lang="en-US" dirty="0" smtClean="0"/>
              <a:t> (0.814), la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muestra</a:t>
            </a:r>
            <a:r>
              <a:rPr lang="en-US" dirty="0" smtClean="0"/>
              <a:t> </a:t>
            </a:r>
            <a:r>
              <a:rPr lang="en-US" dirty="0" err="1" smtClean="0"/>
              <a:t>cómo</a:t>
            </a:r>
            <a:r>
              <a:rPr lang="en-US" dirty="0" smtClean="0"/>
              <a:t> un </a:t>
            </a:r>
            <a:r>
              <a:rPr lang="en-US" dirty="0" err="1" smtClean="0"/>
              <a:t>análisis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ignora</a:t>
            </a:r>
            <a:r>
              <a:rPr lang="en-US" dirty="0" smtClean="0"/>
              <a:t> la </a:t>
            </a:r>
            <a:r>
              <a:rPr lang="en-US" dirty="0" err="1" smtClean="0"/>
              <a:t>dependencia</a:t>
            </a:r>
            <a:r>
              <a:rPr lang="en-US" dirty="0" smtClean="0"/>
              <a:t> entre </a:t>
            </a:r>
            <a:r>
              <a:rPr lang="en-US" dirty="0" err="1" smtClean="0"/>
              <a:t>observaciones</a:t>
            </a:r>
            <a:r>
              <a:rPr lang="en-US" dirty="0" smtClean="0"/>
              <a:t> no </a:t>
            </a:r>
            <a:r>
              <a:rPr lang="en-US" dirty="0" err="1" smtClean="0"/>
              <a:t>sería</a:t>
            </a:r>
            <a:r>
              <a:rPr lang="en-US" dirty="0" smtClean="0"/>
              <a:t> </a:t>
            </a:r>
            <a:r>
              <a:rPr lang="en-US" dirty="0" err="1" smtClean="0"/>
              <a:t>apropiada</a:t>
            </a:r>
            <a:r>
              <a:rPr lang="en-US" dirty="0" smtClean="0"/>
              <a:t>.</a:t>
            </a:r>
          </a:p>
          <a:p>
            <a:pPr>
              <a:spcAft>
                <a:spcPts val="1200"/>
              </a:spcAft>
            </a:pPr>
            <a:r>
              <a:rPr lang="en-US" dirty="0" smtClean="0"/>
              <a:t>Nota </a:t>
            </a:r>
            <a:r>
              <a:rPr lang="en-US" dirty="0" err="1" smtClean="0"/>
              <a:t>que</a:t>
            </a:r>
            <a:r>
              <a:rPr lang="en-US" dirty="0" smtClean="0"/>
              <a:t> un </a:t>
            </a:r>
            <a:r>
              <a:rPr lang="en-US" dirty="0" err="1" smtClean="0"/>
              <a:t>sujeto</a:t>
            </a:r>
            <a:r>
              <a:rPr lang="en-US" dirty="0" smtClean="0"/>
              <a:t> (</a:t>
            </a:r>
            <a:r>
              <a:rPr lang="en-US" dirty="0" err="1" smtClean="0"/>
              <a:t>número</a:t>
            </a:r>
            <a:r>
              <a:rPr lang="en-US" dirty="0" smtClean="0"/>
              <a:t> 28) </a:t>
            </a:r>
            <a:r>
              <a:rPr lang="en-US" dirty="0" err="1" smtClean="0"/>
              <a:t>es</a:t>
            </a:r>
            <a:r>
              <a:rPr lang="en-US" dirty="0" smtClean="0"/>
              <a:t> un outlier (</a:t>
            </a:r>
            <a:r>
              <a:rPr lang="en-US" dirty="0" err="1" smtClean="0"/>
              <a:t>inusualmente</a:t>
            </a:r>
            <a:r>
              <a:rPr lang="en-US" dirty="0" smtClean="0"/>
              <a:t> </a:t>
            </a:r>
            <a:r>
              <a:rPr lang="en-US" dirty="0" err="1" smtClean="0"/>
              <a:t>grande</a:t>
            </a:r>
            <a:r>
              <a:rPr lang="en-US" dirty="0" smtClean="0"/>
              <a:t>) en </a:t>
            </a:r>
            <a:r>
              <a:rPr lang="en-US" dirty="0" err="1" smtClean="0"/>
              <a:t>ambas</a:t>
            </a:r>
            <a:r>
              <a:rPr lang="en-US" dirty="0" smtClean="0"/>
              <a:t> variables</a:t>
            </a:r>
          </a:p>
          <a:p>
            <a:r>
              <a:rPr lang="en-US" dirty="0" err="1" smtClean="0"/>
              <a:t>Habiendo</a:t>
            </a:r>
            <a:r>
              <a:rPr lang="en-US" dirty="0" smtClean="0"/>
              <a:t> </a:t>
            </a:r>
            <a:r>
              <a:rPr lang="en-US" dirty="0" err="1" smtClean="0"/>
              <a:t>borrado</a:t>
            </a:r>
            <a:r>
              <a:rPr lang="en-US" dirty="0" smtClean="0"/>
              <a:t> el outlier , SPSS </a:t>
            </a:r>
            <a:r>
              <a:rPr lang="en-US" dirty="0" err="1" smtClean="0"/>
              <a:t>nos</a:t>
            </a:r>
            <a:r>
              <a:rPr lang="en-US" dirty="0" smtClean="0"/>
              <a:t> dice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i="1" dirty="0" smtClean="0"/>
              <a:t>t </a:t>
            </a:r>
            <a:r>
              <a:rPr lang="en-US" dirty="0" smtClean="0"/>
              <a:t>= 5.26, </a:t>
            </a:r>
            <a:r>
              <a:rPr lang="en-US" i="1" dirty="0" err="1" smtClean="0"/>
              <a:t>df</a:t>
            </a:r>
            <a:r>
              <a:rPr lang="en-US" i="1" dirty="0" smtClean="0"/>
              <a:t> = </a:t>
            </a:r>
            <a:r>
              <a:rPr lang="en-US" dirty="0" smtClean="0"/>
              <a:t>30 </a:t>
            </a:r>
            <a:r>
              <a:rPr lang="en-US" dirty="0" err="1" smtClean="0"/>
              <a:t>para</a:t>
            </a:r>
            <a:r>
              <a:rPr lang="en-US" dirty="0" smtClean="0"/>
              <a:t> la </a:t>
            </a:r>
            <a:r>
              <a:rPr lang="en-US" dirty="0" err="1" smtClean="0"/>
              <a:t>comparación</a:t>
            </a:r>
            <a:r>
              <a:rPr lang="en-US" dirty="0" smtClean="0"/>
              <a:t> de medias (valor-</a:t>
            </a:r>
            <a:r>
              <a:rPr lang="en-US" i="1" dirty="0" smtClean="0"/>
              <a:t>p</a:t>
            </a:r>
            <a:r>
              <a:rPr lang="en-US" dirty="0" smtClean="0"/>
              <a:t> = 0.00001), IC del 95% de (29.1, 66.0).  Los </a:t>
            </a:r>
            <a:r>
              <a:rPr lang="en-US" dirty="0" err="1" smtClean="0"/>
              <a:t>resultados</a:t>
            </a:r>
            <a:r>
              <a:rPr lang="en-US" dirty="0" smtClean="0"/>
              <a:t> </a:t>
            </a:r>
            <a:r>
              <a:rPr lang="en-US" dirty="0" err="1" smtClean="0"/>
              <a:t>anteriores</a:t>
            </a:r>
            <a:r>
              <a:rPr lang="en-US" dirty="0" smtClean="0"/>
              <a:t> no se </a:t>
            </a:r>
            <a:r>
              <a:rPr lang="en-US" dirty="0" err="1" smtClean="0"/>
              <a:t>influenciaron</a:t>
            </a:r>
            <a:r>
              <a:rPr lang="en-US" dirty="0" smtClean="0"/>
              <a:t> mucho </a:t>
            </a:r>
            <a:r>
              <a:rPr lang="en-US" dirty="0" err="1" smtClean="0"/>
              <a:t>por</a:t>
            </a:r>
            <a:r>
              <a:rPr lang="en-US" dirty="0" smtClean="0"/>
              <a:t> el outlier.</a:t>
            </a:r>
          </a:p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35</a:t>
            </a:fld>
            <a:endParaRPr lang="es-MX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Resultados</a:t>
            </a:r>
            <a:r>
              <a:rPr lang="en-US" dirty="0" smtClean="0"/>
              <a:t> de SPSS 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Análisis</a:t>
            </a:r>
            <a:r>
              <a:rPr lang="en-US" dirty="0" smtClean="0"/>
              <a:t> </a:t>
            </a:r>
            <a:r>
              <a:rPr lang="en-US" i="1" dirty="0" smtClean="0"/>
              <a:t>t</a:t>
            </a:r>
            <a:r>
              <a:rPr lang="en-US" dirty="0" smtClean="0"/>
              <a:t> de </a:t>
            </a:r>
            <a:r>
              <a:rPr lang="en-US" dirty="0" err="1" smtClean="0"/>
              <a:t>muestras</a:t>
            </a:r>
            <a:r>
              <a:rPr lang="en-US" dirty="0" smtClean="0"/>
              <a:t> </a:t>
            </a:r>
            <a:r>
              <a:rPr lang="en-US" dirty="0" err="1" smtClean="0"/>
              <a:t>dependientes</a:t>
            </a:r>
            <a:r>
              <a:rPr lang="en-US" dirty="0" smtClean="0"/>
              <a:t> (</a:t>
            </a:r>
            <a:r>
              <a:rPr lang="en-US" dirty="0" err="1" smtClean="0"/>
              <a:t>incluyendo</a:t>
            </a:r>
            <a:r>
              <a:rPr lang="en-US" dirty="0" smtClean="0"/>
              <a:t> el outlier)</a:t>
            </a:r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36</a:t>
            </a:fld>
            <a:endParaRPr lang="es-MX"/>
          </a:p>
        </p:txBody>
      </p:sp>
      <p:graphicFrame>
        <p:nvGraphicFramePr>
          <p:cNvPr id="77826" name="Object 2"/>
          <p:cNvGraphicFramePr>
            <a:graphicFrameLocks noChangeAspect="1"/>
          </p:cNvGraphicFramePr>
          <p:nvPr/>
        </p:nvGraphicFramePr>
        <p:xfrm>
          <a:off x="1547664" y="2132856"/>
          <a:ext cx="6007100" cy="3328988"/>
        </p:xfrm>
        <a:graphic>
          <a:graphicData uri="http://schemas.openxmlformats.org/presentationml/2006/ole">
            <p:oleObj spid="_x0000_s77826" name="Document" r:id="rId3" imgW="6007277" imgH="3329282" progId="Word.Document.8">
              <p:embed/>
            </p:oleObj>
          </a:graphicData>
        </a:graphic>
      </p:graphicFrame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Algunos</a:t>
            </a:r>
            <a:r>
              <a:rPr lang="en-US" dirty="0" smtClean="0"/>
              <a:t> </a:t>
            </a:r>
            <a:r>
              <a:rPr lang="en-US" dirty="0" err="1" smtClean="0"/>
              <a:t>comentarios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 err="1" smtClean="0"/>
              <a:t>Muestras</a:t>
            </a:r>
            <a:r>
              <a:rPr lang="en-US" dirty="0" smtClean="0"/>
              <a:t> </a:t>
            </a:r>
            <a:r>
              <a:rPr lang="en-US" dirty="0" err="1" smtClean="0"/>
              <a:t>dependientes</a:t>
            </a:r>
            <a:r>
              <a:rPr lang="en-US" dirty="0" smtClean="0"/>
              <a:t> </a:t>
            </a:r>
            <a:r>
              <a:rPr lang="en-US" dirty="0" err="1" smtClean="0"/>
              <a:t>tienen</a:t>
            </a:r>
            <a:r>
              <a:rPr lang="en-US" dirty="0" smtClean="0"/>
              <a:t> </a:t>
            </a:r>
            <a:r>
              <a:rPr lang="en-US" dirty="0" err="1" smtClean="0"/>
              <a:t>ventajas</a:t>
            </a:r>
            <a:endParaRPr lang="en-US" dirty="0" smtClean="0"/>
          </a:p>
          <a:p>
            <a:pPr lvl="1">
              <a:lnSpc>
                <a:spcPct val="90000"/>
              </a:lnSpc>
            </a:pPr>
            <a:r>
              <a:rPr lang="en-US" sz="2600" dirty="0" smtClean="0"/>
              <a:t>(1) </a:t>
            </a:r>
            <a:r>
              <a:rPr lang="en-US" sz="2600" dirty="0" err="1" smtClean="0"/>
              <a:t>controlar</a:t>
            </a:r>
            <a:r>
              <a:rPr lang="en-US" sz="2600" dirty="0" smtClean="0"/>
              <a:t> </a:t>
            </a:r>
            <a:r>
              <a:rPr lang="en-US" sz="2600" dirty="0" err="1" smtClean="0"/>
              <a:t>fuentes</a:t>
            </a:r>
            <a:r>
              <a:rPr lang="en-US" sz="2600" dirty="0" smtClean="0"/>
              <a:t> de </a:t>
            </a:r>
            <a:r>
              <a:rPr lang="en-US" sz="2600" dirty="0" err="1" smtClean="0"/>
              <a:t>sesgos</a:t>
            </a:r>
            <a:r>
              <a:rPr lang="en-US" sz="2600" dirty="0" smtClean="0"/>
              <a:t> </a:t>
            </a:r>
            <a:r>
              <a:rPr lang="en-US" sz="2600" dirty="0" err="1" smtClean="0"/>
              <a:t>potenciales</a:t>
            </a:r>
            <a:r>
              <a:rPr lang="en-US" sz="2600" dirty="0" smtClean="0"/>
              <a:t> (</a:t>
            </a:r>
            <a:r>
              <a:rPr lang="en-US" sz="2600" dirty="0" err="1" smtClean="0"/>
              <a:t>p.ej</a:t>
            </a:r>
            <a:r>
              <a:rPr lang="en-US" sz="2600" dirty="0" smtClean="0"/>
              <a:t>., </a:t>
            </a:r>
            <a:r>
              <a:rPr lang="en-US" sz="2600" dirty="0" err="1" smtClean="0"/>
              <a:t>balancear</a:t>
            </a:r>
            <a:r>
              <a:rPr lang="en-US" sz="2600" dirty="0" smtClean="0"/>
              <a:t> </a:t>
            </a:r>
            <a:r>
              <a:rPr lang="en-US" sz="2600" dirty="0" err="1" smtClean="0"/>
              <a:t>muestras</a:t>
            </a:r>
            <a:r>
              <a:rPr lang="en-US" sz="2600" dirty="0" smtClean="0"/>
              <a:t> en variables </a:t>
            </a:r>
            <a:r>
              <a:rPr lang="en-US" sz="2600" dirty="0" err="1" smtClean="0"/>
              <a:t>que</a:t>
            </a:r>
            <a:r>
              <a:rPr lang="en-US" sz="2600" dirty="0" smtClean="0"/>
              <a:t> no </a:t>
            </a:r>
            <a:r>
              <a:rPr lang="en-US" sz="2600" dirty="0" err="1" smtClean="0"/>
              <a:t>afectan</a:t>
            </a:r>
            <a:r>
              <a:rPr lang="en-US" sz="2600" dirty="0" smtClean="0"/>
              <a:t> la </a:t>
            </a:r>
            <a:r>
              <a:rPr lang="en-US" sz="2600" dirty="0" err="1" smtClean="0"/>
              <a:t>respuesta</a:t>
            </a:r>
            <a:r>
              <a:rPr lang="en-US" sz="2600" dirty="0" smtClean="0"/>
              <a:t>), </a:t>
            </a:r>
          </a:p>
          <a:p>
            <a:pPr lvl="1">
              <a:lnSpc>
                <a:spcPct val="90000"/>
              </a:lnSpc>
              <a:spcAft>
                <a:spcPts val="1200"/>
              </a:spcAft>
            </a:pPr>
            <a:r>
              <a:rPr lang="en-US" sz="2600" dirty="0" smtClean="0"/>
              <a:t>(2) </a:t>
            </a:r>
            <a:r>
              <a:rPr lang="en-US" sz="2600" dirty="0" err="1" smtClean="0"/>
              <a:t>tener</a:t>
            </a:r>
            <a:r>
              <a:rPr lang="en-US" sz="2600" dirty="0" smtClean="0"/>
              <a:t> un error </a:t>
            </a:r>
            <a:r>
              <a:rPr lang="en-US" sz="2600" dirty="0" err="1" smtClean="0"/>
              <a:t>estándar</a:t>
            </a:r>
            <a:r>
              <a:rPr lang="en-US" sz="2600" dirty="0" smtClean="0"/>
              <a:t> (</a:t>
            </a:r>
            <a:r>
              <a:rPr lang="en-US" sz="2600" i="1" dirty="0" smtClean="0"/>
              <a:t>se) </a:t>
            </a:r>
            <a:r>
              <a:rPr lang="en-US" sz="2600" dirty="0" err="1" smtClean="0"/>
              <a:t>menor</a:t>
            </a:r>
            <a:r>
              <a:rPr lang="en-US" sz="2600" dirty="0" smtClean="0"/>
              <a:t> </a:t>
            </a:r>
            <a:r>
              <a:rPr lang="en-US" sz="2600" dirty="0" err="1" smtClean="0"/>
              <a:t>para</a:t>
            </a:r>
            <a:r>
              <a:rPr lang="en-US" sz="2600" dirty="0" smtClean="0"/>
              <a:t> </a:t>
            </a:r>
            <a:r>
              <a:rPr lang="en-US" sz="2600" dirty="0" err="1" smtClean="0"/>
              <a:t>las</a:t>
            </a:r>
            <a:r>
              <a:rPr lang="en-US" sz="2600" dirty="0" smtClean="0"/>
              <a:t> </a:t>
            </a:r>
            <a:r>
              <a:rPr lang="en-US" sz="2600" dirty="0" err="1" smtClean="0"/>
              <a:t>diferencias</a:t>
            </a:r>
            <a:r>
              <a:rPr lang="en-US" sz="2600" dirty="0" smtClean="0"/>
              <a:t> de medias, </a:t>
            </a:r>
            <a:r>
              <a:rPr lang="en-US" sz="2600" dirty="0" err="1" smtClean="0"/>
              <a:t>cuando</a:t>
            </a:r>
            <a:r>
              <a:rPr lang="en-US" sz="2600" dirty="0" smtClean="0"/>
              <a:t> </a:t>
            </a:r>
            <a:r>
              <a:rPr lang="en-US" sz="2600" dirty="0" err="1" smtClean="0"/>
              <a:t>las</a:t>
            </a:r>
            <a:r>
              <a:rPr lang="en-US" sz="2600" dirty="0" smtClean="0"/>
              <a:t> </a:t>
            </a:r>
            <a:r>
              <a:rPr lang="en-US" sz="2600" dirty="0" err="1" smtClean="0"/>
              <a:t>respuestas</a:t>
            </a:r>
            <a:r>
              <a:rPr lang="en-US" sz="2600" dirty="0" smtClean="0"/>
              <a:t> </a:t>
            </a:r>
            <a:r>
              <a:rPr lang="en-US" sz="2600" dirty="0" err="1" smtClean="0"/>
              <a:t>pareadas</a:t>
            </a:r>
            <a:r>
              <a:rPr lang="en-US" sz="2600" dirty="0" smtClean="0"/>
              <a:t> </a:t>
            </a:r>
            <a:r>
              <a:rPr lang="en-US" sz="2600" dirty="0" err="1" smtClean="0"/>
              <a:t>tienen</a:t>
            </a:r>
            <a:r>
              <a:rPr lang="en-US" sz="2600" dirty="0" smtClean="0"/>
              <a:t> </a:t>
            </a:r>
            <a:r>
              <a:rPr lang="en-US" sz="2600" dirty="0" err="1" smtClean="0"/>
              <a:t>una</a:t>
            </a:r>
            <a:r>
              <a:rPr lang="en-US" sz="2600" dirty="0" smtClean="0"/>
              <a:t> </a:t>
            </a:r>
            <a:r>
              <a:rPr lang="en-US" sz="2600" dirty="0" err="1" smtClean="0"/>
              <a:t>alta</a:t>
            </a:r>
            <a:r>
              <a:rPr lang="en-US" sz="2600" dirty="0" smtClean="0"/>
              <a:t> </a:t>
            </a:r>
            <a:r>
              <a:rPr lang="en-US" sz="2600" dirty="0" err="1" smtClean="0"/>
              <a:t>correlación</a:t>
            </a:r>
            <a:r>
              <a:rPr lang="en-US" sz="2600" dirty="0" smtClean="0"/>
              <a:t> </a:t>
            </a:r>
            <a:r>
              <a:rPr lang="en-US" sz="2600" dirty="0" err="1" smtClean="0"/>
              <a:t>positiva</a:t>
            </a:r>
            <a:r>
              <a:rPr lang="en-US" sz="2600" dirty="0" smtClean="0"/>
              <a:t> (en </a:t>
            </a:r>
            <a:r>
              <a:rPr lang="en-US" sz="2600" dirty="0" err="1" smtClean="0"/>
              <a:t>cuyo</a:t>
            </a:r>
            <a:r>
              <a:rPr lang="en-US" sz="2600" dirty="0" smtClean="0"/>
              <a:t> </a:t>
            </a:r>
            <a:r>
              <a:rPr lang="en-US" sz="2600" dirty="0" err="1" smtClean="0"/>
              <a:t>caso</a:t>
            </a:r>
            <a:r>
              <a:rPr lang="en-US" sz="2600" dirty="0" smtClean="0"/>
              <a:t>, la </a:t>
            </a:r>
            <a:r>
              <a:rPr lang="en-US" sz="2600" dirty="0" err="1" smtClean="0"/>
              <a:t>diferencia</a:t>
            </a:r>
            <a:r>
              <a:rPr lang="en-US" sz="2600" dirty="0" smtClean="0"/>
              <a:t> de </a:t>
            </a:r>
            <a:r>
              <a:rPr lang="en-US" sz="2600" dirty="0" err="1" smtClean="0"/>
              <a:t>mediciones</a:t>
            </a:r>
            <a:r>
              <a:rPr lang="en-US" sz="2600" dirty="0" smtClean="0"/>
              <a:t> </a:t>
            </a:r>
            <a:r>
              <a:rPr lang="en-US" sz="2600" dirty="0" err="1" smtClean="0"/>
              <a:t>muestra</a:t>
            </a:r>
            <a:r>
              <a:rPr lang="en-US" sz="2600" dirty="0" smtClean="0"/>
              <a:t> </a:t>
            </a:r>
            <a:r>
              <a:rPr lang="en-US" sz="2600" dirty="0" err="1" smtClean="0"/>
              <a:t>menos</a:t>
            </a:r>
            <a:r>
              <a:rPr lang="en-US" sz="2600" dirty="0" smtClean="0"/>
              <a:t> </a:t>
            </a:r>
            <a:r>
              <a:rPr lang="en-US" sz="2600" dirty="0" err="1" smtClean="0"/>
              <a:t>variación</a:t>
            </a:r>
            <a:r>
              <a:rPr lang="en-US" sz="2600" dirty="0" smtClean="0"/>
              <a:t> </a:t>
            </a:r>
            <a:r>
              <a:rPr lang="en-US" sz="2600" dirty="0" err="1" smtClean="0"/>
              <a:t>que</a:t>
            </a:r>
            <a:r>
              <a:rPr lang="en-US" sz="2600" dirty="0" smtClean="0"/>
              <a:t> la </a:t>
            </a:r>
            <a:r>
              <a:rPr lang="en-US" sz="2600" dirty="0" err="1" smtClean="0"/>
              <a:t>variación</a:t>
            </a:r>
            <a:r>
              <a:rPr lang="en-US" sz="2600" dirty="0" smtClean="0"/>
              <a:t> de medias </a:t>
            </a:r>
            <a:r>
              <a:rPr lang="en-US" sz="2600" dirty="0" err="1" smtClean="0"/>
              <a:t>separadas</a:t>
            </a:r>
            <a:r>
              <a:rPr lang="en-US" sz="2600" dirty="0" smtClean="0"/>
              <a:t>)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Con </a:t>
            </a:r>
            <a:r>
              <a:rPr lang="en-US" dirty="0" err="1" smtClean="0"/>
              <a:t>muestras</a:t>
            </a:r>
            <a:r>
              <a:rPr lang="en-US" dirty="0" smtClean="0"/>
              <a:t> </a:t>
            </a:r>
            <a:r>
              <a:rPr lang="en-US" dirty="0" err="1" smtClean="0"/>
              <a:t>dependientes</a:t>
            </a:r>
            <a:r>
              <a:rPr lang="en-US" dirty="0" smtClean="0"/>
              <a:t>,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qué</a:t>
            </a:r>
            <a:r>
              <a:rPr lang="en-US" dirty="0" smtClean="0"/>
              <a:t> no </a:t>
            </a:r>
            <a:r>
              <a:rPr lang="en-US" dirty="0" err="1" smtClean="0"/>
              <a:t>podemos</a:t>
            </a:r>
            <a:r>
              <a:rPr lang="en-US" dirty="0" smtClean="0"/>
              <a:t> </a:t>
            </a:r>
            <a:r>
              <a:rPr lang="en-US" dirty="0" err="1" smtClean="0"/>
              <a:t>usar</a:t>
            </a:r>
            <a:r>
              <a:rPr lang="en-US" dirty="0" smtClean="0"/>
              <a:t> la </a:t>
            </a:r>
            <a:r>
              <a:rPr lang="en-US" dirty="0" err="1" smtClean="0"/>
              <a:t>fórmula</a:t>
            </a:r>
            <a:r>
              <a:rPr lang="en-US" dirty="0" smtClean="0"/>
              <a:t> del error </a:t>
            </a:r>
            <a:r>
              <a:rPr lang="en-US" dirty="0" err="1" smtClean="0"/>
              <a:t>estándar</a:t>
            </a:r>
            <a:r>
              <a:rPr lang="en-US" dirty="0" smtClean="0"/>
              <a:t> (</a:t>
            </a:r>
            <a:r>
              <a:rPr lang="en-US" i="1" dirty="0" smtClean="0"/>
              <a:t>se)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muestras</a:t>
            </a:r>
            <a:r>
              <a:rPr lang="en-US" dirty="0" smtClean="0"/>
              <a:t> </a:t>
            </a:r>
            <a:r>
              <a:rPr lang="en-US" dirty="0" err="1" smtClean="0"/>
              <a:t>independientes</a:t>
            </a:r>
            <a:r>
              <a:rPr lang="en-US" dirty="0" smtClean="0"/>
              <a:t>?</a:t>
            </a:r>
          </a:p>
          <a:p>
            <a:pPr>
              <a:lnSpc>
                <a:spcPct val="90000"/>
              </a:lnSpc>
            </a:pPr>
            <a:endParaRPr lang="en-US" dirty="0" smtClean="0"/>
          </a:p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37</a:t>
            </a:fld>
            <a:endParaRPr lang="es-MX"/>
          </a:p>
        </p:txBody>
      </p:sp>
      <p:graphicFrame>
        <p:nvGraphicFramePr>
          <p:cNvPr id="78850" name="Object 2"/>
          <p:cNvGraphicFramePr>
            <a:graphicFrameLocks noChangeAspect="1"/>
          </p:cNvGraphicFramePr>
          <p:nvPr/>
        </p:nvGraphicFramePr>
        <p:xfrm>
          <a:off x="3635896" y="5589240"/>
          <a:ext cx="1803400" cy="1004888"/>
        </p:xfrm>
        <a:graphic>
          <a:graphicData uri="http://schemas.openxmlformats.org/presentationml/2006/ole">
            <p:oleObj spid="_x0000_s78850" name="Equation" r:id="rId3" imgW="888840" imgH="495000" progId="">
              <p:embed/>
            </p:oleObj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/>
              <a:t>Ejemplo</a:t>
            </a:r>
            <a:r>
              <a:rPr lang="en-US" b="1" dirty="0" smtClean="0"/>
              <a:t>:</a:t>
            </a:r>
            <a:r>
              <a:rPr lang="en-US" dirty="0" smtClean="0"/>
              <a:t> (artificial, </a:t>
            </a:r>
            <a:r>
              <a:rPr lang="en-US" dirty="0" err="1" smtClean="0"/>
              <a:t>pero</a:t>
            </a:r>
            <a:r>
              <a:rPr lang="en-US" dirty="0" smtClean="0"/>
              <a:t> </a:t>
            </a:r>
            <a:r>
              <a:rPr lang="en-US" dirty="0" err="1" smtClean="0"/>
              <a:t>muestra</a:t>
            </a:r>
            <a:r>
              <a:rPr lang="en-US" dirty="0" smtClean="0"/>
              <a:t> el </a:t>
            </a:r>
            <a:r>
              <a:rPr lang="en-US" dirty="0" err="1" smtClean="0"/>
              <a:t>punto</a:t>
            </a:r>
            <a:r>
              <a:rPr lang="en-US" dirty="0" smtClean="0"/>
              <a:t>)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Pesos antes y </a:t>
            </a:r>
            <a:r>
              <a:rPr lang="en-US" dirty="0" err="1" smtClean="0"/>
              <a:t>después</a:t>
            </a:r>
            <a:r>
              <a:rPr lang="en-US" dirty="0" smtClean="0"/>
              <a:t> de la </a:t>
            </a:r>
            <a:r>
              <a:rPr lang="en-US" dirty="0" err="1" smtClean="0"/>
              <a:t>terapia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anorexia</a:t>
            </a:r>
          </a:p>
          <a:p>
            <a:pPr>
              <a:buFontTx/>
              <a:buNone/>
            </a:pPr>
            <a:r>
              <a:rPr lang="en-US" sz="2000" dirty="0" smtClean="0"/>
              <a:t>		</a:t>
            </a:r>
            <a:r>
              <a:rPr lang="en-US" sz="2000" dirty="0" err="1" smtClean="0"/>
              <a:t>Sujeto</a:t>
            </a:r>
            <a:r>
              <a:rPr lang="en-US" sz="2000" dirty="0" smtClean="0"/>
              <a:t>       Antes   </a:t>
            </a:r>
            <a:r>
              <a:rPr lang="en-US" sz="2000" dirty="0" err="1" smtClean="0"/>
              <a:t>Después</a:t>
            </a:r>
            <a:r>
              <a:rPr lang="en-US" sz="2000" dirty="0" smtClean="0"/>
              <a:t>     </a:t>
            </a:r>
            <a:r>
              <a:rPr lang="en-US" sz="2000" dirty="0" err="1" smtClean="0"/>
              <a:t>Diferencia</a:t>
            </a:r>
            <a:r>
              <a:rPr lang="en-US" sz="2000" dirty="0" smtClean="0"/>
              <a:t> </a:t>
            </a:r>
          </a:p>
          <a:p>
            <a:pPr>
              <a:buFontTx/>
              <a:buNone/>
            </a:pPr>
            <a:r>
              <a:rPr lang="en-US" sz="2000" dirty="0" smtClean="0"/>
              <a:t>		  1                 115       122                  7</a:t>
            </a:r>
          </a:p>
          <a:p>
            <a:pPr>
              <a:buFontTx/>
              <a:buNone/>
            </a:pPr>
            <a:r>
              <a:rPr lang="en-US" sz="2000" dirty="0" smtClean="0"/>
              <a:t>		  2                    91        98                  7</a:t>
            </a:r>
          </a:p>
          <a:p>
            <a:pPr>
              <a:buFontTx/>
              <a:buNone/>
            </a:pPr>
            <a:r>
              <a:rPr lang="en-US" sz="2000" dirty="0" smtClean="0"/>
              <a:t>		  3                 100       107                  7</a:t>
            </a:r>
          </a:p>
          <a:p>
            <a:pPr>
              <a:buFontTx/>
              <a:buNone/>
            </a:pPr>
            <a:r>
              <a:rPr lang="en-US" sz="2000" dirty="0" smtClean="0"/>
              <a:t>		  4                 132       139                  7</a:t>
            </a:r>
          </a:p>
          <a:p>
            <a:pPr>
              <a:buFontTx/>
              <a:buNone/>
            </a:pPr>
            <a:r>
              <a:rPr lang="en-US" sz="2000" dirty="0" smtClean="0"/>
              <a:t>		…</a:t>
            </a:r>
          </a:p>
          <a:p>
            <a:pPr>
              <a:spcAft>
                <a:spcPts val="1200"/>
              </a:spcAft>
            </a:pPr>
            <a:r>
              <a:rPr lang="en-US" dirty="0" err="1" smtClean="0"/>
              <a:t>Mucha</a:t>
            </a:r>
            <a:r>
              <a:rPr lang="en-US" dirty="0" smtClean="0"/>
              <a:t> </a:t>
            </a:r>
            <a:r>
              <a:rPr lang="en-US" dirty="0" err="1" smtClean="0"/>
              <a:t>variabilidad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cada</a:t>
            </a:r>
            <a:r>
              <a:rPr lang="en-US" dirty="0" smtClean="0"/>
              <a:t> </a:t>
            </a:r>
            <a:r>
              <a:rPr lang="en-US" dirty="0" err="1" smtClean="0"/>
              <a:t>grupo</a:t>
            </a:r>
            <a:r>
              <a:rPr lang="en-US" dirty="0" smtClean="0"/>
              <a:t> de </a:t>
            </a:r>
            <a:r>
              <a:rPr lang="en-US" dirty="0" err="1" smtClean="0"/>
              <a:t>observaciones</a:t>
            </a:r>
            <a:r>
              <a:rPr lang="en-US" dirty="0" smtClean="0"/>
              <a:t>, </a:t>
            </a:r>
            <a:r>
              <a:rPr lang="en-US" dirty="0" err="1" smtClean="0"/>
              <a:t>pero</a:t>
            </a:r>
            <a:r>
              <a:rPr lang="en-US" dirty="0" smtClean="0"/>
              <a:t> </a:t>
            </a:r>
            <a:r>
              <a:rPr lang="en-US" i="1" dirty="0" smtClean="0"/>
              <a:t>no</a:t>
            </a:r>
            <a:r>
              <a:rPr lang="en-US" dirty="0" smtClean="0"/>
              <a:t> hay </a:t>
            </a:r>
            <a:r>
              <a:rPr lang="en-US" dirty="0" err="1" smtClean="0"/>
              <a:t>variabilidad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la </a:t>
            </a:r>
            <a:r>
              <a:rPr lang="en-US" dirty="0" err="1" smtClean="0"/>
              <a:t>diferencia</a:t>
            </a:r>
            <a:r>
              <a:rPr lang="en-US" dirty="0" smtClean="0"/>
              <a:t> de </a:t>
            </a:r>
            <a:r>
              <a:rPr lang="en-US" dirty="0" err="1" smtClean="0"/>
              <a:t>mediciones</a:t>
            </a:r>
            <a:endParaRPr lang="en-US" dirty="0" smtClean="0"/>
          </a:p>
          <a:p>
            <a:r>
              <a:rPr lang="en-US" dirty="0" smtClean="0"/>
              <a:t>Si </a:t>
            </a:r>
            <a:r>
              <a:rPr lang="en-US" dirty="0" err="1" smtClean="0"/>
              <a:t>graficamos</a:t>
            </a:r>
            <a:r>
              <a:rPr lang="en-US" dirty="0" smtClean="0"/>
              <a:t> </a:t>
            </a:r>
            <a:r>
              <a:rPr lang="en-US" i="1" dirty="0" smtClean="0"/>
              <a:t>x = </a:t>
            </a:r>
            <a:r>
              <a:rPr lang="en-US" dirty="0" smtClean="0"/>
              <a:t>peso antes contra </a:t>
            </a:r>
            <a:r>
              <a:rPr lang="en-US" i="1" dirty="0" smtClean="0"/>
              <a:t>y = </a:t>
            </a:r>
            <a:r>
              <a:rPr lang="en-US" dirty="0" smtClean="0"/>
              <a:t>peso </a:t>
            </a:r>
            <a:r>
              <a:rPr lang="en-US" dirty="0" err="1" smtClean="0"/>
              <a:t>después</a:t>
            </a:r>
            <a:r>
              <a:rPr lang="en-US" dirty="0" smtClean="0"/>
              <a:t>, </a:t>
            </a:r>
            <a:r>
              <a:rPr lang="en-US" dirty="0" err="1" smtClean="0"/>
              <a:t>qué</a:t>
            </a:r>
            <a:r>
              <a:rPr lang="en-US" dirty="0" smtClean="0"/>
              <a:t> </a:t>
            </a:r>
            <a:r>
              <a:rPr lang="en-US" dirty="0" err="1" smtClean="0"/>
              <a:t>observamos</a:t>
            </a:r>
            <a:r>
              <a:rPr lang="en-US" dirty="0" smtClean="0"/>
              <a:t>?</a:t>
            </a:r>
          </a:p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38</a:t>
            </a:fld>
            <a:endParaRPr lang="es-MX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 </a:t>
            </a:r>
            <a:r>
              <a:rPr lang="en-US" b="1" dirty="0" err="1" smtClean="0"/>
              <a:t>prueba</a:t>
            </a:r>
            <a:r>
              <a:rPr lang="en-US" dirty="0" smtClean="0"/>
              <a:t> </a:t>
            </a:r>
            <a:r>
              <a:rPr lang="en-US" b="1" dirty="0" err="1" smtClean="0"/>
              <a:t>McNemar</a:t>
            </a:r>
            <a:r>
              <a:rPr lang="en-US" b="1" dirty="0" smtClean="0"/>
              <a:t> </a:t>
            </a:r>
            <a:r>
              <a:rPr lang="en-US" dirty="0" smtClean="0"/>
              <a:t>(pp. 201-203) </a:t>
            </a:r>
            <a:r>
              <a:rPr lang="en-US" dirty="0" err="1" smtClean="0"/>
              <a:t>compara</a:t>
            </a:r>
            <a:r>
              <a:rPr lang="en-US" dirty="0" smtClean="0"/>
              <a:t> </a:t>
            </a:r>
            <a:r>
              <a:rPr lang="en-US" dirty="0" err="1" smtClean="0"/>
              <a:t>proporciones</a:t>
            </a:r>
            <a:r>
              <a:rPr lang="en-US" dirty="0" smtClean="0"/>
              <a:t> con </a:t>
            </a:r>
            <a:r>
              <a:rPr lang="en-US" dirty="0" err="1" smtClean="0"/>
              <a:t>muestras</a:t>
            </a:r>
            <a:r>
              <a:rPr lang="en-US" dirty="0" smtClean="0"/>
              <a:t> </a:t>
            </a:r>
            <a:r>
              <a:rPr lang="en-US" dirty="0" err="1" smtClean="0"/>
              <a:t>dependientes</a:t>
            </a:r>
            <a:endParaRPr lang="en-US" dirty="0" smtClean="0"/>
          </a:p>
          <a:p>
            <a:pPr>
              <a:buFontTx/>
              <a:buNone/>
            </a:pPr>
            <a:endParaRPr lang="en-US" dirty="0" smtClean="0"/>
          </a:p>
          <a:p>
            <a:r>
              <a:rPr lang="en-US" b="1" dirty="0" err="1" smtClean="0"/>
              <a:t>Prueba</a:t>
            </a:r>
            <a:r>
              <a:rPr lang="en-US" b="1" dirty="0" smtClean="0"/>
              <a:t> exacta de Fisher </a:t>
            </a:r>
            <a:r>
              <a:rPr lang="en-US" dirty="0" smtClean="0"/>
              <a:t>(pp. 203-204) </a:t>
            </a:r>
            <a:r>
              <a:rPr lang="en-US" dirty="0" err="1" smtClean="0"/>
              <a:t>compara</a:t>
            </a:r>
            <a:r>
              <a:rPr lang="en-US" dirty="0" smtClean="0"/>
              <a:t> </a:t>
            </a:r>
            <a:r>
              <a:rPr lang="en-US" dirty="0" err="1" smtClean="0"/>
              <a:t>proporciones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muestras</a:t>
            </a:r>
            <a:r>
              <a:rPr lang="en-US" dirty="0" smtClean="0"/>
              <a:t> </a:t>
            </a:r>
            <a:r>
              <a:rPr lang="en-US" dirty="0" err="1" smtClean="0"/>
              <a:t>independientes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Algunas</a:t>
            </a:r>
            <a:r>
              <a:rPr lang="en-US" dirty="0" smtClean="0"/>
              <a:t> </a:t>
            </a:r>
            <a:r>
              <a:rPr lang="en-US" dirty="0" err="1" smtClean="0"/>
              <a:t>veces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más</a:t>
            </a:r>
            <a:r>
              <a:rPr lang="en-US" dirty="0" smtClean="0"/>
              <a:t> </a:t>
            </a:r>
            <a:r>
              <a:rPr lang="en-US" dirty="0" err="1" smtClean="0"/>
              <a:t>útil</a:t>
            </a:r>
            <a:r>
              <a:rPr lang="en-US" dirty="0" smtClean="0"/>
              <a:t> </a:t>
            </a:r>
            <a:r>
              <a:rPr lang="en-US" dirty="0" err="1" smtClean="0"/>
              <a:t>comparar</a:t>
            </a:r>
            <a:r>
              <a:rPr lang="en-US" dirty="0" smtClean="0"/>
              <a:t> </a:t>
            </a:r>
            <a:r>
              <a:rPr lang="en-US" dirty="0" err="1" smtClean="0"/>
              <a:t>grupos</a:t>
            </a:r>
            <a:r>
              <a:rPr lang="en-US" dirty="0" smtClean="0"/>
              <a:t> </a:t>
            </a:r>
            <a:r>
              <a:rPr lang="en-US" dirty="0" err="1" smtClean="0"/>
              <a:t>usando</a:t>
            </a:r>
            <a:r>
              <a:rPr lang="en-US" dirty="0" smtClean="0"/>
              <a:t> </a:t>
            </a:r>
            <a:r>
              <a:rPr lang="en-US" i="1" dirty="0" err="1" smtClean="0"/>
              <a:t>cocientes</a:t>
            </a:r>
            <a:r>
              <a:rPr lang="en-US" dirty="0" smtClean="0"/>
              <a:t> en </a:t>
            </a:r>
            <a:r>
              <a:rPr lang="en-US" dirty="0" err="1" smtClean="0"/>
              <a:t>lugar</a:t>
            </a:r>
            <a:r>
              <a:rPr lang="en-US" dirty="0" smtClean="0"/>
              <a:t> de </a:t>
            </a:r>
            <a:r>
              <a:rPr lang="en-US" i="1" dirty="0" err="1" smtClean="0"/>
              <a:t>diferencia</a:t>
            </a:r>
            <a:r>
              <a:rPr lang="en-US" dirty="0" smtClean="0"/>
              <a:t> de </a:t>
            </a:r>
            <a:r>
              <a:rPr lang="en-US" dirty="0" err="1" smtClean="0"/>
              <a:t>parámetros</a:t>
            </a:r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39</a:t>
            </a:fld>
            <a:endParaRPr lang="es-MX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err="1" smtClean="0"/>
              <a:t>Ejemplo</a:t>
            </a:r>
            <a:r>
              <a:rPr lang="en-US" dirty="0" smtClean="0"/>
              <a:t>: El </a:t>
            </a:r>
            <a:r>
              <a:rPr lang="en-US" dirty="0" err="1" smtClean="0"/>
              <a:t>departamento</a:t>
            </a:r>
            <a:r>
              <a:rPr lang="en-US" dirty="0" smtClean="0"/>
              <a:t> de </a:t>
            </a:r>
            <a:r>
              <a:rPr lang="en-US" dirty="0" err="1" smtClean="0"/>
              <a:t>justicia</a:t>
            </a:r>
            <a:r>
              <a:rPr lang="en-US" dirty="0" smtClean="0"/>
              <a:t> de EU </a:t>
            </a:r>
            <a:r>
              <a:rPr lang="en-US" dirty="0" err="1" smtClean="0"/>
              <a:t>reporta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la </a:t>
            </a:r>
            <a:r>
              <a:rPr lang="en-US" dirty="0" err="1" smtClean="0"/>
              <a:t>proporción</a:t>
            </a:r>
            <a:r>
              <a:rPr lang="en-US" dirty="0" smtClean="0"/>
              <a:t> de </a:t>
            </a:r>
            <a:r>
              <a:rPr lang="en-US" dirty="0" err="1" smtClean="0"/>
              <a:t>adultos</a:t>
            </a:r>
            <a:r>
              <a:rPr lang="en-US" dirty="0" smtClean="0"/>
              <a:t> en </a:t>
            </a:r>
            <a:r>
              <a:rPr lang="en-US" dirty="0" err="1" smtClean="0"/>
              <a:t>prisión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alrededor</a:t>
            </a:r>
            <a:r>
              <a:rPr lang="en-US" dirty="0" smtClean="0"/>
              <a:t> de</a:t>
            </a:r>
          </a:p>
          <a:p>
            <a:pPr>
              <a:buFontTx/>
              <a:buNone/>
            </a:pPr>
            <a:r>
              <a:rPr lang="en-US" dirty="0" smtClean="0"/>
              <a:t>	900/100,000 </a:t>
            </a:r>
            <a:r>
              <a:rPr lang="en-US" dirty="0" err="1" smtClean="0"/>
              <a:t>para</a:t>
            </a:r>
            <a:r>
              <a:rPr lang="en-US" dirty="0" smtClean="0"/>
              <a:t> hombres, 60/100,000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mujeres</a:t>
            </a:r>
            <a:endParaRPr lang="en-US" dirty="0" smtClean="0"/>
          </a:p>
          <a:p>
            <a:pPr>
              <a:buFontTx/>
              <a:buNone/>
            </a:pPr>
            <a:endParaRPr lang="en-US" dirty="0" smtClean="0"/>
          </a:p>
          <a:p>
            <a:r>
              <a:rPr lang="en-US" dirty="0" err="1" smtClean="0"/>
              <a:t>Diferencia</a:t>
            </a:r>
            <a:r>
              <a:rPr lang="en-US" dirty="0" smtClean="0"/>
              <a:t>: 900/100,000 – 60/100,000 </a:t>
            </a:r>
          </a:p>
          <a:p>
            <a:pPr>
              <a:buFontTx/>
              <a:buNone/>
            </a:pPr>
            <a:r>
              <a:rPr lang="en-US" dirty="0" smtClean="0"/>
              <a:t>			= 840/100,000 = 0.0084</a:t>
            </a:r>
          </a:p>
          <a:p>
            <a:pPr>
              <a:buFontTx/>
              <a:buNone/>
            </a:pPr>
            <a:r>
              <a:rPr lang="en-US" dirty="0" smtClean="0"/>
              <a:t>	</a:t>
            </a:r>
            <a:r>
              <a:rPr lang="en-US" dirty="0" err="1" smtClean="0"/>
              <a:t>Cociente</a:t>
            </a:r>
            <a:r>
              <a:rPr lang="en-US" dirty="0" smtClean="0"/>
              <a:t>: [900/100,000]/[60/100,000] = 900/60 = 15.0</a:t>
            </a:r>
          </a:p>
          <a:p>
            <a:pPr>
              <a:buFontTx/>
              <a:buNone/>
            </a:pPr>
            <a:endParaRPr lang="en-US" dirty="0" smtClean="0"/>
          </a:p>
          <a:p>
            <a:r>
              <a:rPr lang="en-US" dirty="0" smtClean="0"/>
              <a:t>En </a:t>
            </a:r>
            <a:r>
              <a:rPr lang="en-US" dirty="0" err="1" smtClean="0"/>
              <a:t>aplicaciones</a:t>
            </a:r>
            <a:r>
              <a:rPr lang="en-US" dirty="0" smtClean="0"/>
              <a:t> </a:t>
            </a:r>
            <a:r>
              <a:rPr lang="en-US" dirty="0" err="1" smtClean="0"/>
              <a:t>donde</a:t>
            </a:r>
            <a:r>
              <a:rPr lang="en-US" dirty="0" smtClean="0"/>
              <a:t> la </a:t>
            </a:r>
            <a:r>
              <a:rPr lang="en-US" dirty="0" err="1" smtClean="0"/>
              <a:t>proporción</a:t>
            </a:r>
            <a:r>
              <a:rPr lang="en-US" dirty="0" smtClean="0"/>
              <a:t> se </a:t>
            </a:r>
            <a:r>
              <a:rPr lang="en-US" dirty="0" err="1" smtClean="0"/>
              <a:t>refiere</a:t>
            </a:r>
            <a:r>
              <a:rPr lang="en-US" dirty="0" smtClean="0"/>
              <a:t> a un </a:t>
            </a:r>
            <a:r>
              <a:rPr lang="en-US" dirty="0" err="1" smtClean="0"/>
              <a:t>resultado</a:t>
            </a:r>
            <a:r>
              <a:rPr lang="en-US" dirty="0" smtClean="0"/>
              <a:t> no </a:t>
            </a:r>
            <a:r>
              <a:rPr lang="en-US" dirty="0" err="1" smtClean="0"/>
              <a:t>deseable</a:t>
            </a:r>
            <a:r>
              <a:rPr lang="en-US" dirty="0" smtClean="0"/>
              <a:t> (</a:t>
            </a:r>
            <a:r>
              <a:rPr lang="en-US" dirty="0" err="1" smtClean="0"/>
              <a:t>p.ej</a:t>
            </a:r>
            <a:r>
              <a:rPr lang="en-US" dirty="0" smtClean="0"/>
              <a:t>., </a:t>
            </a:r>
            <a:r>
              <a:rPr lang="en-US" dirty="0" err="1" smtClean="0"/>
              <a:t>mayoría</a:t>
            </a:r>
            <a:r>
              <a:rPr lang="en-US" dirty="0" smtClean="0"/>
              <a:t> de </a:t>
            </a:r>
            <a:r>
              <a:rPr lang="en-US" dirty="0" err="1" smtClean="0"/>
              <a:t>estudios</a:t>
            </a:r>
            <a:r>
              <a:rPr lang="en-US" dirty="0" smtClean="0"/>
              <a:t> </a:t>
            </a:r>
            <a:r>
              <a:rPr lang="en-US" dirty="0" err="1" smtClean="0"/>
              <a:t>médicos</a:t>
            </a:r>
            <a:r>
              <a:rPr lang="en-US" dirty="0" smtClean="0"/>
              <a:t>), el </a:t>
            </a:r>
            <a:r>
              <a:rPr lang="en-US" dirty="0" err="1" smtClean="0"/>
              <a:t>cociente</a:t>
            </a:r>
            <a:r>
              <a:rPr lang="en-US" dirty="0" smtClean="0"/>
              <a:t> se llama </a:t>
            </a:r>
            <a:r>
              <a:rPr lang="en-US" i="1" dirty="0" err="1" smtClean="0"/>
              <a:t>riesgo</a:t>
            </a:r>
            <a:r>
              <a:rPr lang="en-US" i="1" dirty="0" smtClean="0"/>
              <a:t> </a:t>
            </a:r>
            <a:r>
              <a:rPr lang="en-US" i="1" dirty="0" err="1" smtClean="0"/>
              <a:t>relativo</a:t>
            </a:r>
            <a:endParaRPr lang="en-US" i="1" dirty="0" smtClean="0"/>
          </a:p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40</a:t>
            </a:fld>
            <a:endParaRPr lang="es-MX"/>
          </a:p>
        </p:txBody>
      </p:sp>
    </p:spTree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Algunas</a:t>
            </a:r>
            <a:r>
              <a:rPr lang="en-US" dirty="0" smtClean="0"/>
              <a:t> </a:t>
            </a:r>
            <a:r>
              <a:rPr lang="en-US" dirty="0" err="1" smtClean="0"/>
              <a:t>preguntas</a:t>
            </a:r>
            <a:r>
              <a:rPr lang="en-US" dirty="0" smtClean="0"/>
              <a:t> </a:t>
            </a:r>
            <a:r>
              <a:rPr lang="en-US" dirty="0" err="1" smtClean="0"/>
              <a:t>resumen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</p:spPr>
        <p:txBody>
          <a:bodyPr>
            <a:noAutofit/>
          </a:bodyPr>
          <a:lstStyle/>
          <a:p>
            <a:pPr marL="355600" indent="-355600">
              <a:lnSpc>
                <a:spcPct val="80000"/>
              </a:lnSpc>
              <a:spcAft>
                <a:spcPts val="600"/>
              </a:spcAft>
              <a:buFontTx/>
              <a:buAutoNum type="arabicPeriod"/>
            </a:pPr>
            <a:r>
              <a:rPr lang="en-US" sz="2400" dirty="0" err="1" smtClean="0"/>
              <a:t>Da</a:t>
            </a:r>
            <a:r>
              <a:rPr lang="en-US" sz="2400" dirty="0" smtClean="0"/>
              <a:t> un </a:t>
            </a:r>
            <a:r>
              <a:rPr lang="en-US" sz="2400" dirty="0" err="1" smtClean="0"/>
              <a:t>ejemplo</a:t>
            </a:r>
            <a:r>
              <a:rPr lang="en-US" sz="2400" dirty="0" smtClean="0"/>
              <a:t> de (a) </a:t>
            </a:r>
            <a:r>
              <a:rPr lang="en-US" sz="2400" dirty="0" err="1" smtClean="0"/>
              <a:t>muestras</a:t>
            </a:r>
            <a:r>
              <a:rPr lang="en-US" sz="2400" dirty="0" smtClean="0"/>
              <a:t> </a:t>
            </a:r>
            <a:r>
              <a:rPr lang="en-US" sz="2400" dirty="0" err="1" smtClean="0"/>
              <a:t>independientes</a:t>
            </a:r>
            <a:r>
              <a:rPr lang="en-US" sz="2400" dirty="0" smtClean="0"/>
              <a:t>, (b) </a:t>
            </a:r>
            <a:r>
              <a:rPr lang="en-US" sz="2400" dirty="0" err="1" smtClean="0"/>
              <a:t>muestras</a:t>
            </a:r>
            <a:r>
              <a:rPr lang="en-US" sz="2400" dirty="0" smtClean="0"/>
              <a:t> </a:t>
            </a:r>
            <a:r>
              <a:rPr lang="en-US" sz="2400" dirty="0" err="1" smtClean="0"/>
              <a:t>dependientes</a:t>
            </a:r>
            <a:endParaRPr lang="en-US" sz="2400" dirty="0" smtClean="0"/>
          </a:p>
          <a:p>
            <a:pPr marL="355600" indent="-355600">
              <a:lnSpc>
                <a:spcPct val="80000"/>
              </a:lnSpc>
              <a:spcAft>
                <a:spcPts val="600"/>
              </a:spcAft>
              <a:buFontTx/>
              <a:buAutoNum type="arabicPeriod"/>
            </a:pPr>
            <a:r>
              <a:rPr lang="en-US" sz="2400" dirty="0" err="1" smtClean="0"/>
              <a:t>Da</a:t>
            </a:r>
            <a:r>
              <a:rPr lang="en-US" sz="2400" dirty="0" smtClean="0"/>
              <a:t> un </a:t>
            </a:r>
            <a:r>
              <a:rPr lang="en-US" sz="2400" dirty="0" err="1" smtClean="0"/>
              <a:t>ejemplo</a:t>
            </a:r>
            <a:r>
              <a:rPr lang="en-US" sz="2400" dirty="0" smtClean="0"/>
              <a:t> de (a) var. </a:t>
            </a:r>
            <a:r>
              <a:rPr lang="en-US" sz="2400" dirty="0" err="1" smtClean="0"/>
              <a:t>respuesta</a:t>
            </a:r>
            <a:r>
              <a:rPr lang="en-US" sz="2400" dirty="0" smtClean="0"/>
              <a:t>, (b) var. </a:t>
            </a:r>
            <a:r>
              <a:rPr lang="en-US" sz="2400" dirty="0" err="1" smtClean="0"/>
              <a:t>explicativa</a:t>
            </a:r>
            <a:r>
              <a:rPr lang="en-US" sz="2400" dirty="0" smtClean="0"/>
              <a:t> </a:t>
            </a:r>
            <a:r>
              <a:rPr lang="en-US" sz="2400" dirty="0" err="1" smtClean="0"/>
              <a:t>categórica</a:t>
            </a:r>
            <a:r>
              <a:rPr lang="en-US" sz="2400" dirty="0" smtClean="0"/>
              <a:t>, e </a:t>
            </a:r>
            <a:r>
              <a:rPr lang="en-US" sz="2400" dirty="0" err="1" smtClean="0"/>
              <a:t>identifica</a:t>
            </a:r>
            <a:r>
              <a:rPr lang="en-US" sz="2400" dirty="0" smtClean="0"/>
              <a:t> </a:t>
            </a:r>
            <a:r>
              <a:rPr lang="en-US" sz="2400" dirty="0" err="1" smtClean="0"/>
              <a:t>si</a:t>
            </a:r>
            <a:r>
              <a:rPr lang="en-US" sz="2400" dirty="0" smtClean="0"/>
              <a:t> la </a:t>
            </a:r>
            <a:r>
              <a:rPr lang="en-US" sz="2400" dirty="0" err="1" smtClean="0"/>
              <a:t>respuesta</a:t>
            </a:r>
            <a:r>
              <a:rPr lang="en-US" sz="2400" dirty="0" smtClean="0"/>
              <a:t> </a:t>
            </a:r>
            <a:r>
              <a:rPr lang="en-US" sz="2400" dirty="0" err="1" smtClean="0"/>
              <a:t>es</a:t>
            </a:r>
            <a:r>
              <a:rPr lang="en-US" sz="2400" dirty="0" smtClean="0"/>
              <a:t> </a:t>
            </a:r>
            <a:r>
              <a:rPr lang="en-US" sz="2400" dirty="0" err="1" smtClean="0"/>
              <a:t>cuantitativa</a:t>
            </a:r>
            <a:r>
              <a:rPr lang="en-US" sz="2400" dirty="0" smtClean="0"/>
              <a:t> o </a:t>
            </a:r>
            <a:r>
              <a:rPr lang="en-US" sz="2400" dirty="0" err="1" smtClean="0"/>
              <a:t>categórica</a:t>
            </a:r>
            <a:r>
              <a:rPr lang="en-US" sz="2400" dirty="0" smtClean="0"/>
              <a:t> y </a:t>
            </a:r>
            <a:r>
              <a:rPr lang="en-US" sz="2400" dirty="0" err="1" smtClean="0"/>
              <a:t>especifica</a:t>
            </a:r>
            <a:r>
              <a:rPr lang="en-US" sz="2400" dirty="0" smtClean="0"/>
              <a:t> el </a:t>
            </a:r>
            <a:r>
              <a:rPr lang="en-US" sz="2400" dirty="0" err="1" smtClean="0"/>
              <a:t>análisis</a:t>
            </a:r>
            <a:r>
              <a:rPr lang="en-US" sz="2400" dirty="0" smtClean="0"/>
              <a:t> </a:t>
            </a:r>
            <a:r>
              <a:rPr lang="en-US" sz="2400" dirty="0" err="1" smtClean="0"/>
              <a:t>apropiado</a:t>
            </a:r>
            <a:r>
              <a:rPr lang="en-US" sz="2400" dirty="0" smtClean="0"/>
              <a:t>.</a:t>
            </a:r>
          </a:p>
          <a:p>
            <a:pPr marL="355600" indent="-355600">
              <a:lnSpc>
                <a:spcPct val="80000"/>
              </a:lnSpc>
              <a:buFont typeface="+mj-lt"/>
              <a:buAutoNum type="arabicPeriod"/>
            </a:pPr>
            <a:r>
              <a:rPr lang="en-US" sz="2400" dirty="0" err="1" smtClean="0"/>
              <a:t>Asume</a:t>
            </a:r>
            <a:r>
              <a:rPr lang="en-US" sz="2400" dirty="0" smtClean="0"/>
              <a:t> </a:t>
            </a:r>
            <a:r>
              <a:rPr lang="en-US" sz="2400" dirty="0" err="1" smtClean="0"/>
              <a:t>que</a:t>
            </a:r>
            <a:r>
              <a:rPr lang="en-US" sz="2400" dirty="0" smtClean="0"/>
              <a:t> un IC del 95% </a:t>
            </a:r>
            <a:r>
              <a:rPr lang="en-US" sz="2400" dirty="0" err="1" smtClean="0"/>
              <a:t>para</a:t>
            </a:r>
            <a:r>
              <a:rPr lang="en-US" sz="2400" dirty="0" smtClean="0"/>
              <a:t> la </a:t>
            </a:r>
            <a:r>
              <a:rPr lang="en-US" sz="2400" dirty="0" err="1" smtClean="0"/>
              <a:t>diferencia</a:t>
            </a:r>
            <a:r>
              <a:rPr lang="en-US" sz="2400" dirty="0" smtClean="0"/>
              <a:t> entre Massachusetts y Texas de la </a:t>
            </a:r>
            <a:r>
              <a:rPr lang="en-US" sz="2400" dirty="0" err="1" smtClean="0"/>
              <a:t>proporción</a:t>
            </a:r>
            <a:r>
              <a:rPr lang="en-US" sz="2400" dirty="0" smtClean="0"/>
              <a:t> </a:t>
            </a:r>
            <a:r>
              <a:rPr lang="en-US" sz="2400" dirty="0" err="1" smtClean="0"/>
              <a:t>poblacional</a:t>
            </a:r>
            <a:r>
              <a:rPr lang="en-US" sz="2400" dirty="0" smtClean="0"/>
              <a:t> </a:t>
            </a:r>
            <a:r>
              <a:rPr lang="en-US" sz="2400" dirty="0" err="1" smtClean="0"/>
              <a:t>que</a:t>
            </a:r>
            <a:r>
              <a:rPr lang="en-US" sz="2400" dirty="0" smtClean="0"/>
              <a:t> </a:t>
            </a:r>
            <a:r>
              <a:rPr lang="en-US" sz="2400" dirty="0" err="1" smtClean="0"/>
              <a:t>apoya</a:t>
            </a:r>
            <a:r>
              <a:rPr lang="en-US" sz="2400" dirty="0" smtClean="0"/>
              <a:t> el </a:t>
            </a:r>
            <a:r>
              <a:rPr lang="en-US" sz="2400" dirty="0" err="1" smtClean="0"/>
              <a:t>matrimonio</a:t>
            </a:r>
            <a:r>
              <a:rPr lang="en-US" sz="2400" dirty="0" smtClean="0"/>
              <a:t> legal entre personas del </a:t>
            </a:r>
            <a:r>
              <a:rPr lang="en-US" sz="2400" dirty="0" err="1" smtClean="0"/>
              <a:t>mismo</a:t>
            </a:r>
            <a:r>
              <a:rPr lang="en-US" sz="2400" dirty="0" smtClean="0"/>
              <a:t> </a:t>
            </a:r>
            <a:r>
              <a:rPr lang="en-US" sz="2400" dirty="0" err="1" smtClean="0"/>
              <a:t>sexo</a:t>
            </a:r>
            <a:r>
              <a:rPr lang="en-US" sz="2400" dirty="0" smtClean="0"/>
              <a:t> </a:t>
            </a:r>
            <a:r>
              <a:rPr lang="en-US" sz="2400" dirty="0" err="1" smtClean="0"/>
              <a:t>es</a:t>
            </a:r>
            <a:r>
              <a:rPr lang="en-US" sz="2400" dirty="0" smtClean="0"/>
              <a:t> (0.15, 0.22).  </a:t>
            </a:r>
          </a:p>
          <a:p>
            <a:pPr marL="711200" lvl="1" indent="-311150">
              <a:lnSpc>
                <a:spcPct val="80000"/>
              </a:lnSpc>
              <a:buFont typeface="+mj-lt"/>
              <a:buAutoNum type="alphaLcPeriod"/>
            </a:pPr>
            <a:r>
              <a:rPr lang="en-US" sz="2400" dirty="0" err="1" smtClean="0"/>
              <a:t>Proporción</a:t>
            </a:r>
            <a:r>
              <a:rPr lang="en-US" sz="2400" dirty="0" smtClean="0"/>
              <a:t> </a:t>
            </a:r>
            <a:r>
              <a:rPr lang="en-US" sz="2400" dirty="0" err="1" smtClean="0"/>
              <a:t>poblacional</a:t>
            </a:r>
            <a:r>
              <a:rPr lang="en-US" sz="2400" dirty="0" smtClean="0"/>
              <a:t>  de </a:t>
            </a:r>
            <a:r>
              <a:rPr lang="en-US" sz="2400" dirty="0" err="1" smtClean="0"/>
              <a:t>apoyo</a:t>
            </a:r>
            <a:r>
              <a:rPr lang="en-US" sz="2400" dirty="0" smtClean="0"/>
              <a:t> </a:t>
            </a:r>
            <a:r>
              <a:rPr lang="en-US" sz="2400" dirty="0" err="1" smtClean="0"/>
              <a:t>es</a:t>
            </a:r>
            <a:r>
              <a:rPr lang="en-US" sz="2400" dirty="0" smtClean="0"/>
              <a:t> mayor en Texas</a:t>
            </a:r>
          </a:p>
          <a:p>
            <a:pPr marL="711200" lvl="1" indent="-311150">
              <a:lnSpc>
                <a:spcPct val="80000"/>
              </a:lnSpc>
              <a:buFont typeface="+mj-lt"/>
              <a:buAutoNum type="alphaLcPeriod"/>
            </a:pPr>
            <a:r>
              <a:rPr lang="en-US" sz="2400" dirty="0" err="1" smtClean="0"/>
              <a:t>Ya</a:t>
            </a:r>
            <a:r>
              <a:rPr lang="en-US" sz="2400" dirty="0" smtClean="0"/>
              <a:t> </a:t>
            </a:r>
            <a:r>
              <a:rPr lang="en-US" sz="2400" dirty="0" err="1" smtClean="0"/>
              <a:t>que</a:t>
            </a:r>
            <a:r>
              <a:rPr lang="en-US" sz="2400" dirty="0" smtClean="0"/>
              <a:t> 0.15 y 0.22 &lt; 0.50, </a:t>
            </a:r>
            <a:r>
              <a:rPr lang="en-US" sz="2400" dirty="0" err="1" smtClean="0"/>
              <a:t>menos</a:t>
            </a:r>
            <a:r>
              <a:rPr lang="en-US" sz="2400" dirty="0" smtClean="0"/>
              <a:t> de la </a:t>
            </a:r>
            <a:r>
              <a:rPr lang="en-US" sz="2400" dirty="0" err="1" smtClean="0"/>
              <a:t>mitad</a:t>
            </a:r>
            <a:r>
              <a:rPr lang="en-US" sz="2400" dirty="0" smtClean="0"/>
              <a:t> de la </a:t>
            </a:r>
            <a:r>
              <a:rPr lang="en-US" sz="2400" dirty="0" err="1" smtClean="0"/>
              <a:t>población</a:t>
            </a:r>
            <a:r>
              <a:rPr lang="en-US" sz="2400" dirty="0" smtClean="0"/>
              <a:t> </a:t>
            </a:r>
            <a:r>
              <a:rPr lang="en-US" sz="2400" dirty="0" err="1" smtClean="0"/>
              <a:t>apoya</a:t>
            </a:r>
            <a:r>
              <a:rPr lang="en-US" sz="2400" dirty="0" smtClean="0"/>
              <a:t> el </a:t>
            </a:r>
            <a:r>
              <a:rPr lang="en-US" sz="2400" dirty="0" err="1" smtClean="0"/>
              <a:t>matrimonio</a:t>
            </a:r>
            <a:r>
              <a:rPr lang="en-US" sz="2400" dirty="0" smtClean="0"/>
              <a:t> legal entre personas del </a:t>
            </a:r>
            <a:r>
              <a:rPr lang="en-US" sz="2400" dirty="0" err="1" smtClean="0"/>
              <a:t>mismo</a:t>
            </a:r>
            <a:r>
              <a:rPr lang="en-US" sz="2400" dirty="0" smtClean="0"/>
              <a:t> </a:t>
            </a:r>
            <a:r>
              <a:rPr lang="en-US" sz="2400" dirty="0" err="1" smtClean="0"/>
              <a:t>sexo</a:t>
            </a:r>
            <a:r>
              <a:rPr lang="en-US" sz="2400" dirty="0" smtClean="0"/>
              <a:t>.</a:t>
            </a:r>
          </a:p>
          <a:p>
            <a:pPr marL="711200" lvl="1" indent="-311150">
              <a:lnSpc>
                <a:spcPct val="80000"/>
              </a:lnSpc>
              <a:buFont typeface="+mj-lt"/>
              <a:buAutoNum type="alphaLcPeriod"/>
            </a:pPr>
            <a:r>
              <a:rPr lang="en-US" sz="2400" dirty="0" smtClean="0"/>
              <a:t>El IC del 99% </a:t>
            </a:r>
            <a:r>
              <a:rPr lang="en-US" sz="2400" dirty="0" err="1" smtClean="0"/>
              <a:t>podría</a:t>
            </a:r>
            <a:r>
              <a:rPr lang="en-US" sz="2400" dirty="0" smtClean="0"/>
              <a:t> ser (0.17, 0.20)</a:t>
            </a:r>
          </a:p>
          <a:p>
            <a:pPr marL="711200" lvl="1" indent="-311150">
              <a:lnSpc>
                <a:spcPct val="80000"/>
              </a:lnSpc>
              <a:buFont typeface="+mj-lt"/>
              <a:buAutoNum type="alphaLcPeriod"/>
            </a:pPr>
            <a:r>
              <a:rPr lang="en-US" sz="2400" dirty="0" smtClean="0"/>
              <a:t>Es plausible </a:t>
            </a:r>
            <a:r>
              <a:rPr lang="en-US" sz="2400" dirty="0" err="1" smtClean="0"/>
              <a:t>que</a:t>
            </a:r>
            <a:r>
              <a:rPr lang="en-US" sz="2400" dirty="0" smtClean="0"/>
              <a:t> </a:t>
            </a:r>
            <a:r>
              <a:rPr lang="en-US" sz="2400" dirty="0" err="1" smtClean="0"/>
              <a:t>las</a:t>
            </a:r>
            <a:r>
              <a:rPr lang="en-US" sz="2400" dirty="0" smtClean="0"/>
              <a:t> </a:t>
            </a:r>
            <a:r>
              <a:rPr lang="en-US" sz="2400" dirty="0" err="1" smtClean="0"/>
              <a:t>proporciones</a:t>
            </a:r>
            <a:r>
              <a:rPr lang="en-US" sz="2400" dirty="0" smtClean="0"/>
              <a:t> </a:t>
            </a:r>
            <a:r>
              <a:rPr lang="en-US" sz="2400" dirty="0" err="1" smtClean="0"/>
              <a:t>poblacionales</a:t>
            </a:r>
            <a:r>
              <a:rPr lang="en-US" sz="2400" dirty="0" smtClean="0"/>
              <a:t> </a:t>
            </a:r>
            <a:r>
              <a:rPr lang="en-US" sz="2400" dirty="0" err="1" smtClean="0"/>
              <a:t>sean</a:t>
            </a:r>
            <a:r>
              <a:rPr lang="en-US" sz="2400" dirty="0" smtClean="0"/>
              <a:t> </a:t>
            </a:r>
            <a:r>
              <a:rPr lang="en-US" sz="2400" dirty="0" err="1" smtClean="0"/>
              <a:t>iguales</a:t>
            </a:r>
            <a:r>
              <a:rPr lang="en-US" sz="2400" dirty="0" smtClean="0"/>
              <a:t>.</a:t>
            </a:r>
          </a:p>
          <a:p>
            <a:pPr marL="711200" lvl="1" indent="-311150">
              <a:lnSpc>
                <a:spcPct val="80000"/>
              </a:lnSpc>
              <a:buFont typeface="+mj-lt"/>
              <a:buAutoNum type="alphaLcPeriod"/>
            </a:pPr>
            <a:r>
              <a:rPr lang="en-US" sz="2400" dirty="0" smtClean="0"/>
              <a:t>Valor-p </a:t>
            </a:r>
            <a:r>
              <a:rPr lang="en-US" sz="2400" dirty="0" err="1" smtClean="0"/>
              <a:t>para</a:t>
            </a:r>
            <a:r>
              <a:rPr lang="en-US" sz="2400" dirty="0" smtClean="0"/>
              <a:t> </a:t>
            </a:r>
            <a:r>
              <a:rPr lang="en-US" sz="2400" dirty="0" err="1" smtClean="0"/>
              <a:t>probar</a:t>
            </a:r>
            <a:r>
              <a:rPr lang="en-US" sz="2400" dirty="0" smtClean="0"/>
              <a:t> </a:t>
            </a:r>
            <a:r>
              <a:rPr lang="en-US" sz="2400" dirty="0" err="1" smtClean="0"/>
              <a:t>proporciones</a:t>
            </a:r>
            <a:r>
              <a:rPr lang="en-US" sz="2400" dirty="0" smtClean="0"/>
              <a:t> </a:t>
            </a:r>
            <a:r>
              <a:rPr lang="en-US" sz="2400" dirty="0" err="1" smtClean="0"/>
              <a:t>poblacionales</a:t>
            </a:r>
            <a:r>
              <a:rPr lang="en-US" sz="2400" dirty="0" smtClean="0"/>
              <a:t> </a:t>
            </a:r>
            <a:r>
              <a:rPr lang="en-US" sz="2400" dirty="0" err="1" smtClean="0"/>
              <a:t>iguales</a:t>
            </a:r>
            <a:r>
              <a:rPr lang="en-US" sz="2400" dirty="0" smtClean="0"/>
              <a:t> contra la </a:t>
            </a:r>
            <a:r>
              <a:rPr lang="en-US" sz="2400" dirty="0" err="1" smtClean="0"/>
              <a:t>alternativa</a:t>
            </a:r>
            <a:r>
              <a:rPr lang="en-US" sz="2400" dirty="0" smtClean="0"/>
              <a:t> de dos-</a:t>
            </a:r>
            <a:r>
              <a:rPr lang="en-US" sz="2400" dirty="0" err="1" smtClean="0"/>
              <a:t>lados</a:t>
            </a:r>
            <a:r>
              <a:rPr lang="en-US" sz="2400" dirty="0" smtClean="0"/>
              <a:t> </a:t>
            </a:r>
            <a:r>
              <a:rPr lang="en-US" sz="2400" dirty="0" err="1" smtClean="0"/>
              <a:t>podría</a:t>
            </a:r>
            <a:r>
              <a:rPr lang="en-US" sz="2400" dirty="0" smtClean="0"/>
              <a:t> ser 0.40.</a:t>
            </a:r>
          </a:p>
          <a:p>
            <a:pPr marL="711200" lvl="1" indent="-311150">
              <a:lnSpc>
                <a:spcPct val="80000"/>
              </a:lnSpc>
              <a:buFont typeface="+mj-lt"/>
              <a:buAutoNum type="alphaLcPeriod"/>
            </a:pPr>
            <a:r>
              <a:rPr lang="en-US" sz="2400" dirty="0" err="1" smtClean="0"/>
              <a:t>Podemos</a:t>
            </a:r>
            <a:r>
              <a:rPr lang="en-US" sz="2400" dirty="0" smtClean="0"/>
              <a:t> </a:t>
            </a:r>
            <a:r>
              <a:rPr lang="en-US" sz="2400" dirty="0" err="1" smtClean="0"/>
              <a:t>tener</a:t>
            </a:r>
            <a:r>
              <a:rPr lang="en-US" sz="2400" dirty="0" smtClean="0"/>
              <a:t> </a:t>
            </a:r>
            <a:r>
              <a:rPr lang="en-US" sz="2400" dirty="0" err="1" smtClean="0"/>
              <a:t>una</a:t>
            </a:r>
            <a:r>
              <a:rPr lang="en-US" sz="2400" dirty="0" smtClean="0"/>
              <a:t> </a:t>
            </a:r>
            <a:r>
              <a:rPr lang="en-US" sz="2400" dirty="0" err="1" smtClean="0"/>
              <a:t>confianza</a:t>
            </a:r>
            <a:r>
              <a:rPr lang="en-US" sz="2400" dirty="0" smtClean="0"/>
              <a:t> del 95% </a:t>
            </a:r>
            <a:r>
              <a:rPr lang="en-US" sz="2400" dirty="0" err="1" smtClean="0"/>
              <a:t>que</a:t>
            </a:r>
            <a:r>
              <a:rPr lang="en-US" sz="2400" dirty="0" smtClean="0"/>
              <a:t> la </a:t>
            </a:r>
            <a:r>
              <a:rPr lang="en-US" sz="2400" dirty="0" err="1" smtClean="0"/>
              <a:t>proporción</a:t>
            </a:r>
            <a:r>
              <a:rPr lang="en-US" sz="2400" dirty="0" smtClean="0"/>
              <a:t> </a:t>
            </a:r>
            <a:r>
              <a:rPr lang="en-US" sz="2400" dirty="0" err="1" smtClean="0"/>
              <a:t>muestral</a:t>
            </a:r>
            <a:r>
              <a:rPr lang="en-US" sz="2400" dirty="0" smtClean="0"/>
              <a:t> </a:t>
            </a:r>
            <a:r>
              <a:rPr lang="en-US" sz="2400" dirty="0" err="1" smtClean="0"/>
              <a:t>que</a:t>
            </a:r>
            <a:r>
              <a:rPr lang="en-US" sz="2400" dirty="0" smtClean="0"/>
              <a:t> </a:t>
            </a:r>
            <a:r>
              <a:rPr lang="en-US" sz="2400" dirty="0" err="1" smtClean="0"/>
              <a:t>apoya</a:t>
            </a:r>
            <a:r>
              <a:rPr lang="en-US" sz="2400" dirty="0" smtClean="0"/>
              <a:t> en MA </a:t>
            </a:r>
            <a:r>
              <a:rPr lang="en-US" sz="2400" dirty="0" err="1" smtClean="0"/>
              <a:t>es</a:t>
            </a:r>
            <a:r>
              <a:rPr lang="en-US" sz="2400" dirty="0" smtClean="0"/>
              <a:t> entre .15 y .22 </a:t>
            </a:r>
            <a:r>
              <a:rPr lang="en-US" sz="2400" dirty="0" err="1" smtClean="0"/>
              <a:t>más</a:t>
            </a:r>
            <a:r>
              <a:rPr lang="en-US" sz="2400" dirty="0" smtClean="0"/>
              <a:t> </a:t>
            </a:r>
            <a:r>
              <a:rPr lang="en-US" sz="2400" dirty="0" err="1" smtClean="0"/>
              <a:t>alta</a:t>
            </a:r>
            <a:r>
              <a:rPr lang="en-US" sz="2400" dirty="0" smtClean="0"/>
              <a:t> </a:t>
            </a:r>
            <a:r>
              <a:rPr lang="en-US" sz="2400" dirty="0" err="1" smtClean="0"/>
              <a:t>que</a:t>
            </a:r>
            <a:r>
              <a:rPr lang="en-US" sz="2400" dirty="0" smtClean="0"/>
              <a:t> en TX.</a:t>
            </a:r>
          </a:p>
          <a:p>
            <a:endParaRPr lang="es-MX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9BD3-939F-43B7-8F16-D6467827BDF2}" type="slidenum">
              <a:rPr lang="es-MX" smtClean="0"/>
              <a:pPr/>
              <a:t>41</a:t>
            </a:fld>
            <a:endParaRPr lang="es-MX"/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2255</TotalTime>
  <Words>2579</Words>
  <Application>Microsoft Office PowerPoint</Application>
  <PresentationFormat>On-screen Show (4:3)</PresentationFormat>
  <Paragraphs>315</Paragraphs>
  <Slides>41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41</vt:i4>
      </vt:variant>
    </vt:vector>
  </HeadingPairs>
  <TitlesOfParts>
    <vt:vector size="44" baseType="lpstr">
      <vt:lpstr>Office Theme</vt:lpstr>
      <vt:lpstr>Equation</vt:lpstr>
      <vt:lpstr>Document</vt:lpstr>
      <vt:lpstr>7. Comparando Dos Grupos</vt:lpstr>
      <vt:lpstr>El uso del celular mientras manejamos  disminuye tiempos de reacción?</vt:lpstr>
      <vt:lpstr>Slide 3</vt:lpstr>
      <vt:lpstr>Slide 4</vt:lpstr>
      <vt:lpstr>Tipos de variables y muestras</vt:lpstr>
      <vt:lpstr>Slide 6</vt:lpstr>
      <vt:lpstr>Slide 7</vt:lpstr>
      <vt:lpstr>se para diferencia entre dos estimaciones  (muestras independientes)</vt:lpstr>
      <vt:lpstr>Slide 9</vt:lpstr>
      <vt:lpstr>IC comparando dos proporciones</vt:lpstr>
      <vt:lpstr>Slide 11</vt:lpstr>
      <vt:lpstr>Slide 12</vt:lpstr>
      <vt:lpstr>Comentarios sobre ICs para la diferencia entre dos proporciones poblacionales</vt:lpstr>
      <vt:lpstr>Slide 14</vt:lpstr>
      <vt:lpstr>Slide 15</vt:lpstr>
      <vt:lpstr>Respuestas Cuantitativas: Comparando Medias</vt:lpstr>
      <vt:lpstr>Ejemplo: Datos de GSS sobre “núm. de amigos cercanos”</vt:lpstr>
      <vt:lpstr>Slide 18</vt:lpstr>
      <vt:lpstr>Pruebas de significancia para m2 - m1</vt:lpstr>
      <vt:lpstr>Slide 20</vt:lpstr>
      <vt:lpstr>Slide 21</vt:lpstr>
      <vt:lpstr>Equivalencia de IC y pruebas de significancia</vt:lpstr>
      <vt:lpstr>Slide 23</vt:lpstr>
      <vt:lpstr>Slide 24</vt:lpstr>
      <vt:lpstr>Slide 25</vt:lpstr>
      <vt:lpstr>Prueba de H0: m1 = m2   Ha: m1  m2 </vt:lpstr>
      <vt:lpstr>Cómo obtiene el software los df  para el métodos de  “varianzas desiguales”?</vt:lpstr>
      <vt:lpstr>Algunos comentarios sobre comparación de medias</vt:lpstr>
      <vt:lpstr>Slide 29</vt:lpstr>
      <vt:lpstr>Slide 30</vt:lpstr>
      <vt:lpstr>Comparando medias con muestras dependientes</vt:lpstr>
      <vt:lpstr>Slide 32</vt:lpstr>
      <vt:lpstr>Slide 33</vt:lpstr>
      <vt:lpstr>Slide 34</vt:lpstr>
      <vt:lpstr>Con SPSS</vt:lpstr>
      <vt:lpstr>Resultados de SPSS </vt:lpstr>
      <vt:lpstr>Algunos comentarios</vt:lpstr>
      <vt:lpstr>Ejemplo: (artificial, pero muestra el punto)</vt:lpstr>
      <vt:lpstr>Slide 39</vt:lpstr>
      <vt:lpstr>Slide 40</vt:lpstr>
      <vt:lpstr>Algunas preguntas resumen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7. Comparison of two groups</dc:title>
  <dc:creator>norma.leyva</dc:creator>
  <cp:lastModifiedBy>Norma</cp:lastModifiedBy>
  <cp:revision>249</cp:revision>
  <dcterms:created xsi:type="dcterms:W3CDTF">2010-09-06T19:32:38Z</dcterms:created>
  <dcterms:modified xsi:type="dcterms:W3CDTF">2011-07-06T01:39:37Z</dcterms:modified>
</cp:coreProperties>
</file>