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97" r:id="rId2"/>
    <p:sldId id="315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49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14" r:id="rId4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4" autoAdjust="0"/>
    <p:restoredTop sz="94660"/>
  </p:normalViewPr>
  <p:slideViewPr>
    <p:cSldViewPr>
      <p:cViewPr varScale="1">
        <p:scale>
          <a:sx n="64" d="100"/>
          <a:sy n="64" d="100"/>
        </p:scale>
        <p:origin x="-12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941AD-84F6-45FD-9F5D-DE38F7C67FF3}" type="datetimeFigureOut">
              <a:rPr lang="es-MX" smtClean="0"/>
              <a:pPr/>
              <a:t>28/06/2011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3911A-1883-482B-A9CD-7C392F0D2A2C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F59C7-37E8-4FB3-AA12-9EA5218DAADA}" type="datetimeFigureOut">
              <a:rPr lang="es-MX" smtClean="0"/>
              <a:pPr/>
              <a:t>28/06/2011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B5517-D939-479C-AB91-04EF025402A3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B5517-D939-479C-AB91-04EF025402A3}" type="slidenum">
              <a:rPr lang="es-MX" smtClean="0"/>
              <a:pPr/>
              <a:t>36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B5517-D939-479C-AB91-04EF025402A3}" type="slidenum">
              <a:rPr lang="es-MX" smtClean="0"/>
              <a:pPr/>
              <a:t>43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E62A-C03E-45B0-BC47-5D3A10BD603D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18457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5CB1-15DD-412D-8F02-3D36F735F946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65125"/>
          </a:xfrm>
        </p:spPr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44A1-5FDA-42D3-8A3E-1163998BF78C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A13E-594A-4AB9-8BB1-75CE96ECCBE3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AB155-F055-4DBC-88E2-420A65268F25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F059A-E33E-4338-A665-62FAC1F62146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6183-D401-46C4-8F37-ED746D55A9A1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3AAF4-897B-4547-9A07-BB75EA6600D5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E20C-2A76-448B-A7D2-E7A8332A4960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DF47-8832-4C7F-A603-989DF36056F3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B16B-A516-405B-9EEE-95C25476D436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2D8C-C68E-4058-8AA7-218925A45D44}" type="datetime1">
              <a:rPr lang="es-MX" smtClean="0"/>
              <a:pPr/>
              <a:t>28/06/2011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4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6. </a:t>
            </a:r>
            <a:r>
              <a:rPr lang="en-US" b="1" dirty="0" err="1" smtClean="0"/>
              <a:t>Inferencia</a:t>
            </a:r>
            <a:r>
              <a:rPr lang="en-US" b="1" dirty="0" smtClean="0"/>
              <a:t> </a:t>
            </a:r>
            <a:r>
              <a:rPr lang="en-US" b="1" dirty="0" err="1" smtClean="0"/>
              <a:t>estadística</a:t>
            </a:r>
            <a:r>
              <a:rPr lang="en-US" b="1" dirty="0" smtClean="0"/>
              <a:t>: </a:t>
            </a:r>
            <a:r>
              <a:rPr lang="en-US" b="1" dirty="0" err="1" smtClean="0"/>
              <a:t>Pruebas</a:t>
            </a:r>
            <a:r>
              <a:rPr lang="en-US" b="1" dirty="0" smtClean="0"/>
              <a:t> de </a:t>
            </a:r>
            <a:r>
              <a:rPr lang="en-US" b="1" dirty="0" err="1" smtClean="0"/>
              <a:t>significancia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Objetivo</a:t>
            </a:r>
            <a:r>
              <a:rPr lang="en-US" b="1" dirty="0" smtClean="0"/>
              <a:t>:  </a:t>
            </a:r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estadísticos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verificar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r>
              <a:rPr lang="en-US" dirty="0" smtClean="0"/>
              <a:t> tales </a:t>
            </a:r>
            <a:r>
              <a:rPr lang="en-US" dirty="0" err="1" smtClean="0"/>
              <a:t>como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Salud</a:t>
            </a:r>
            <a:r>
              <a:rPr lang="en-US" dirty="0" smtClean="0"/>
              <a:t> mental </a:t>
            </a:r>
            <a:r>
              <a:rPr lang="en-US" dirty="0" err="1" smtClean="0"/>
              <a:t>tiende</a:t>
            </a:r>
            <a:r>
              <a:rPr lang="en-US" dirty="0" smtClean="0"/>
              <a:t> a ser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niveles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altos de status </a:t>
            </a:r>
            <a:r>
              <a:rPr lang="en-US" dirty="0" err="1" smtClean="0"/>
              <a:t>socioeconómico</a:t>
            </a:r>
            <a:r>
              <a:rPr lang="en-US" dirty="0" smtClean="0"/>
              <a:t> (SES)” (un </a:t>
            </a:r>
            <a:r>
              <a:rPr lang="en-US" dirty="0" err="1" smtClean="0"/>
              <a:t>efecto</a:t>
            </a:r>
            <a:r>
              <a:rPr lang="en-US" dirty="0" smtClean="0"/>
              <a:t>)</a:t>
            </a:r>
          </a:p>
          <a:p>
            <a:pPr>
              <a:buFontTx/>
              <a:buNone/>
            </a:pPr>
            <a:endParaRPr lang="en-US" dirty="0" smtClean="0"/>
          </a:p>
          <a:p>
            <a:pPr lvl="1"/>
            <a:r>
              <a:rPr lang="en-US" dirty="0" smtClean="0"/>
              <a:t>“Para </a:t>
            </a:r>
            <a:r>
              <a:rPr lang="en-US" dirty="0" err="1" smtClean="0"/>
              <a:t>tratar</a:t>
            </a:r>
            <a:r>
              <a:rPr lang="en-US" dirty="0" smtClean="0"/>
              <a:t> anorexia, </a:t>
            </a:r>
            <a:r>
              <a:rPr lang="en-US" dirty="0" err="1" smtClean="0"/>
              <a:t>terapias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 </a:t>
            </a:r>
            <a:r>
              <a:rPr lang="en-US" dirty="0" err="1" smtClean="0"/>
              <a:t>cognitivo</a:t>
            </a:r>
            <a:r>
              <a:rPr lang="en-US" dirty="0" smtClean="0"/>
              <a:t> y familiar </a:t>
            </a:r>
            <a:r>
              <a:rPr lang="en-US" dirty="0" err="1" smtClean="0"/>
              <a:t>tienen</a:t>
            </a:r>
            <a:r>
              <a:rPr lang="en-US" dirty="0" smtClean="0"/>
              <a:t> el </a:t>
            </a:r>
            <a:r>
              <a:rPr lang="en-US" dirty="0" err="1" smtClean="0"/>
              <a:t>mismo</a:t>
            </a:r>
            <a:r>
              <a:rPr lang="en-US" dirty="0" smtClean="0"/>
              <a:t> </a:t>
            </a:r>
            <a:r>
              <a:rPr lang="en-US" dirty="0" err="1" smtClean="0"/>
              <a:t>efecto</a:t>
            </a:r>
            <a:r>
              <a:rPr lang="en-US" dirty="0" smtClean="0"/>
              <a:t>” (</a:t>
            </a:r>
            <a:r>
              <a:rPr lang="en-US" i="1" dirty="0" smtClean="0"/>
              <a:t>no </a:t>
            </a:r>
            <a:r>
              <a:rPr lang="en-US" dirty="0" err="1" smtClean="0"/>
              <a:t>efecto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b="1" dirty="0" err="1" smtClean="0"/>
              <a:t>Hipótesis</a:t>
            </a:r>
            <a:r>
              <a:rPr lang="en-US" dirty="0" smtClean="0"/>
              <a:t>: </a:t>
            </a:r>
            <a:r>
              <a:rPr lang="en-US" dirty="0" err="1" smtClean="0"/>
              <a:t>Predicciones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población</a:t>
            </a:r>
            <a:r>
              <a:rPr lang="en-US" dirty="0" smtClean="0"/>
              <a:t> </a:t>
            </a:r>
            <a:r>
              <a:rPr lang="en-US" dirty="0" err="1" smtClean="0"/>
              <a:t>expresadas</a:t>
            </a:r>
            <a:r>
              <a:rPr lang="en-US" dirty="0" smtClean="0"/>
              <a:t> en </a:t>
            </a:r>
            <a:r>
              <a:rPr lang="en-US" dirty="0" err="1" smtClean="0"/>
              <a:t>términos</a:t>
            </a:r>
            <a:r>
              <a:rPr lang="en-US" dirty="0" smtClean="0"/>
              <a:t> de </a:t>
            </a:r>
            <a:r>
              <a:rPr lang="en-US" dirty="0" err="1" smtClean="0"/>
              <a:t>parámetros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ciertas</a:t>
            </a:r>
            <a:r>
              <a:rPr lang="en-US" dirty="0" smtClean="0"/>
              <a:t> variables.</a:t>
            </a:r>
          </a:p>
          <a:p>
            <a:pPr>
              <a:spcAft>
                <a:spcPts val="1800"/>
              </a:spcAft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b="1" dirty="0" err="1" smtClean="0"/>
              <a:t>prueba</a:t>
            </a:r>
            <a:r>
              <a:rPr lang="en-US" b="1" dirty="0" smtClean="0"/>
              <a:t> de </a:t>
            </a:r>
            <a:r>
              <a:rPr lang="en-US" b="1" dirty="0" err="1" smtClean="0"/>
              <a:t>significancia</a:t>
            </a:r>
            <a:r>
              <a:rPr lang="en-US" b="1" dirty="0" smtClean="0"/>
              <a:t> </a:t>
            </a:r>
            <a:r>
              <a:rPr lang="en-US" dirty="0" err="1" smtClean="0"/>
              <a:t>usa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resumir</a:t>
            </a:r>
            <a:r>
              <a:rPr lang="en-US" dirty="0" smtClean="0"/>
              <a:t> </a:t>
            </a:r>
            <a:r>
              <a:rPr lang="en-US" dirty="0" err="1" smtClean="0"/>
              <a:t>evidencia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comparando</a:t>
            </a:r>
            <a:r>
              <a:rPr lang="en-US" dirty="0" smtClean="0"/>
              <a:t> </a:t>
            </a:r>
            <a:r>
              <a:rPr lang="en-US" dirty="0" err="1" smtClean="0"/>
              <a:t>estimaciones</a:t>
            </a:r>
            <a:r>
              <a:rPr lang="en-US" dirty="0" smtClean="0"/>
              <a:t> </a:t>
            </a:r>
            <a:r>
              <a:rPr lang="en-US" dirty="0" err="1" smtClean="0"/>
              <a:t>muestrales</a:t>
            </a:r>
            <a:r>
              <a:rPr lang="en-US" dirty="0" smtClean="0"/>
              <a:t> de </a:t>
            </a:r>
            <a:r>
              <a:rPr lang="en-US" dirty="0" err="1" smtClean="0"/>
              <a:t>parámetros</a:t>
            </a:r>
            <a:r>
              <a:rPr lang="en-US" dirty="0" smtClean="0"/>
              <a:t> con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predichos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Respondemos</a:t>
            </a:r>
            <a:r>
              <a:rPr lang="en-US" dirty="0" smtClean="0"/>
              <a:t> a </a:t>
            </a:r>
            <a:r>
              <a:rPr lang="en-US" dirty="0" err="1" smtClean="0"/>
              <a:t>preguntas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, “Si la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fuera</a:t>
            </a:r>
            <a:r>
              <a:rPr lang="en-US" dirty="0" smtClean="0"/>
              <a:t> </a:t>
            </a:r>
            <a:r>
              <a:rPr lang="en-US" dirty="0" err="1" smtClean="0"/>
              <a:t>verdad</a:t>
            </a:r>
            <a:r>
              <a:rPr lang="en-US" dirty="0" smtClean="0"/>
              <a:t>, </a:t>
            </a:r>
            <a:r>
              <a:rPr lang="en-US" dirty="0" err="1" smtClean="0"/>
              <a:t>sería</a:t>
            </a:r>
            <a:r>
              <a:rPr lang="en-US" dirty="0" smtClean="0"/>
              <a:t> improbable </a:t>
            </a:r>
            <a:r>
              <a:rPr lang="en-US" dirty="0" err="1" smtClean="0"/>
              <a:t>obtener</a:t>
            </a:r>
            <a:r>
              <a:rPr lang="en-US" dirty="0" smtClean="0"/>
              <a:t> </a:t>
            </a:r>
            <a:r>
              <a:rPr lang="en-US" dirty="0" err="1" smtClean="0"/>
              <a:t>estimaciones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obtuvimos</a:t>
            </a:r>
            <a:r>
              <a:rPr lang="en-US" dirty="0" smtClean="0"/>
              <a:t>?”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Cinco</a:t>
            </a:r>
            <a:r>
              <a:rPr lang="en-US" dirty="0" smtClean="0"/>
              <a:t> </a:t>
            </a:r>
            <a:r>
              <a:rPr lang="en-US" dirty="0" err="1" smtClean="0"/>
              <a:t>partes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b="1" dirty="0" err="1" smtClean="0"/>
              <a:t>Supuestos</a:t>
            </a:r>
            <a:r>
              <a:rPr lang="en-US" dirty="0" smtClean="0"/>
              <a:t> 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tipos</a:t>
            </a:r>
            <a:r>
              <a:rPr lang="en-US" sz="2400" dirty="0" smtClean="0"/>
              <a:t> de </a:t>
            </a:r>
            <a:r>
              <a:rPr lang="en-US" sz="2400" dirty="0" err="1" smtClean="0"/>
              <a:t>datos</a:t>
            </a:r>
            <a:r>
              <a:rPr lang="en-US" sz="2400" dirty="0" smtClean="0"/>
              <a:t> (</a:t>
            </a:r>
            <a:r>
              <a:rPr lang="en-US" sz="2400" dirty="0" err="1" smtClean="0"/>
              <a:t>cuantitativos</a:t>
            </a:r>
            <a:r>
              <a:rPr lang="en-US" sz="2400" dirty="0" smtClean="0"/>
              <a:t>, </a:t>
            </a:r>
            <a:r>
              <a:rPr lang="en-US" sz="2400" dirty="0" err="1" smtClean="0"/>
              <a:t>categóricos</a:t>
            </a:r>
            <a:r>
              <a:rPr lang="en-US" sz="2400" dirty="0" smtClean="0"/>
              <a:t>), 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sz="2400" dirty="0" err="1" smtClean="0"/>
              <a:t>métodos</a:t>
            </a:r>
            <a:r>
              <a:rPr lang="en-US" sz="2400" dirty="0" smtClean="0"/>
              <a:t> de </a:t>
            </a:r>
            <a:r>
              <a:rPr lang="en-US" sz="2400" dirty="0" err="1" smtClean="0"/>
              <a:t>muestreo</a:t>
            </a:r>
            <a:r>
              <a:rPr lang="en-US" sz="2400" dirty="0" smtClean="0"/>
              <a:t> (</a:t>
            </a:r>
            <a:r>
              <a:rPr lang="en-US" sz="2400" dirty="0" err="1" smtClean="0"/>
              <a:t>aleatorio</a:t>
            </a:r>
            <a:r>
              <a:rPr lang="en-US" sz="2400" dirty="0" smtClean="0"/>
              <a:t>), 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sz="2400" dirty="0" err="1" smtClean="0"/>
              <a:t>distribución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población</a:t>
            </a:r>
            <a:r>
              <a:rPr lang="en-US" sz="2400" dirty="0" smtClean="0"/>
              <a:t> (</a:t>
            </a:r>
            <a:r>
              <a:rPr lang="en-US" sz="2400" dirty="0" err="1" smtClean="0"/>
              <a:t>binaria</a:t>
            </a:r>
            <a:r>
              <a:rPr lang="en-US" sz="2400" dirty="0" smtClean="0"/>
              <a:t>, normal), 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sz="2400" dirty="0" err="1" smtClean="0"/>
              <a:t>tamaño</a:t>
            </a:r>
            <a:r>
              <a:rPr lang="en-US" sz="2400" dirty="0" smtClean="0"/>
              <a:t> de </a:t>
            </a:r>
            <a:r>
              <a:rPr lang="en-US" sz="2400" dirty="0" err="1" smtClean="0"/>
              <a:t>muestra</a:t>
            </a:r>
            <a:r>
              <a:rPr lang="en-US" sz="2400" dirty="0" smtClean="0"/>
              <a:t> (</a:t>
            </a:r>
            <a:r>
              <a:rPr lang="en-US" sz="2400" dirty="0" err="1" smtClean="0"/>
              <a:t>grande</a:t>
            </a:r>
            <a:r>
              <a:rPr lang="en-US" sz="2400" dirty="0" smtClean="0"/>
              <a:t>?)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 marL="514350" indent="-514350">
              <a:lnSpc>
                <a:spcPct val="90000"/>
              </a:lnSpc>
              <a:buNone/>
            </a:pPr>
            <a:r>
              <a:rPr lang="en-US" b="1" dirty="0" smtClean="0"/>
              <a:t>2.	</a:t>
            </a:r>
            <a:r>
              <a:rPr lang="en-US" b="1" dirty="0" err="1" smtClean="0"/>
              <a:t>Hipótesis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i="1" dirty="0" err="1" smtClean="0"/>
              <a:t>Hipótesis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nula</a:t>
            </a:r>
            <a:r>
              <a:rPr lang="en-US" sz="2400" dirty="0" smtClean="0"/>
              <a:t> (</a:t>
            </a:r>
            <a:r>
              <a:rPr lang="en-US" sz="2400" i="1" dirty="0" smtClean="0"/>
              <a:t>H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): </a:t>
            </a:r>
            <a:r>
              <a:rPr lang="en-US" sz="2400" dirty="0" err="1" smtClean="0"/>
              <a:t>Afirmación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parámetro</a:t>
            </a:r>
            <a:r>
              <a:rPr lang="en-US" sz="2400" dirty="0" smtClean="0"/>
              <a:t>(s) </a:t>
            </a:r>
            <a:r>
              <a:rPr lang="en-US" sz="2400" dirty="0" err="1" smtClean="0"/>
              <a:t>toma</a:t>
            </a:r>
            <a:r>
              <a:rPr lang="en-US" sz="2400" dirty="0" smtClean="0"/>
              <a:t>(n) valor(</a:t>
            </a:r>
            <a:r>
              <a:rPr lang="en-US" sz="2400" dirty="0" err="1" smtClean="0"/>
              <a:t>es</a:t>
            </a:r>
            <a:r>
              <a:rPr lang="en-US" sz="2400" dirty="0" smtClean="0"/>
              <a:t>) </a:t>
            </a:r>
            <a:r>
              <a:rPr lang="en-US" sz="2400" dirty="0" err="1" smtClean="0"/>
              <a:t>determinado</a:t>
            </a:r>
            <a:r>
              <a:rPr lang="en-US" sz="2400" dirty="0" smtClean="0"/>
              <a:t>(s) (</a:t>
            </a:r>
            <a:r>
              <a:rPr lang="en-US" sz="2400" dirty="0" err="1" smtClean="0"/>
              <a:t>Generalmente</a:t>
            </a:r>
            <a:r>
              <a:rPr lang="en-US" sz="2400" dirty="0" smtClean="0"/>
              <a:t>: “no </a:t>
            </a:r>
            <a:r>
              <a:rPr lang="en-US" sz="2400" dirty="0" err="1" smtClean="0"/>
              <a:t>efecto</a:t>
            </a:r>
            <a:r>
              <a:rPr lang="en-US" sz="2400" dirty="0" smtClean="0"/>
              <a:t>”)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 smtClean="0"/>
              <a:t>Hipótesis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alternativa</a:t>
            </a:r>
            <a:r>
              <a:rPr lang="en-US" sz="2400" dirty="0" smtClean="0"/>
              <a:t> (</a:t>
            </a:r>
            <a:r>
              <a:rPr lang="en-US" sz="2400" i="1" dirty="0" smtClean="0"/>
              <a:t>H</a:t>
            </a:r>
            <a:r>
              <a:rPr lang="en-US" sz="2400" i="1" baseline="-25000" dirty="0" smtClean="0"/>
              <a:t>a</a:t>
            </a:r>
            <a:r>
              <a:rPr lang="en-US" sz="2400" dirty="0" smtClean="0"/>
              <a:t>): </a:t>
            </a:r>
            <a:r>
              <a:rPr lang="en-US" sz="2400" dirty="0" err="1" smtClean="0"/>
              <a:t>establece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valores</a:t>
            </a:r>
            <a:r>
              <a:rPr lang="en-US" sz="2400" dirty="0" smtClean="0"/>
              <a:t> del </a:t>
            </a:r>
            <a:r>
              <a:rPr lang="en-US" sz="2400" dirty="0" err="1" smtClean="0"/>
              <a:t>parámetro</a:t>
            </a:r>
            <a:r>
              <a:rPr lang="en-US" sz="2400" dirty="0" smtClean="0"/>
              <a:t> </a:t>
            </a:r>
            <a:r>
              <a:rPr lang="en-US" sz="2400" dirty="0" err="1" smtClean="0"/>
              <a:t>caen</a:t>
            </a:r>
            <a:r>
              <a:rPr lang="en-US" sz="2400" dirty="0" smtClean="0"/>
              <a:t> en </a:t>
            </a:r>
            <a:r>
              <a:rPr lang="en-US" sz="2400" dirty="0" err="1" smtClean="0"/>
              <a:t>algún</a:t>
            </a:r>
            <a:r>
              <a:rPr lang="en-US" sz="2400" dirty="0" smtClean="0"/>
              <a:t> </a:t>
            </a:r>
            <a:r>
              <a:rPr lang="en-US" sz="2400" dirty="0" err="1" smtClean="0"/>
              <a:t>rango</a:t>
            </a:r>
            <a:r>
              <a:rPr lang="en-US" sz="2400" dirty="0" smtClean="0"/>
              <a:t> </a:t>
            </a:r>
            <a:r>
              <a:rPr lang="en-US" sz="2400" dirty="0" err="1" smtClean="0"/>
              <a:t>alternativo</a:t>
            </a:r>
            <a:r>
              <a:rPr lang="en-US" sz="2400" dirty="0" smtClean="0"/>
              <a:t> de </a:t>
            </a:r>
            <a:r>
              <a:rPr lang="en-US" sz="2400" dirty="0" err="1" smtClean="0"/>
              <a:t>valores</a:t>
            </a:r>
            <a:r>
              <a:rPr lang="en-US" sz="2400" dirty="0" smtClean="0"/>
              <a:t>  (un “</a:t>
            </a:r>
            <a:r>
              <a:rPr lang="en-US" sz="2400" dirty="0" err="1" smtClean="0"/>
              <a:t>efecto</a:t>
            </a:r>
            <a:r>
              <a:rPr lang="en-US" sz="2400" dirty="0" smtClean="0"/>
              <a:t>”)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</a:t>
            </a:fld>
            <a:endParaRPr lang="es-MX"/>
          </a:p>
        </p:txBody>
      </p:sp>
      <p:sp>
        <p:nvSpPr>
          <p:cNvPr id="5" name="TextBox 4"/>
          <p:cNvSpPr txBox="1"/>
          <p:nvPr/>
        </p:nvSpPr>
        <p:spPr>
          <a:xfrm>
            <a:off x="323528" y="6093296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p.1 </a:t>
            </a:r>
            <a:r>
              <a:rPr lang="en-US" sz="2400" dirty="0" err="1" smtClean="0"/>
              <a:t>ejemplos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b="1" dirty="0" smtClean="0"/>
              <a:t>3.	</a:t>
            </a:r>
            <a:r>
              <a:rPr lang="en-US" b="1" dirty="0" err="1" smtClean="0"/>
              <a:t>Prueba</a:t>
            </a:r>
            <a:r>
              <a:rPr lang="en-US" b="1" dirty="0" smtClean="0"/>
              <a:t> </a:t>
            </a:r>
            <a:r>
              <a:rPr lang="en-US" b="1" dirty="0" err="1" smtClean="0"/>
              <a:t>estadística</a:t>
            </a:r>
            <a:r>
              <a:rPr lang="en-US" b="1" dirty="0" smtClean="0"/>
              <a:t>: </a:t>
            </a:r>
            <a:r>
              <a:rPr lang="en-US" dirty="0" err="1" smtClean="0"/>
              <a:t>Compara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con lo </a:t>
            </a:r>
            <a:r>
              <a:rPr lang="en-US" dirty="0" err="1" smtClean="0"/>
              <a:t>que</a:t>
            </a:r>
            <a:r>
              <a:rPr lang="en-US" dirty="0" smtClean="0"/>
              <a:t> la hip. Nula 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predice</a:t>
            </a:r>
            <a:r>
              <a:rPr lang="en-US" dirty="0" smtClean="0"/>
              <a:t>, a </a:t>
            </a:r>
            <a:r>
              <a:rPr lang="en-US" dirty="0" err="1" smtClean="0"/>
              <a:t>menudo</a:t>
            </a:r>
            <a:r>
              <a:rPr lang="en-US" dirty="0" smtClean="0"/>
              <a:t> </a:t>
            </a:r>
            <a:r>
              <a:rPr lang="en-US" dirty="0" err="1" smtClean="0"/>
              <a:t>encontrando</a:t>
            </a:r>
            <a:r>
              <a:rPr lang="en-US" dirty="0" smtClean="0"/>
              <a:t> el </a:t>
            </a:r>
            <a:r>
              <a:rPr lang="en-US" dirty="0" err="1" smtClean="0"/>
              <a:t>número</a:t>
            </a:r>
            <a:r>
              <a:rPr lang="en-US" dirty="0" smtClean="0"/>
              <a:t> de </a:t>
            </a: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entre la </a:t>
            </a:r>
            <a:r>
              <a:rPr lang="en-US" dirty="0" err="1" smtClean="0"/>
              <a:t>estimación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y el valor del </a:t>
            </a:r>
            <a:r>
              <a:rPr lang="en-US" dirty="0" err="1" smtClean="0"/>
              <a:t>parámetro</a:t>
            </a:r>
            <a:r>
              <a:rPr lang="en-US" dirty="0" smtClean="0"/>
              <a:t> en H</a:t>
            </a:r>
            <a:r>
              <a:rPr lang="en-US" baseline="-25000" dirty="0" smtClean="0"/>
              <a:t>0</a:t>
            </a:r>
            <a:endParaRPr lang="en-US" dirty="0" smtClean="0"/>
          </a:p>
          <a:p>
            <a:pPr marL="539750" indent="-539750">
              <a:lnSpc>
                <a:spcPct val="90000"/>
              </a:lnSpc>
              <a:buNone/>
            </a:pPr>
            <a:r>
              <a:rPr lang="en-US" b="1" dirty="0" smtClean="0"/>
              <a:t>4.</a:t>
            </a:r>
            <a:r>
              <a:rPr lang="en-US" b="1" i="1" dirty="0" smtClean="0"/>
              <a:t>	Valor-p</a:t>
            </a:r>
            <a:r>
              <a:rPr lang="en-US" b="1" dirty="0" smtClean="0"/>
              <a:t> (</a:t>
            </a:r>
            <a:r>
              <a:rPr lang="en-US" b="1" i="1" dirty="0" smtClean="0"/>
              <a:t>P</a:t>
            </a:r>
            <a:r>
              <a:rPr lang="en-US" b="1" dirty="0" smtClean="0"/>
              <a:t>):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medida</a:t>
            </a:r>
            <a:r>
              <a:rPr lang="en-US" dirty="0" smtClean="0"/>
              <a:t> de </a:t>
            </a:r>
            <a:r>
              <a:rPr lang="en-US" dirty="0" err="1" smtClean="0"/>
              <a:t>probabilidad</a:t>
            </a:r>
            <a:r>
              <a:rPr lang="en-US" dirty="0" smtClean="0"/>
              <a:t> de </a:t>
            </a:r>
            <a:r>
              <a:rPr lang="en-US" dirty="0" err="1" smtClean="0"/>
              <a:t>evidencia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, </a:t>
            </a:r>
            <a:r>
              <a:rPr lang="en-US" dirty="0" err="1" smtClean="0"/>
              <a:t>dando</a:t>
            </a:r>
            <a:r>
              <a:rPr lang="en-US" dirty="0" smtClean="0"/>
              <a:t> la </a:t>
            </a:r>
            <a:r>
              <a:rPr lang="en-US" dirty="0" err="1" smtClean="0"/>
              <a:t>probabilidad</a:t>
            </a:r>
            <a:r>
              <a:rPr lang="en-US" dirty="0" smtClean="0"/>
              <a:t> (</a:t>
            </a:r>
            <a:r>
              <a:rPr lang="en-US" dirty="0" err="1" smtClean="0"/>
              <a:t>bajo</a:t>
            </a:r>
            <a:r>
              <a:rPr lang="en-US" dirty="0" smtClean="0"/>
              <a:t> 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verdadera</a:t>
            </a:r>
            <a:r>
              <a:rPr lang="en-US" dirty="0" smtClean="0"/>
              <a:t>)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estadística</a:t>
            </a:r>
            <a:r>
              <a:rPr lang="en-US" dirty="0" smtClean="0"/>
              <a:t> de </a:t>
            </a:r>
            <a:r>
              <a:rPr lang="en-US" dirty="0" err="1" smtClean="0"/>
              <a:t>prueba</a:t>
            </a:r>
            <a:r>
              <a:rPr lang="en-US" dirty="0" smtClean="0"/>
              <a:t> sea </a:t>
            </a:r>
            <a:r>
              <a:rPr lang="en-US" dirty="0" err="1" smtClean="0"/>
              <a:t>igual</a:t>
            </a:r>
            <a:r>
              <a:rPr lang="en-US" dirty="0" smtClean="0"/>
              <a:t> al valor </a:t>
            </a:r>
            <a:r>
              <a:rPr lang="en-US" dirty="0" err="1" smtClean="0"/>
              <a:t>observado</a:t>
            </a:r>
            <a:r>
              <a:rPr lang="en-US" dirty="0" smtClean="0"/>
              <a:t> o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incluso</a:t>
            </a:r>
            <a:r>
              <a:rPr lang="en-US" dirty="0" smtClean="0"/>
              <a:t> un valor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extremo</a:t>
            </a:r>
            <a:r>
              <a:rPr lang="en-US" dirty="0" smtClean="0"/>
              <a:t> en la </a:t>
            </a:r>
            <a:r>
              <a:rPr lang="en-US" dirty="0" err="1" smtClean="0"/>
              <a:t>dirección</a:t>
            </a:r>
            <a:r>
              <a:rPr lang="en-US" dirty="0" smtClean="0"/>
              <a:t> </a:t>
            </a:r>
            <a:r>
              <a:rPr lang="en-US" dirty="0" err="1" smtClean="0"/>
              <a:t>predicha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.  </a:t>
            </a:r>
          </a:p>
          <a:p>
            <a:pPr marL="990600" lvl="1" indent="-533400">
              <a:lnSpc>
                <a:spcPct val="90000"/>
              </a:lnSpc>
              <a:spcAft>
                <a:spcPts val="600"/>
              </a:spcAft>
            </a:pPr>
            <a:r>
              <a:rPr lang="en-US" sz="2400" dirty="0" smtClean="0"/>
              <a:t>Entre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pequeño</a:t>
            </a:r>
            <a:r>
              <a:rPr lang="en-US" sz="2400" dirty="0" smtClean="0"/>
              <a:t> el valor-p,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fuerte</a:t>
            </a:r>
            <a:r>
              <a:rPr lang="en-US" sz="2400" dirty="0" smtClean="0"/>
              <a:t> la </a:t>
            </a:r>
            <a:r>
              <a:rPr lang="en-US" sz="2400" dirty="0" err="1" smtClean="0"/>
              <a:t>evidencia</a:t>
            </a:r>
            <a:r>
              <a:rPr lang="en-US" sz="2400" dirty="0" smtClean="0"/>
              <a:t> contra </a:t>
            </a:r>
            <a:r>
              <a:rPr lang="en-US" sz="2400" i="1" dirty="0" smtClean="0"/>
              <a:t>H</a:t>
            </a:r>
            <a:r>
              <a:rPr lang="en-US" sz="2400" baseline="-25000" dirty="0" smtClean="0"/>
              <a:t>0.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 startAt="5"/>
            </a:pPr>
            <a:r>
              <a:rPr lang="en-US" b="1" dirty="0" err="1" smtClean="0"/>
              <a:t>Conclusión</a:t>
            </a:r>
            <a:r>
              <a:rPr lang="en-US" b="1" dirty="0" smtClean="0"/>
              <a:t>:</a:t>
            </a:r>
            <a:endParaRPr lang="en-US" dirty="0" smtClean="0"/>
          </a:p>
          <a:p>
            <a:pPr marL="990600" lvl="1" indent="-533400">
              <a:lnSpc>
                <a:spcPct val="90000"/>
              </a:lnSpc>
            </a:pPr>
            <a:r>
              <a:rPr lang="en-US" sz="2600" dirty="0" smtClean="0"/>
              <a:t>Si no se </a:t>
            </a:r>
            <a:r>
              <a:rPr lang="en-US" sz="2600" dirty="0" err="1" smtClean="0"/>
              <a:t>necesita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decisión</a:t>
            </a:r>
            <a:r>
              <a:rPr lang="en-US" sz="2600" dirty="0" smtClean="0"/>
              <a:t>, </a:t>
            </a:r>
            <a:r>
              <a:rPr lang="en-US" sz="2600" dirty="0" err="1" smtClean="0"/>
              <a:t>reportar</a:t>
            </a:r>
            <a:r>
              <a:rPr lang="en-US" sz="2600" dirty="0" smtClean="0"/>
              <a:t> e </a:t>
            </a:r>
            <a:r>
              <a:rPr lang="en-US" sz="2600" dirty="0" err="1" smtClean="0"/>
              <a:t>interpretar</a:t>
            </a:r>
            <a:r>
              <a:rPr lang="en-US" sz="2600" dirty="0" smtClean="0"/>
              <a:t> el valor-p</a:t>
            </a:r>
          </a:p>
          <a:p>
            <a:pPr marL="990600" lvl="1" indent="-533400">
              <a:lnSpc>
                <a:spcPct val="90000"/>
              </a:lnSpc>
              <a:spcAft>
                <a:spcPts val="1200"/>
              </a:spcAft>
            </a:pPr>
            <a:r>
              <a:rPr lang="en-US" sz="2600" dirty="0" smtClean="0"/>
              <a:t>Si se </a:t>
            </a:r>
            <a:r>
              <a:rPr lang="en-US" sz="2600" dirty="0" err="1" smtClean="0"/>
              <a:t>necesita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decisión</a:t>
            </a:r>
            <a:r>
              <a:rPr lang="en-US" sz="2600" dirty="0" smtClean="0"/>
              <a:t>, </a:t>
            </a:r>
            <a:r>
              <a:rPr lang="en-US" sz="2600" dirty="0" err="1" smtClean="0"/>
              <a:t>seleccionar</a:t>
            </a:r>
            <a:r>
              <a:rPr lang="en-US" sz="2600" dirty="0" smtClean="0"/>
              <a:t> el </a:t>
            </a:r>
            <a:r>
              <a:rPr lang="en-US" sz="2600" dirty="0" err="1" smtClean="0"/>
              <a:t>punto</a:t>
            </a:r>
            <a:r>
              <a:rPr lang="en-US" sz="2600" dirty="0" smtClean="0"/>
              <a:t> de </a:t>
            </a:r>
            <a:r>
              <a:rPr lang="en-US" sz="2600" dirty="0" err="1" smtClean="0"/>
              <a:t>corte</a:t>
            </a:r>
            <a:r>
              <a:rPr lang="en-US" sz="2600" dirty="0" smtClean="0"/>
              <a:t> (</a:t>
            </a:r>
            <a:r>
              <a:rPr lang="en-US" sz="2600" dirty="0" err="1" smtClean="0"/>
              <a:t>como</a:t>
            </a:r>
            <a:r>
              <a:rPr lang="en-US" sz="2600" dirty="0" smtClean="0"/>
              <a:t> 0.05 ó 0.01) y </a:t>
            </a:r>
            <a:r>
              <a:rPr lang="en-US" sz="2600" dirty="0" err="1" smtClean="0"/>
              <a:t>rechazar</a:t>
            </a:r>
            <a:r>
              <a:rPr lang="en-US" sz="2600" dirty="0" smtClean="0"/>
              <a:t> </a:t>
            </a:r>
            <a:r>
              <a:rPr lang="en-US" sz="2600" i="1" dirty="0" smtClean="0"/>
              <a:t>H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el valor-p </a:t>
            </a:r>
            <a:r>
              <a:rPr lang="en-US" sz="2600" dirty="0" smtClean="0">
                <a:cs typeface="Arial" charset="0"/>
              </a:rPr>
              <a:t>≤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</a:t>
            </a:r>
            <a:r>
              <a:rPr lang="en-US" sz="2600" dirty="0" err="1" smtClean="0">
                <a:cs typeface="Arial" charset="0"/>
                <a:sym typeface="Euclid Symbol" pitchFamily="18" charset="2"/>
              </a:rPr>
              <a:t>ese</a:t>
            </a:r>
            <a:r>
              <a:rPr lang="en-US" sz="2600" dirty="0" smtClean="0">
                <a:cs typeface="Arial" charset="0"/>
                <a:sym typeface="Euclid Symbol" pitchFamily="18" charset="2"/>
              </a:rPr>
              <a:t> valor</a:t>
            </a:r>
            <a:endParaRPr lang="en-US" sz="2600" dirty="0" smtClean="0"/>
          </a:p>
          <a:p>
            <a:endParaRPr lang="es-MX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AutoNum type="arabicPeriod" startAt="5"/>
            </a:pPr>
            <a:r>
              <a:rPr lang="en-US" b="1" dirty="0" err="1" smtClean="0"/>
              <a:t>Conclusión</a:t>
            </a:r>
            <a:r>
              <a:rPr lang="en-US" b="1" dirty="0" smtClean="0"/>
              <a:t> (</a:t>
            </a:r>
            <a:r>
              <a:rPr lang="en-US" b="1" dirty="0" err="1" smtClean="0"/>
              <a:t>continuación</a:t>
            </a:r>
            <a:r>
              <a:rPr lang="en-US" b="1" dirty="0" smtClean="0"/>
              <a:t>)</a:t>
            </a:r>
            <a:endParaRPr lang="en-US" dirty="0" smtClean="0"/>
          </a:p>
          <a:p>
            <a:pPr marL="990600" lvl="1" indent="-533400">
              <a:lnSpc>
                <a:spcPct val="90000"/>
              </a:lnSpc>
              <a:spcAft>
                <a:spcPts val="1200"/>
              </a:spcAft>
            </a:pPr>
            <a:r>
              <a:rPr lang="es-MX" dirty="0" smtClean="0"/>
              <a:t>El nivel mínimo más comúnmente aceptado es 0.05, y se dice que la prueba es significativa a un nivel de 0.05 si el valor-p </a:t>
            </a:r>
            <a:r>
              <a:rPr lang="en-US" dirty="0" smtClean="0"/>
              <a:t>≤ 0.05.</a:t>
            </a:r>
          </a:p>
          <a:p>
            <a:pPr marL="990600" lvl="1" indent="-533400"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Si el valor-p no </a:t>
            </a:r>
            <a:r>
              <a:rPr lang="en-US" dirty="0" err="1" smtClean="0"/>
              <a:t>es</a:t>
            </a:r>
            <a:r>
              <a:rPr lang="en-US" dirty="0" smtClean="0"/>
              <a:t> lo </a:t>
            </a:r>
            <a:r>
              <a:rPr lang="en-US" dirty="0" err="1" smtClean="0"/>
              <a:t>suficientemente</a:t>
            </a:r>
            <a:r>
              <a:rPr lang="en-US" dirty="0" smtClean="0"/>
              <a:t> </a:t>
            </a:r>
            <a:r>
              <a:rPr lang="en-US" dirty="0" err="1" smtClean="0"/>
              <a:t>pequeño</a:t>
            </a:r>
            <a:r>
              <a:rPr lang="en-US" dirty="0" smtClean="0"/>
              <a:t>, no </a:t>
            </a:r>
            <a:r>
              <a:rPr lang="en-US" dirty="0" err="1" smtClean="0"/>
              <a:t>rechazamos</a:t>
            </a:r>
            <a:r>
              <a:rPr lang="en-US" dirty="0" smtClean="0"/>
              <a:t> H</a:t>
            </a:r>
            <a:r>
              <a:rPr lang="en-US" baseline="-25000" dirty="0" smtClean="0"/>
              <a:t>0</a:t>
            </a:r>
            <a:r>
              <a:rPr lang="en-US" dirty="0" smtClean="0"/>
              <a:t> (</a:t>
            </a:r>
            <a:r>
              <a:rPr lang="en-US" dirty="0" err="1" smtClean="0"/>
              <a:t>entonces</a:t>
            </a:r>
            <a:r>
              <a:rPr lang="en-US" dirty="0" smtClean="0"/>
              <a:t>, 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no </a:t>
            </a:r>
            <a:r>
              <a:rPr lang="en-US" dirty="0" err="1" smtClean="0"/>
              <a:t>necesariamente</a:t>
            </a:r>
            <a:r>
              <a:rPr lang="en-US" dirty="0" smtClean="0"/>
              <a:t> </a:t>
            </a:r>
            <a:r>
              <a:rPr lang="en-US" dirty="0" err="1" smtClean="0"/>
              <a:t>verdardera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sí</a:t>
            </a:r>
            <a:r>
              <a:rPr lang="en-US" dirty="0" smtClean="0"/>
              <a:t> plausible)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dirty="0" err="1" smtClean="0"/>
              <a:t>Proceso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análago</a:t>
            </a:r>
            <a:r>
              <a:rPr lang="en-US" dirty="0" smtClean="0"/>
              <a:t> al </a:t>
            </a:r>
            <a:r>
              <a:rPr lang="en-US" dirty="0" err="1" smtClean="0"/>
              <a:t>sistema</a:t>
            </a:r>
            <a:r>
              <a:rPr lang="en-US" dirty="0" smtClean="0"/>
              <a:t> judicial Americano</a:t>
            </a:r>
          </a:p>
          <a:p>
            <a:pPr lvl="2"/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dirty="0" err="1" smtClean="0"/>
              <a:t>Acusado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i="1" dirty="0" err="1" smtClean="0"/>
              <a:t>inocente</a:t>
            </a:r>
            <a:endParaRPr lang="en-US" i="1" dirty="0" smtClean="0"/>
          </a:p>
          <a:p>
            <a:pPr lvl="2"/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dirty="0" err="1" smtClean="0"/>
              <a:t>Acusado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culpable</a:t>
            </a:r>
            <a:endParaRPr lang="en-US" i="1" dirty="0" smtClean="0"/>
          </a:p>
          <a:p>
            <a:endParaRPr lang="es-MX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media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b="1" i="1" dirty="0" err="1" smtClean="0"/>
              <a:t>Supuestos</a:t>
            </a:r>
            <a:r>
              <a:rPr lang="en-US" b="1" dirty="0" smtClean="0"/>
              <a:t>: </a:t>
            </a:r>
            <a:r>
              <a:rPr lang="en-US" dirty="0" err="1" smtClean="0"/>
              <a:t>Aleatorización</a:t>
            </a:r>
            <a:r>
              <a:rPr lang="en-US" dirty="0" smtClean="0"/>
              <a:t>, variable </a:t>
            </a:r>
            <a:r>
              <a:rPr lang="en-US" dirty="0" err="1" smtClean="0"/>
              <a:t>cuantitativa</a:t>
            </a:r>
            <a:r>
              <a:rPr lang="en-US" dirty="0" smtClean="0"/>
              <a:t>, </a:t>
            </a:r>
            <a:r>
              <a:rPr lang="en-US" dirty="0" err="1" smtClean="0"/>
              <a:t>distribución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r>
              <a:rPr lang="en-US" dirty="0" smtClean="0"/>
              <a:t> normal</a:t>
            </a:r>
            <a:endParaRPr lang="en-US" dirty="0" smtClean="0">
              <a:sym typeface="Symbol" pitchFamily="18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i="1" dirty="0" err="1" smtClean="0">
                <a:sym typeface="Symbol" pitchFamily="18" charset="2"/>
              </a:rPr>
              <a:t>Hipótesis</a:t>
            </a:r>
            <a:r>
              <a:rPr lang="en-US" b="1" i="1" dirty="0" smtClean="0">
                <a:sym typeface="Symbol" pitchFamily="18" charset="2"/>
              </a:rPr>
              <a:t> </a:t>
            </a:r>
            <a:r>
              <a:rPr lang="en-US" b="1" i="1" dirty="0" err="1" smtClean="0">
                <a:sym typeface="Symbol" pitchFamily="18" charset="2"/>
              </a:rPr>
              <a:t>nula</a:t>
            </a:r>
            <a:r>
              <a:rPr lang="en-US" b="1" dirty="0" smtClean="0">
                <a:sym typeface="Symbol" pitchFamily="18" charset="2"/>
              </a:rPr>
              <a:t>: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i="1" dirty="0" smtClean="0">
                <a:cs typeface="Arial" charset="0"/>
                <a:sym typeface="Symbol" pitchFamily="18" charset="2"/>
              </a:rPr>
              <a:t>µ</a:t>
            </a:r>
            <a:r>
              <a:rPr lang="en-US" dirty="0" smtClean="0">
                <a:sym typeface="Symbol" pitchFamily="18" charset="2"/>
              </a:rPr>
              <a:t> = </a:t>
            </a:r>
            <a:r>
              <a:rPr lang="en-US" i="1" dirty="0" smtClean="0">
                <a:cs typeface="Arial" charset="0"/>
                <a:sym typeface="Symbol" pitchFamily="18" charset="2"/>
              </a:rPr>
              <a:t>µ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err="1" smtClean="0">
                <a:sym typeface="Symbol" pitchFamily="18" charset="2"/>
              </a:rPr>
              <a:t>donde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cs typeface="Arial" charset="0"/>
                <a:sym typeface="Symbol" pitchFamily="18" charset="2"/>
              </a:rPr>
              <a:t>µ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un valor </a:t>
            </a:r>
            <a:r>
              <a:rPr lang="en-US" dirty="0" err="1" smtClean="0">
                <a:sym typeface="Symbol" pitchFamily="18" charset="2"/>
              </a:rPr>
              <a:t>determinado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para</a:t>
            </a:r>
            <a:r>
              <a:rPr lang="en-US" dirty="0" smtClean="0">
                <a:sym typeface="Symbol" pitchFamily="18" charset="2"/>
              </a:rPr>
              <a:t> la media </a:t>
            </a:r>
            <a:r>
              <a:rPr lang="en-US" dirty="0" err="1" smtClean="0">
                <a:sym typeface="Symbol" pitchFamily="18" charset="2"/>
              </a:rPr>
              <a:t>poblacional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típicamente</a:t>
            </a:r>
            <a:r>
              <a:rPr lang="en-US" dirty="0" smtClean="0">
                <a:sym typeface="Symbol" pitchFamily="18" charset="2"/>
              </a:rPr>
              <a:t> “no </a:t>
            </a:r>
            <a:r>
              <a:rPr lang="en-US" dirty="0" err="1" smtClean="0">
                <a:sym typeface="Symbol" pitchFamily="18" charset="2"/>
              </a:rPr>
              <a:t>efecto</a:t>
            </a:r>
            <a:r>
              <a:rPr lang="en-US" dirty="0" smtClean="0">
                <a:sym typeface="Symbol" pitchFamily="18" charset="2"/>
              </a:rPr>
              <a:t>” o “sin </a:t>
            </a:r>
            <a:r>
              <a:rPr lang="en-US" dirty="0" err="1" smtClean="0">
                <a:sym typeface="Symbol" pitchFamily="18" charset="2"/>
              </a:rPr>
              <a:t>cambios</a:t>
            </a:r>
            <a:r>
              <a:rPr lang="en-US" dirty="0" smtClean="0">
                <a:sym typeface="Symbol" pitchFamily="18" charset="2"/>
              </a:rPr>
              <a:t>” del </a:t>
            </a:r>
            <a:r>
              <a:rPr lang="en-US" dirty="0" err="1" smtClean="0">
                <a:sym typeface="Symbol" pitchFamily="18" charset="2"/>
              </a:rPr>
              <a:t>estándar</a:t>
            </a:r>
            <a:r>
              <a:rPr lang="en-US" dirty="0" smtClean="0">
                <a:sym typeface="Symbol" pitchFamily="18" charset="2"/>
              </a:rPr>
              <a:t>)</a:t>
            </a:r>
          </a:p>
          <a:p>
            <a:pPr marL="539750" indent="-539750">
              <a:spcAft>
                <a:spcPts val="600"/>
              </a:spcAft>
              <a:buNone/>
            </a:pPr>
            <a:r>
              <a:rPr lang="en-US" i="1" dirty="0" smtClean="0">
                <a:sym typeface="Symbol" pitchFamily="18" charset="2"/>
              </a:rPr>
              <a:t>	</a:t>
            </a:r>
            <a:r>
              <a:rPr lang="en-US" b="1" i="1" dirty="0" err="1" smtClean="0">
                <a:sym typeface="Symbol" pitchFamily="18" charset="2"/>
              </a:rPr>
              <a:t>Hipótesis</a:t>
            </a:r>
            <a:r>
              <a:rPr lang="en-US" b="1" i="1" dirty="0" smtClean="0">
                <a:sym typeface="Symbol" pitchFamily="18" charset="2"/>
              </a:rPr>
              <a:t> </a:t>
            </a:r>
            <a:r>
              <a:rPr lang="en-US" b="1" i="1" dirty="0" err="1" smtClean="0">
                <a:sym typeface="Symbol" pitchFamily="18" charset="2"/>
              </a:rPr>
              <a:t>alternativa</a:t>
            </a:r>
            <a:r>
              <a:rPr lang="en-US" b="1" dirty="0" smtClean="0">
                <a:sym typeface="Symbol" pitchFamily="18" charset="2"/>
              </a:rPr>
              <a:t>: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i="1" dirty="0" smtClean="0">
                <a:cs typeface="Arial" charset="0"/>
                <a:sym typeface="Symbol" pitchFamily="18" charset="2"/>
              </a:rPr>
              <a:t>µ</a:t>
            </a:r>
            <a:r>
              <a:rPr lang="en-US" dirty="0" smtClean="0">
                <a:sym typeface="Symbol" pitchFamily="18" charset="2"/>
              </a:rPr>
              <a:t>  </a:t>
            </a:r>
            <a:r>
              <a:rPr lang="en-US" i="1" dirty="0" smtClean="0">
                <a:cs typeface="Arial" charset="0"/>
                <a:sym typeface="Symbol" pitchFamily="18" charset="2"/>
              </a:rPr>
              <a:t>µ</a:t>
            </a:r>
            <a:r>
              <a:rPr lang="en-US" baseline="-25000" dirty="0" smtClean="0">
                <a:sym typeface="Symbol" pitchFamily="18" charset="2"/>
              </a:rPr>
              <a:t>0  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alternativa</a:t>
            </a:r>
            <a:r>
              <a:rPr lang="en-US" dirty="0" smtClean="0">
                <a:sym typeface="Symbol" pitchFamily="18" charset="2"/>
              </a:rPr>
              <a:t> de dos-</a:t>
            </a:r>
            <a:r>
              <a:rPr lang="en-US" dirty="0" err="1" smtClean="0">
                <a:sym typeface="Symbol" pitchFamily="18" charset="2"/>
              </a:rPr>
              <a:t>lados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incluye</a:t>
            </a:r>
            <a:r>
              <a:rPr lang="en-US" dirty="0" smtClean="0">
                <a:sym typeface="Symbol" pitchFamily="18" charset="2"/>
              </a:rPr>
              <a:t> ambos  &gt;  y  &lt;  </a:t>
            </a:r>
            <a:r>
              <a:rPr lang="en-US" dirty="0" err="1" smtClean="0">
                <a:sym typeface="Symbol" pitchFamily="18" charset="2"/>
              </a:rPr>
              <a:t>valores</a:t>
            </a:r>
            <a:r>
              <a:rPr lang="en-US" dirty="0" smtClean="0">
                <a:sym typeface="Symbol" pitchFamily="18" charset="2"/>
              </a:rPr>
              <a:t> de la </a:t>
            </a:r>
            <a:r>
              <a:rPr lang="en-US" dirty="0" err="1" smtClean="0">
                <a:sym typeface="Symbol" pitchFamily="18" charset="2"/>
              </a:rPr>
              <a:t>nula</a:t>
            </a:r>
            <a:r>
              <a:rPr lang="en-US" dirty="0" smtClean="0">
                <a:sym typeface="Symbol" pitchFamily="18" charset="2"/>
              </a:rPr>
              <a:t>)</a:t>
            </a:r>
          </a:p>
          <a:p>
            <a:pPr marL="514350" indent="-514350">
              <a:buAutoNum type="arabicPeriod" startAt="3"/>
            </a:pPr>
            <a:r>
              <a:rPr lang="en-US" b="1" i="1" dirty="0" err="1" smtClean="0">
                <a:sym typeface="Symbol" pitchFamily="18" charset="2"/>
              </a:rPr>
              <a:t>Estadística</a:t>
            </a:r>
            <a:r>
              <a:rPr lang="en-US" b="1" i="1" dirty="0" smtClean="0">
                <a:sym typeface="Symbol" pitchFamily="18" charset="2"/>
              </a:rPr>
              <a:t> de </a:t>
            </a:r>
            <a:r>
              <a:rPr lang="en-US" b="1" i="1" dirty="0" err="1" smtClean="0">
                <a:sym typeface="Symbol" pitchFamily="18" charset="2"/>
              </a:rPr>
              <a:t>prueba</a:t>
            </a:r>
            <a:r>
              <a:rPr lang="en-US" b="1" dirty="0" smtClean="0">
                <a:sym typeface="Symbol" pitchFamily="18" charset="2"/>
              </a:rPr>
              <a:t>: </a:t>
            </a:r>
            <a:r>
              <a:rPr lang="en-US" dirty="0" smtClean="0">
                <a:sym typeface="Symbol" pitchFamily="18" charset="2"/>
              </a:rPr>
              <a:t>El </a:t>
            </a:r>
            <a:r>
              <a:rPr lang="en-US" dirty="0" err="1" smtClean="0">
                <a:sym typeface="Symbol" pitchFamily="18" charset="2"/>
              </a:rPr>
              <a:t>número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errores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estándar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la media </a:t>
            </a:r>
            <a:r>
              <a:rPr lang="en-US" dirty="0" err="1" smtClean="0">
                <a:sym typeface="Symbol" pitchFamily="18" charset="2"/>
              </a:rPr>
              <a:t>muestral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cae</a:t>
            </a:r>
            <a:r>
              <a:rPr lang="en-US" dirty="0" smtClean="0">
                <a:sym typeface="Symbol" pitchFamily="18" charset="2"/>
              </a:rPr>
              <a:t> del valor de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endParaRPr lang="en-US" dirty="0" smtClean="0">
              <a:sym typeface="Symbol" pitchFamily="18" charset="2"/>
            </a:endParaRPr>
          </a:p>
          <a:p>
            <a:pPr marL="514350" indent="-514350">
              <a:buNone/>
            </a:pPr>
            <a:endParaRPr lang="en-US" dirty="0" smtClean="0">
              <a:sym typeface="Symbol" pitchFamily="18" charset="2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6</a:t>
            </a:fld>
            <a:endParaRPr lang="es-MX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915816" y="5491826"/>
          <a:ext cx="3600400" cy="745486"/>
        </p:xfrm>
        <a:graphic>
          <a:graphicData uri="http://schemas.openxmlformats.org/presentationml/2006/ole">
            <p:oleObj spid="_x0000_s1027" name="Equation" r:id="rId3" imgW="190476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2" indent="-514350">
              <a:spcAft>
                <a:spcPts val="1200"/>
              </a:spcAft>
              <a:buFont typeface="Calibri" pitchFamily="34" charset="0"/>
              <a:buChar char="—"/>
            </a:pPr>
            <a:r>
              <a:rPr lang="en-US" dirty="0" err="1" smtClean="0">
                <a:sym typeface="Symbol" pitchFamily="18" charset="2"/>
              </a:rPr>
              <a:t>Cuando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verdadera</a:t>
            </a:r>
            <a:r>
              <a:rPr lang="en-US" dirty="0" smtClean="0">
                <a:sym typeface="Symbol" pitchFamily="18" charset="2"/>
              </a:rPr>
              <a:t>, la dist. </a:t>
            </a:r>
            <a:r>
              <a:rPr lang="en-US" dirty="0" err="1" smtClean="0">
                <a:sym typeface="Symbol" pitchFamily="18" charset="2"/>
              </a:rPr>
              <a:t>muestral</a:t>
            </a:r>
            <a:r>
              <a:rPr lang="en-US" dirty="0" smtClean="0">
                <a:sym typeface="Symbol" pitchFamily="18" charset="2"/>
              </a:rPr>
              <a:t> de la </a:t>
            </a:r>
            <a:r>
              <a:rPr lang="en-US" dirty="0" err="1" smtClean="0">
                <a:sym typeface="Symbol" pitchFamily="18" charset="2"/>
              </a:rPr>
              <a:t>estadística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prueba</a:t>
            </a:r>
            <a:r>
              <a:rPr lang="en-US" dirty="0" smtClean="0">
                <a:sym typeface="Symbol" pitchFamily="18" charset="2"/>
              </a:rPr>
              <a:t>-t </a:t>
            </a:r>
            <a:r>
              <a:rPr lang="en-US" dirty="0" err="1" smtClean="0">
                <a:sym typeface="Symbol" pitchFamily="18" charset="2"/>
              </a:rPr>
              <a:t>tiene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una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distribución</a:t>
            </a:r>
            <a:r>
              <a:rPr lang="en-US" dirty="0" smtClean="0">
                <a:sym typeface="Symbol" pitchFamily="18" charset="2"/>
              </a:rPr>
              <a:t> t con </a:t>
            </a:r>
            <a:r>
              <a:rPr lang="en-US" i="1" dirty="0" err="1" smtClean="0">
                <a:sym typeface="Symbol" pitchFamily="18" charset="2"/>
              </a:rPr>
              <a:t>df</a:t>
            </a:r>
            <a:r>
              <a:rPr lang="en-US" dirty="0" smtClean="0">
                <a:sym typeface="Symbol" pitchFamily="18" charset="2"/>
              </a:rPr>
              <a:t> = </a:t>
            </a:r>
            <a:r>
              <a:rPr lang="en-US" i="1" dirty="0" smtClean="0">
                <a:sym typeface="Symbol" pitchFamily="18" charset="2"/>
              </a:rPr>
              <a:t>n</a:t>
            </a:r>
            <a:r>
              <a:rPr lang="en-US" dirty="0" smtClean="0">
                <a:sym typeface="Symbol" pitchFamily="18" charset="2"/>
              </a:rPr>
              <a:t> - 1.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b="1" i="1" dirty="0" smtClean="0">
                <a:sym typeface="Symbol" pitchFamily="18" charset="2"/>
              </a:rPr>
              <a:t>Valor-p</a:t>
            </a:r>
            <a:r>
              <a:rPr lang="en-US" b="1" dirty="0" smtClean="0">
                <a:sym typeface="Symbol" pitchFamily="18" charset="2"/>
              </a:rPr>
              <a:t>: </a:t>
            </a:r>
            <a:r>
              <a:rPr lang="en-US" dirty="0" err="1" smtClean="0">
                <a:sym typeface="Symbol" pitchFamily="18" charset="2"/>
              </a:rPr>
              <a:t>Bajo</a:t>
            </a:r>
            <a:r>
              <a:rPr lang="en-US" dirty="0" smtClean="0">
                <a:sym typeface="Symbol" pitchFamily="18" charset="2"/>
              </a:rPr>
              <a:t> el </a:t>
            </a:r>
            <a:r>
              <a:rPr lang="en-US" dirty="0" err="1" smtClean="0">
                <a:sym typeface="Symbol" pitchFamily="18" charset="2"/>
              </a:rPr>
              <a:t>supuesto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verdadera</a:t>
            </a:r>
            <a:r>
              <a:rPr lang="en-US" dirty="0" smtClean="0">
                <a:sym typeface="Symbol" pitchFamily="18" charset="2"/>
              </a:rPr>
              <a:t>, la </a:t>
            </a:r>
            <a:r>
              <a:rPr lang="en-US" dirty="0" err="1" smtClean="0">
                <a:sym typeface="Symbol" pitchFamily="18" charset="2"/>
              </a:rPr>
              <a:t>probabilidad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la </a:t>
            </a:r>
            <a:r>
              <a:rPr lang="en-US" dirty="0" err="1" smtClean="0">
                <a:sym typeface="Symbol" pitchFamily="18" charset="2"/>
              </a:rPr>
              <a:t>prueba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estadística</a:t>
            </a:r>
            <a:r>
              <a:rPr lang="en-US" dirty="0" smtClean="0">
                <a:sym typeface="Symbol" pitchFamily="18" charset="2"/>
              </a:rPr>
              <a:t> sea </a:t>
            </a:r>
            <a:r>
              <a:rPr lang="en-US" dirty="0" err="1" smtClean="0">
                <a:sym typeface="Symbol" pitchFamily="18" charset="2"/>
              </a:rPr>
              <a:t>igual</a:t>
            </a:r>
            <a:r>
              <a:rPr lang="en-US" dirty="0" smtClean="0">
                <a:sym typeface="Symbol" pitchFamily="18" charset="2"/>
              </a:rPr>
              <a:t> al valor </a:t>
            </a:r>
            <a:r>
              <a:rPr lang="en-US" dirty="0" err="1" smtClean="0">
                <a:sym typeface="Symbol" pitchFamily="18" charset="2"/>
              </a:rPr>
              <a:t>observado</a:t>
            </a:r>
            <a:r>
              <a:rPr lang="en-US" dirty="0" smtClean="0">
                <a:sym typeface="Symbol" pitchFamily="18" charset="2"/>
              </a:rPr>
              <a:t> o </a:t>
            </a:r>
            <a:r>
              <a:rPr lang="en-US" dirty="0" err="1" smtClean="0">
                <a:sym typeface="Symbol" pitchFamily="18" charset="2"/>
              </a:rPr>
              <a:t>incluso</a:t>
            </a:r>
            <a:r>
              <a:rPr lang="en-US" dirty="0" smtClean="0">
                <a:sym typeface="Symbol" pitchFamily="18" charset="2"/>
              </a:rPr>
              <a:t> un valor </a:t>
            </a:r>
            <a:r>
              <a:rPr lang="en-US" dirty="0" err="1" smtClean="0">
                <a:sym typeface="Symbol" pitchFamily="18" charset="2"/>
              </a:rPr>
              <a:t>más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extremo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decir</a:t>
            </a:r>
            <a:r>
              <a:rPr lang="en-US" dirty="0" smtClean="0">
                <a:sym typeface="Symbol" pitchFamily="18" charset="2"/>
              </a:rPr>
              <a:t>, </a:t>
            </a:r>
            <a:r>
              <a:rPr lang="en-US" dirty="0" err="1" smtClean="0">
                <a:sym typeface="Symbol" pitchFamily="18" charset="2"/>
              </a:rPr>
              <a:t>más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grande</a:t>
            </a:r>
            <a:r>
              <a:rPr lang="en-US" dirty="0" smtClean="0">
                <a:sym typeface="Symbol" pitchFamily="18" charset="2"/>
              </a:rPr>
              <a:t> en valor </a:t>
            </a:r>
            <a:r>
              <a:rPr lang="en-US" dirty="0" err="1" smtClean="0">
                <a:sym typeface="Symbol" pitchFamily="18" charset="2"/>
              </a:rPr>
              <a:t>absoluto</a:t>
            </a:r>
            <a:r>
              <a:rPr lang="en-US" dirty="0" smtClean="0">
                <a:sym typeface="Symbol" pitchFamily="18" charset="2"/>
              </a:rPr>
              <a:t>), </a:t>
            </a:r>
            <a:r>
              <a:rPr lang="en-US" dirty="0" err="1" smtClean="0">
                <a:sym typeface="Symbol" pitchFamily="18" charset="2"/>
              </a:rPr>
              <a:t>provee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más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fuerza</a:t>
            </a:r>
            <a:r>
              <a:rPr lang="en-US" dirty="0" smtClean="0">
                <a:sym typeface="Symbol" pitchFamily="18" charset="2"/>
              </a:rPr>
              <a:t> en la </a:t>
            </a:r>
            <a:r>
              <a:rPr lang="en-US" dirty="0" err="1" smtClean="0">
                <a:sym typeface="Symbol" pitchFamily="18" charset="2"/>
              </a:rPr>
              <a:t>evidencia</a:t>
            </a:r>
            <a:r>
              <a:rPr lang="en-US" dirty="0" smtClean="0">
                <a:sym typeface="Symbol" pitchFamily="18" charset="2"/>
              </a:rPr>
              <a:t> contra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 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probabilidad</a:t>
            </a:r>
            <a:r>
              <a:rPr lang="en-US" dirty="0" smtClean="0"/>
              <a:t> de dos-colas,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 </a:t>
            </a:r>
            <a:r>
              <a:rPr lang="en-US" dirty="0" smtClean="0"/>
              <a:t>de dos-</a:t>
            </a:r>
            <a:r>
              <a:rPr lang="en-US" dirty="0" err="1" smtClean="0"/>
              <a:t>lados</a:t>
            </a:r>
            <a:r>
              <a:rPr lang="en-US" dirty="0" smtClean="0"/>
              <a:t> </a:t>
            </a:r>
            <a:endParaRPr lang="en-US" i="1" baseline="-25000" dirty="0" smtClean="0">
              <a:sym typeface="Symbol" pitchFamily="18" charset="2"/>
            </a:endParaRPr>
          </a:p>
          <a:p>
            <a:pPr marL="514350" indent="-514350">
              <a:buNone/>
            </a:pPr>
            <a:r>
              <a:rPr lang="en-US" b="1" i="1" dirty="0" smtClean="0">
                <a:sym typeface="Symbol" pitchFamily="18" charset="2"/>
              </a:rPr>
              <a:t>5.	</a:t>
            </a:r>
            <a:r>
              <a:rPr lang="en-US" b="1" i="1" dirty="0" err="1" smtClean="0">
                <a:sym typeface="Symbol" pitchFamily="18" charset="2"/>
              </a:rPr>
              <a:t>Conclusión</a:t>
            </a:r>
            <a:r>
              <a:rPr lang="en-US" b="1" dirty="0" smtClean="0">
                <a:sym typeface="Symbol" pitchFamily="18" charset="2"/>
              </a:rPr>
              <a:t>: </a:t>
            </a:r>
            <a:r>
              <a:rPr lang="en-US" dirty="0" err="1" smtClean="0">
                <a:sym typeface="Symbol" pitchFamily="18" charset="2"/>
              </a:rPr>
              <a:t>Reportar</a:t>
            </a:r>
            <a:r>
              <a:rPr lang="en-US" dirty="0" smtClean="0">
                <a:sym typeface="Symbol" pitchFamily="18" charset="2"/>
              </a:rPr>
              <a:t> e </a:t>
            </a:r>
            <a:r>
              <a:rPr lang="en-US" dirty="0" err="1" smtClean="0">
                <a:sym typeface="Symbol" pitchFamily="18" charset="2"/>
              </a:rPr>
              <a:t>interpretar</a:t>
            </a:r>
            <a:r>
              <a:rPr lang="en-US" dirty="0" smtClean="0">
                <a:sym typeface="Symbol" pitchFamily="18" charset="2"/>
              </a:rPr>
              <a:t> valor-p.  Si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necesario</a:t>
            </a:r>
            <a:r>
              <a:rPr lang="en-US" dirty="0" smtClean="0">
                <a:sym typeface="Symbol" pitchFamily="18" charset="2"/>
              </a:rPr>
              <a:t>, </a:t>
            </a:r>
            <a:r>
              <a:rPr lang="en-US" dirty="0" err="1" smtClean="0">
                <a:sym typeface="Symbol" pitchFamily="18" charset="2"/>
              </a:rPr>
              <a:t>tomar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una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decisión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sobre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Estudio</a:t>
            </a:r>
            <a:r>
              <a:rPr lang="en-US" dirty="0" smtClean="0"/>
              <a:t> de anorexia (</a:t>
            </a:r>
            <a:r>
              <a:rPr lang="en-US" dirty="0" err="1" smtClean="0"/>
              <a:t>anteriormente</a:t>
            </a:r>
            <a:r>
              <a:rPr lang="en-US" dirty="0" smtClean="0"/>
              <a:t> </a:t>
            </a:r>
            <a:r>
              <a:rPr lang="en-US" dirty="0" err="1" smtClean="0"/>
              <a:t>visto</a:t>
            </a:r>
            <a:r>
              <a:rPr lang="en-US" dirty="0" smtClean="0"/>
              <a:t>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Peso </a:t>
            </a:r>
            <a:r>
              <a:rPr lang="en-US" dirty="0" err="1" smtClean="0"/>
              <a:t>medido</a:t>
            </a:r>
            <a:r>
              <a:rPr lang="en-US" dirty="0" smtClean="0"/>
              <a:t> antes y </a:t>
            </a:r>
            <a:r>
              <a:rPr lang="en-US" dirty="0" err="1" smtClean="0"/>
              <a:t>después</a:t>
            </a:r>
            <a:r>
              <a:rPr lang="en-US" dirty="0" smtClean="0"/>
              <a:t> del </a:t>
            </a:r>
            <a:r>
              <a:rPr lang="en-US" dirty="0" err="1" smtClean="0"/>
              <a:t>periodo</a:t>
            </a:r>
            <a:r>
              <a:rPr lang="en-US" dirty="0" smtClean="0"/>
              <a:t> de </a:t>
            </a:r>
            <a:r>
              <a:rPr lang="en-US" dirty="0" err="1" smtClean="0"/>
              <a:t>tratamiento</a:t>
            </a:r>
            <a:endParaRPr lang="en-US" dirty="0" smtClean="0"/>
          </a:p>
          <a:p>
            <a:pPr>
              <a:spcAft>
                <a:spcPts val="1200"/>
              </a:spcAft>
              <a:buNone/>
            </a:pPr>
            <a:r>
              <a:rPr lang="en-US" i="1" dirty="0" smtClean="0"/>
              <a:t>	y </a:t>
            </a:r>
            <a:r>
              <a:rPr lang="en-US" dirty="0" smtClean="0"/>
              <a:t>= peso al final – peso al </a:t>
            </a:r>
            <a:r>
              <a:rPr lang="en-US" dirty="0" err="1" smtClean="0"/>
              <a:t>inicio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capítulos</a:t>
            </a:r>
            <a:r>
              <a:rPr lang="en-US" dirty="0" smtClean="0"/>
              <a:t> </a:t>
            </a:r>
            <a:r>
              <a:rPr lang="en-US" dirty="0" err="1" smtClean="0"/>
              <a:t>anteriores</a:t>
            </a:r>
            <a:r>
              <a:rPr lang="en-US" dirty="0" smtClean="0"/>
              <a:t>, </a:t>
            </a:r>
            <a:r>
              <a:rPr lang="en-US" dirty="0" err="1" smtClean="0"/>
              <a:t>encontramos</a:t>
            </a:r>
            <a:r>
              <a:rPr lang="en-US" dirty="0" smtClean="0"/>
              <a:t> IC </a:t>
            </a:r>
            <a:r>
              <a:rPr lang="en-US" dirty="0" err="1" smtClean="0"/>
              <a:t>para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r>
              <a:rPr lang="en-US" dirty="0" smtClean="0"/>
              <a:t> de </a:t>
            </a:r>
            <a:r>
              <a:rPr lang="en-US" i="1" dirty="0" smtClean="0"/>
              <a:t>y </a:t>
            </a:r>
            <a:r>
              <a:rPr lang="en-US" dirty="0" smtClean="0"/>
              <a:t>con base en </a:t>
            </a:r>
            <a:r>
              <a:rPr lang="en-US" i="1" dirty="0" smtClean="0"/>
              <a:t>n=</a:t>
            </a:r>
            <a:r>
              <a:rPr lang="en-US" dirty="0" smtClean="0"/>
              <a:t>17 </a:t>
            </a:r>
            <a:r>
              <a:rPr lang="en-US" dirty="0" err="1" smtClean="0"/>
              <a:t>niñas</a:t>
            </a:r>
            <a:r>
              <a:rPr lang="en-US" dirty="0" smtClean="0"/>
              <a:t> </a:t>
            </a:r>
            <a:r>
              <a:rPr lang="en-US" dirty="0" err="1" smtClean="0"/>
              <a:t>recibiendo</a:t>
            </a:r>
            <a:r>
              <a:rPr lang="en-US" dirty="0" smtClean="0"/>
              <a:t> “</a:t>
            </a:r>
            <a:r>
              <a:rPr lang="en-US" dirty="0" err="1" smtClean="0"/>
              <a:t>terapia</a:t>
            </a:r>
            <a:r>
              <a:rPr lang="en-US" dirty="0" smtClean="0"/>
              <a:t> familiar”, con los </a:t>
            </a:r>
            <a:r>
              <a:rPr lang="en-US" dirty="0" err="1" smtClean="0"/>
              <a:t>datos</a:t>
            </a:r>
            <a:endParaRPr lang="en-US" dirty="0" smtClean="0"/>
          </a:p>
          <a:p>
            <a:pPr>
              <a:buFontTx/>
              <a:buNone/>
            </a:pPr>
            <a:endParaRPr lang="en-US" i="1" dirty="0" smtClean="0"/>
          </a:p>
          <a:p>
            <a:pPr>
              <a:buFontTx/>
              <a:buNone/>
            </a:pPr>
            <a:r>
              <a:rPr lang="en-US" i="1" dirty="0" smtClean="0"/>
              <a:t>y </a:t>
            </a:r>
            <a:r>
              <a:rPr lang="en-US" dirty="0" smtClean="0"/>
              <a:t>= 11.4, 11.0, 5.5, 9.4, 13.6, -2.9, -0.1, 7.4, 21.5, -5.3, </a:t>
            </a:r>
          </a:p>
          <a:p>
            <a:pPr>
              <a:buFontTx/>
              <a:buNone/>
            </a:pPr>
            <a:r>
              <a:rPr lang="en-US" dirty="0" smtClean="0"/>
              <a:t>      -3.8, 13.4, 13.1, 9.0, 3.9, 5.7, 10.7</a:t>
            </a:r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8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Hay </a:t>
            </a:r>
            <a:r>
              <a:rPr lang="en-US" dirty="0" err="1" smtClean="0"/>
              <a:t>evidencia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terapia</a:t>
            </a:r>
            <a:r>
              <a:rPr lang="en-US" dirty="0" smtClean="0"/>
              <a:t> familiar </a:t>
            </a:r>
            <a:r>
              <a:rPr lang="en-US" dirty="0" err="1" smtClean="0"/>
              <a:t>tenga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?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Sea </a:t>
            </a:r>
            <a:r>
              <a:rPr lang="en-US" dirty="0" smtClean="0">
                <a:cs typeface="Arial" charset="0"/>
              </a:rPr>
              <a:t>µ = media del </a:t>
            </a:r>
            <a:r>
              <a:rPr lang="en-US" dirty="0" err="1" smtClean="0">
                <a:cs typeface="Arial" charset="0"/>
              </a:rPr>
              <a:t>cambio</a:t>
            </a:r>
            <a:r>
              <a:rPr lang="en-US" dirty="0" smtClean="0">
                <a:cs typeface="Arial" charset="0"/>
              </a:rPr>
              <a:t> en peso </a:t>
            </a:r>
            <a:r>
              <a:rPr lang="en-US" dirty="0" err="1" smtClean="0">
                <a:cs typeface="Arial" charset="0"/>
              </a:rPr>
              <a:t>poblacional</a:t>
            </a:r>
            <a:endParaRPr lang="en-US" dirty="0" smtClean="0">
              <a:cs typeface="Arial" charset="0"/>
            </a:endParaRPr>
          </a:p>
          <a:p>
            <a:r>
              <a:rPr lang="en-US" dirty="0" err="1" smtClean="0">
                <a:cs typeface="Arial" charset="0"/>
              </a:rPr>
              <a:t>Probar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cs typeface="Arial" charset="0"/>
              </a:rPr>
              <a:t>: µ = 0 (no </a:t>
            </a:r>
            <a:r>
              <a:rPr lang="en-US" dirty="0" err="1" smtClean="0">
                <a:cs typeface="Arial" charset="0"/>
              </a:rPr>
              <a:t>efecto</a:t>
            </a:r>
            <a:r>
              <a:rPr lang="en-US" dirty="0" smtClean="0">
                <a:cs typeface="Arial" charset="0"/>
              </a:rPr>
              <a:t>) contra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</a:t>
            </a:r>
            <a:r>
              <a:rPr lang="en-US" dirty="0" smtClean="0">
                <a:cs typeface="Arial" charset="0"/>
              </a:rPr>
              <a:t>: µ </a:t>
            </a:r>
            <a:r>
              <a:rPr lang="en-US" dirty="0" smtClean="0">
                <a:sym typeface="Symbol" pitchFamily="18" charset="2"/>
              </a:rPr>
              <a:t></a:t>
            </a:r>
            <a:r>
              <a:rPr lang="en-US" dirty="0" smtClean="0">
                <a:cs typeface="Arial" charset="0"/>
              </a:rPr>
              <a:t> 0.</a:t>
            </a:r>
          </a:p>
          <a:p>
            <a:r>
              <a:rPr lang="en-US" dirty="0" err="1" smtClean="0">
                <a:cs typeface="Arial" charset="0"/>
              </a:rPr>
              <a:t>Datos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tienen</a:t>
            </a:r>
            <a:endParaRPr lang="en-US" dirty="0" smtClean="0">
              <a:cs typeface="Arial" charset="0"/>
            </a:endParaRPr>
          </a:p>
          <a:p>
            <a:pPr>
              <a:buFontTx/>
              <a:buNone/>
            </a:pPr>
            <a:r>
              <a:rPr lang="en-US" sz="2400" dirty="0" smtClean="0"/>
              <a:t>---------------------------------------------------------------------------------------</a:t>
            </a:r>
          </a:p>
          <a:p>
            <a:pPr>
              <a:buFontTx/>
              <a:buNone/>
            </a:pPr>
            <a:r>
              <a:rPr lang="en-US" sz="2400" dirty="0" smtClean="0"/>
              <a:t> Variable                 N        Mean        </a:t>
            </a:r>
            <a:r>
              <a:rPr lang="en-US" sz="2400" dirty="0" err="1" smtClean="0"/>
              <a:t>Std.Dev</a:t>
            </a:r>
            <a:r>
              <a:rPr lang="en-US" sz="2400" dirty="0" smtClean="0"/>
              <a:t>.     Std. Error Mean</a:t>
            </a:r>
          </a:p>
          <a:p>
            <a:pPr>
              <a:buFontTx/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weight_change</a:t>
            </a:r>
            <a:r>
              <a:rPr lang="en-US" sz="2400" dirty="0" smtClean="0"/>
              <a:t>    17        7.265         7.157              1.736</a:t>
            </a:r>
          </a:p>
          <a:p>
            <a:pPr>
              <a:buFontTx/>
              <a:buNone/>
            </a:pPr>
            <a:r>
              <a:rPr lang="en-US" sz="2400" dirty="0" smtClean="0"/>
              <a:t>----------------------------------------------------------------------------------------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err="1" smtClean="0"/>
              <a:t>Recordar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error </a:t>
            </a:r>
            <a:r>
              <a:rPr lang="en-US" dirty="0" err="1" smtClean="0"/>
              <a:t>estándar</a:t>
            </a:r>
            <a:r>
              <a:rPr lang="en-US" dirty="0" smtClean="0"/>
              <a:t> (</a:t>
            </a:r>
            <a:r>
              <a:rPr lang="en-US" i="1" dirty="0" smtClean="0"/>
              <a:t>se) </a:t>
            </a:r>
            <a:r>
              <a:rPr lang="en-US" dirty="0" smtClean="0"/>
              <a:t>se </a:t>
            </a:r>
            <a:r>
              <a:rPr lang="en-US" dirty="0" err="1" smtClean="0"/>
              <a:t>obtiene</a:t>
            </a:r>
            <a:r>
              <a:rPr lang="en-US" dirty="0" smtClean="0"/>
              <a:t> con </a:t>
            </a:r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9</a:t>
            </a:fld>
            <a:endParaRPr lang="es-MX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51720" y="5589240"/>
          <a:ext cx="4953000" cy="568325"/>
        </p:xfrm>
        <a:graphic>
          <a:graphicData uri="http://schemas.openxmlformats.org/presentationml/2006/ole">
            <p:oleObj spid="_x0000_s2050" name="Equation" r:id="rId3" imgW="1993680" imgH="228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6048672"/>
          </a:xfrm>
        </p:spPr>
        <p:txBody>
          <a:bodyPr>
            <a:noAutofit/>
          </a:bodyPr>
          <a:lstStyle/>
          <a:p>
            <a:r>
              <a:rPr lang="en-US" sz="2400" b="1" dirty="0" err="1" smtClean="0"/>
              <a:t>Prueba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estadística</a:t>
            </a:r>
            <a:r>
              <a:rPr lang="en-US" sz="2400" b="1" dirty="0" smtClean="0"/>
              <a:t> 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df</a:t>
            </a:r>
            <a:r>
              <a:rPr lang="en-US" sz="2400" i="1" dirty="0" smtClean="0"/>
              <a:t> = 16):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b="1" dirty="0" smtClean="0"/>
              <a:t>Valor-p:</a:t>
            </a:r>
            <a:r>
              <a:rPr lang="en-US" sz="2400" dirty="0" smtClean="0"/>
              <a:t>    </a:t>
            </a:r>
            <a:r>
              <a:rPr lang="en-US" sz="2400" i="1" dirty="0" smtClean="0"/>
              <a:t>P </a:t>
            </a:r>
            <a:r>
              <a:rPr lang="en-US" sz="2400" dirty="0" smtClean="0"/>
              <a:t>= 2P(</a:t>
            </a:r>
            <a:r>
              <a:rPr lang="en-US" sz="2400" i="1" dirty="0" smtClean="0"/>
              <a:t>t </a:t>
            </a:r>
            <a:r>
              <a:rPr lang="en-US" sz="2400" dirty="0" smtClean="0">
                <a:sym typeface="Symbol" pitchFamily="18" charset="2"/>
              </a:rPr>
              <a:t>&gt; 4.2)</a:t>
            </a:r>
            <a:r>
              <a:rPr lang="en-US" sz="2400" dirty="0" smtClean="0"/>
              <a:t> = 0.0007</a:t>
            </a:r>
          </a:p>
          <a:p>
            <a:pPr lvl="1" eaLnBrk="0" hangingPunct="0">
              <a:spcBef>
                <a:spcPct val="50000"/>
              </a:spcBef>
            </a:pPr>
            <a:r>
              <a:rPr lang="en-US" sz="2400" dirty="0" smtClean="0"/>
              <a:t>Nota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tabla</a:t>
            </a:r>
            <a:r>
              <a:rPr lang="en-US" sz="2400" dirty="0" smtClean="0"/>
              <a:t> </a:t>
            </a:r>
            <a:r>
              <a:rPr lang="en-US" sz="2400" i="1" dirty="0" smtClean="0"/>
              <a:t>t </a:t>
            </a:r>
            <a:r>
              <a:rPr lang="en-US" sz="2400" dirty="0" smtClean="0"/>
              <a:t>(</a:t>
            </a:r>
            <a:r>
              <a:rPr lang="en-US" sz="2400" dirty="0" err="1" smtClean="0"/>
              <a:t>Tabla</a:t>
            </a:r>
            <a:r>
              <a:rPr lang="en-US" sz="2400" dirty="0" smtClean="0"/>
              <a:t> B, p. 593) </a:t>
            </a:r>
            <a:r>
              <a:rPr lang="en-US" sz="2400" dirty="0" err="1" smtClean="0"/>
              <a:t>nos</a:t>
            </a:r>
            <a:r>
              <a:rPr lang="en-US" sz="2400" dirty="0" smtClean="0"/>
              <a:t> dice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i="1" dirty="0" smtClean="0"/>
              <a:t>P</a:t>
            </a:r>
            <a:r>
              <a:rPr lang="en-US" sz="2400" dirty="0" smtClean="0"/>
              <a:t>(</a:t>
            </a:r>
            <a:r>
              <a:rPr lang="en-US" sz="2400" i="1" dirty="0" smtClean="0"/>
              <a:t>t &gt; </a:t>
            </a:r>
            <a:r>
              <a:rPr lang="en-US" sz="2400" dirty="0" smtClean="0"/>
              <a:t>3.686) = 0.001,  </a:t>
            </a:r>
            <a:r>
              <a:rPr lang="en-US" sz="2400" dirty="0" err="1" smtClean="0"/>
              <a:t>entonces</a:t>
            </a:r>
            <a:r>
              <a:rPr lang="en-US" sz="2400" dirty="0" smtClean="0"/>
              <a:t> la </a:t>
            </a:r>
            <a:r>
              <a:rPr lang="en-US" sz="2400" dirty="0" err="1" smtClean="0"/>
              <a:t>prueba</a:t>
            </a:r>
            <a:r>
              <a:rPr lang="en-US" sz="2400" dirty="0" smtClean="0"/>
              <a:t> </a:t>
            </a:r>
            <a:r>
              <a:rPr lang="en-US" sz="2400" dirty="0" err="1" smtClean="0"/>
              <a:t>estadística</a:t>
            </a:r>
            <a:r>
              <a:rPr lang="en-US" sz="2400" dirty="0" smtClean="0"/>
              <a:t> </a:t>
            </a:r>
            <a:r>
              <a:rPr lang="en-US" sz="2400" i="1" dirty="0" smtClean="0"/>
              <a:t>t </a:t>
            </a:r>
            <a:r>
              <a:rPr lang="en-US" sz="2400" dirty="0" smtClean="0"/>
              <a:t>= 3.686 (ó -3.686) </a:t>
            </a:r>
            <a:r>
              <a:rPr lang="en-US" sz="2400" dirty="0" err="1" smtClean="0"/>
              <a:t>tendría</a:t>
            </a:r>
            <a:r>
              <a:rPr lang="en-US" sz="2400" dirty="0" smtClean="0"/>
              <a:t> valor-p = 0.002 </a:t>
            </a:r>
          </a:p>
          <a:p>
            <a:pPr lvl="1" eaLnBrk="0" hangingPunct="0">
              <a:spcBef>
                <a:spcPct val="50000"/>
              </a:spcBef>
            </a:pPr>
            <a:r>
              <a:rPr lang="en-US" sz="2400" i="1" dirty="0" err="1" smtClean="0"/>
              <a:t>Interpretación</a:t>
            </a:r>
            <a:r>
              <a:rPr lang="en-US" sz="2400" dirty="0" smtClean="0"/>
              <a:t>: Si </a:t>
            </a:r>
            <a:r>
              <a:rPr lang="en-US" sz="2400" i="1" dirty="0" smtClean="0">
                <a:sym typeface="Symbol" pitchFamily="18" charset="2"/>
              </a:rPr>
              <a:t>H</a:t>
            </a:r>
            <a:r>
              <a:rPr lang="en-US" sz="2400" i="1" baseline="-25000" dirty="0" smtClean="0">
                <a:sym typeface="Symbol" pitchFamily="18" charset="2"/>
              </a:rPr>
              <a:t>0</a:t>
            </a:r>
            <a:r>
              <a:rPr lang="en-US" sz="2400" dirty="0" smtClean="0"/>
              <a:t> </a:t>
            </a:r>
            <a:r>
              <a:rPr lang="en-US" sz="2400" dirty="0" err="1" smtClean="0"/>
              <a:t>fuera</a:t>
            </a:r>
            <a:r>
              <a:rPr lang="en-US" sz="2400" dirty="0" smtClean="0"/>
              <a:t> </a:t>
            </a:r>
            <a:r>
              <a:rPr lang="en-US" sz="2400" dirty="0" err="1" smtClean="0"/>
              <a:t>verdadera</a:t>
            </a:r>
            <a:r>
              <a:rPr lang="en-US" sz="2400" dirty="0" smtClean="0"/>
              <a:t>, </a:t>
            </a:r>
            <a:r>
              <a:rPr lang="en-US" sz="2400" dirty="0" err="1" smtClean="0"/>
              <a:t>habría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probabilidad</a:t>
            </a:r>
            <a:r>
              <a:rPr lang="en-US" sz="2400" dirty="0" smtClean="0"/>
              <a:t> = 0.0007 de </a:t>
            </a:r>
            <a:r>
              <a:rPr lang="en-US" sz="2400" dirty="0" err="1" smtClean="0"/>
              <a:t>obtener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media </a:t>
            </a:r>
            <a:r>
              <a:rPr lang="en-US" sz="2400" dirty="0" err="1" smtClean="0"/>
              <a:t>muestral</a:t>
            </a:r>
            <a:r>
              <a:rPr lang="en-US" sz="2400" dirty="0" smtClean="0"/>
              <a:t> de al </a:t>
            </a:r>
            <a:r>
              <a:rPr lang="en-US" sz="2400" dirty="0" err="1" smtClean="0"/>
              <a:t>menos</a:t>
            </a:r>
            <a:r>
              <a:rPr lang="en-US" sz="2400" dirty="0" smtClean="0"/>
              <a:t> 4.2 </a:t>
            </a:r>
            <a:r>
              <a:rPr lang="en-US" sz="2400" dirty="0" err="1" smtClean="0"/>
              <a:t>errores</a:t>
            </a:r>
            <a:r>
              <a:rPr lang="en-US" sz="2400" dirty="0" smtClean="0"/>
              <a:t> </a:t>
            </a:r>
            <a:r>
              <a:rPr lang="en-US" sz="2400" dirty="0" err="1" smtClean="0"/>
              <a:t>estándar</a:t>
            </a:r>
            <a:r>
              <a:rPr lang="en-US" sz="2400" dirty="0" smtClean="0"/>
              <a:t> del valor 0 de la </a:t>
            </a:r>
            <a:r>
              <a:rPr lang="en-US" sz="2400" dirty="0" err="1" smtClean="0"/>
              <a:t>nula</a:t>
            </a:r>
            <a:r>
              <a:rPr lang="en-US" sz="2400" dirty="0" smtClean="0"/>
              <a:t>.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 dirty="0" err="1" smtClean="0"/>
              <a:t>Conclusión</a:t>
            </a:r>
            <a:r>
              <a:rPr lang="en-US" sz="2400" dirty="0" smtClean="0"/>
              <a:t>: </a:t>
            </a:r>
            <a:r>
              <a:rPr lang="en-US" sz="2400" dirty="0" err="1" smtClean="0"/>
              <a:t>Evidencia</a:t>
            </a:r>
            <a:r>
              <a:rPr lang="en-US" sz="2400" dirty="0" smtClean="0"/>
              <a:t> </a:t>
            </a:r>
            <a:r>
              <a:rPr lang="en-US" sz="2400" dirty="0" err="1" smtClean="0"/>
              <a:t>muy</a:t>
            </a:r>
            <a:r>
              <a:rPr lang="en-US" sz="2400" dirty="0" smtClean="0"/>
              <a:t> </a:t>
            </a:r>
            <a:r>
              <a:rPr lang="en-US" sz="2400" dirty="0" err="1" smtClean="0"/>
              <a:t>fuerte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media </a:t>
            </a:r>
            <a:r>
              <a:rPr lang="en-US" sz="2400" dirty="0" err="1" smtClean="0"/>
              <a:t>población</a:t>
            </a:r>
            <a:r>
              <a:rPr lang="en-US" sz="2400" dirty="0" smtClean="0"/>
              <a:t> </a:t>
            </a:r>
            <a:r>
              <a:rPr lang="en-US" sz="2400" dirty="0" err="1" smtClean="0"/>
              <a:t>difere</a:t>
            </a:r>
            <a:r>
              <a:rPr lang="en-US" sz="2400" dirty="0" smtClean="0"/>
              <a:t> de 0.    (</a:t>
            </a:r>
            <a:r>
              <a:rPr lang="en-US" sz="2400" dirty="0" err="1" smtClean="0"/>
              <a:t>Específicamente</a:t>
            </a:r>
            <a:r>
              <a:rPr lang="en-US" sz="2400" dirty="0" smtClean="0"/>
              <a:t>, </a:t>
            </a:r>
            <a:r>
              <a:rPr lang="en-US" sz="2400" dirty="0" err="1" smtClean="0"/>
              <a:t>parece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smtClean="0">
                <a:cs typeface="Times New Roman" pitchFamily="18" charset="0"/>
              </a:rPr>
              <a:t>µ &gt; 0, </a:t>
            </a:r>
            <a:r>
              <a:rPr lang="en-US" sz="2400" dirty="0" err="1" smtClean="0">
                <a:cs typeface="Times New Roman" pitchFamily="18" charset="0"/>
              </a:rPr>
              <a:t>como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fue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sugerido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por</a:t>
            </a:r>
            <a:r>
              <a:rPr lang="en-US" sz="2400" dirty="0" smtClean="0">
                <a:cs typeface="Times New Roman" pitchFamily="18" charset="0"/>
              </a:rPr>
              <a:t> el IC del 95% CI (3.6, 10.9) </a:t>
            </a:r>
            <a:r>
              <a:rPr lang="en-US" sz="2400" dirty="0" err="1" smtClean="0">
                <a:cs typeface="Times New Roman" pitchFamily="18" charset="0"/>
              </a:rPr>
              <a:t>que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econtramos</a:t>
            </a:r>
            <a:r>
              <a:rPr lang="en-US" sz="2400" dirty="0" smtClean="0">
                <a:cs typeface="Times New Roman" pitchFamily="18" charset="0"/>
              </a:rPr>
              <a:t> en </a:t>
            </a:r>
            <a:r>
              <a:rPr lang="en-US" sz="2400" dirty="0" err="1" smtClean="0">
                <a:cs typeface="Times New Roman" pitchFamily="18" charset="0"/>
              </a:rPr>
              <a:t>las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notas</a:t>
            </a:r>
            <a:r>
              <a:rPr lang="en-US" sz="2400" dirty="0" smtClean="0">
                <a:cs typeface="Times New Roman" pitchFamily="18" charset="0"/>
              </a:rPr>
              <a:t> del Cap. 5)</a:t>
            </a:r>
            <a:endParaRPr lang="en-US" sz="2400" dirty="0" smtClean="0"/>
          </a:p>
          <a:p>
            <a:endParaRPr lang="es-MX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10</a:t>
            </a:fld>
            <a:endParaRPr lang="es-MX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843808" y="764704"/>
          <a:ext cx="3187700" cy="779463"/>
        </p:xfrm>
        <a:graphic>
          <a:graphicData uri="http://schemas.openxmlformats.org/presentationml/2006/ole">
            <p:oleObj spid="_x0000_s3074" name="Equation" r:id="rId3" imgW="171432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Resultados</a:t>
            </a:r>
            <a:r>
              <a:rPr lang="en-US" dirty="0" smtClean="0"/>
              <a:t> de SPSS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200" b="1" dirty="0" smtClean="0"/>
              <a:t>One-Sample Statistics</a:t>
            </a:r>
            <a:r>
              <a:rPr lang="en-US" sz="2200" dirty="0" smtClean="0"/>
              <a:t>	</a:t>
            </a:r>
          </a:p>
          <a:p>
            <a:pPr>
              <a:buFontTx/>
              <a:buNone/>
            </a:pPr>
            <a:r>
              <a:rPr lang="en-US" sz="2200" dirty="0" smtClean="0"/>
              <a:t>	                                 N	Mean	Std. Deviation	Std. Error Mean	</a:t>
            </a:r>
          </a:p>
          <a:p>
            <a:pPr>
              <a:buFontTx/>
              <a:buNone/>
            </a:pPr>
            <a:r>
              <a:rPr lang="en-US" sz="2200" dirty="0" err="1" smtClean="0"/>
              <a:t>weight_change</a:t>
            </a:r>
            <a:r>
              <a:rPr lang="en-US" sz="2200" dirty="0" smtClean="0"/>
              <a:t>	        17	7.265	    7.1574	       1.7359	</a:t>
            </a:r>
          </a:p>
          <a:p>
            <a:endParaRPr lang="en-US" sz="2200" dirty="0" smtClean="0"/>
          </a:p>
          <a:p>
            <a:endParaRPr lang="en-US" sz="2200" b="1" i="1" dirty="0" smtClean="0"/>
          </a:p>
          <a:p>
            <a:pPr>
              <a:buFontTx/>
              <a:buNone/>
            </a:pPr>
            <a:r>
              <a:rPr lang="en-US" sz="2200" b="1" dirty="0" smtClean="0"/>
              <a:t>One-Sample Test</a:t>
            </a:r>
            <a:r>
              <a:rPr lang="en-US" sz="2200" dirty="0" smtClean="0"/>
              <a:t>	</a:t>
            </a:r>
          </a:p>
          <a:p>
            <a:pPr>
              <a:buFontTx/>
              <a:buNone/>
            </a:pPr>
            <a:r>
              <a:rPr lang="en-US" sz="2200" dirty="0" smtClean="0"/>
              <a:t>	                                           Test Value = 0                                                  </a:t>
            </a:r>
          </a:p>
          <a:p>
            <a:pPr>
              <a:buFontTx/>
              <a:buNone/>
            </a:pPr>
            <a:r>
              <a:rPr lang="en-US" sz="2200" dirty="0" smtClean="0"/>
              <a:t>                                  t      </a:t>
            </a:r>
            <a:r>
              <a:rPr lang="en-US" sz="2200" dirty="0" err="1" smtClean="0"/>
              <a:t>df</a:t>
            </a:r>
            <a:r>
              <a:rPr lang="en-US" sz="2200" dirty="0" smtClean="0"/>
              <a:t>    Sig. (2-tailed)   Mean          95% Confidence</a:t>
            </a:r>
          </a:p>
          <a:p>
            <a:pPr>
              <a:buFontTx/>
              <a:buNone/>
            </a:pPr>
            <a:r>
              <a:rPr lang="en-US" sz="2200" dirty="0" smtClean="0"/>
              <a:t>                                                                             diff.   Interval of the Difference</a:t>
            </a:r>
          </a:p>
          <a:p>
            <a:pPr>
              <a:buFontTx/>
              <a:buNone/>
            </a:pPr>
            <a:r>
              <a:rPr lang="en-US" sz="2200" dirty="0" smtClean="0"/>
              <a:t> 			                                              	      Lower	Upper	</a:t>
            </a:r>
          </a:p>
          <a:p>
            <a:pPr>
              <a:buFontTx/>
              <a:buNone/>
            </a:pPr>
            <a:r>
              <a:rPr lang="en-US" sz="2200" dirty="0" err="1" smtClean="0"/>
              <a:t>weight_change</a:t>
            </a:r>
            <a:r>
              <a:rPr lang="en-US" sz="2200" dirty="0" smtClean="0"/>
              <a:t>   4.185  16       .001	 7.2647	         3.58           10.945	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Equivalencia</a:t>
            </a:r>
            <a:r>
              <a:rPr lang="en-US" dirty="0" smtClean="0"/>
              <a:t> entre los </a:t>
            </a:r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br>
              <a:rPr lang="en-US" dirty="0" smtClean="0"/>
            </a:br>
            <a:r>
              <a:rPr lang="en-US" dirty="0" smtClean="0"/>
              <a:t>la </a:t>
            </a:r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y el </a:t>
            </a:r>
            <a:r>
              <a:rPr lang="en-US" dirty="0" err="1" smtClean="0"/>
              <a:t>intervalo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err="1" smtClean="0"/>
              <a:t>Cuando</a:t>
            </a:r>
            <a:r>
              <a:rPr lang="en-US" dirty="0" smtClean="0"/>
              <a:t> el valor-p </a:t>
            </a:r>
            <a:r>
              <a:rPr lang="en-US" dirty="0" smtClean="0">
                <a:cs typeface="Arial" charset="0"/>
              </a:rPr>
              <a:t>≤</a:t>
            </a:r>
            <a:r>
              <a:rPr lang="en-US" dirty="0" smtClean="0"/>
              <a:t> 0.05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prueba</a:t>
            </a:r>
            <a:r>
              <a:rPr lang="en-US" dirty="0" smtClean="0"/>
              <a:t> de dos-</a:t>
            </a:r>
            <a:r>
              <a:rPr lang="en-US" dirty="0" err="1" smtClean="0"/>
              <a:t>lados</a:t>
            </a:r>
            <a:r>
              <a:rPr lang="en-US" dirty="0" smtClean="0"/>
              <a:t>, un </a:t>
            </a:r>
            <a:r>
              <a:rPr lang="en-US" dirty="0" err="1" smtClean="0"/>
              <a:t>intervalo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 del 95%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no </a:t>
            </a:r>
            <a:r>
              <a:rPr lang="en-US" dirty="0" err="1" smtClean="0">
                <a:cs typeface="Arial" charset="0"/>
              </a:rPr>
              <a:t>contiene</a:t>
            </a:r>
            <a:r>
              <a:rPr lang="en-US" dirty="0" smtClean="0">
                <a:cs typeface="Arial" charset="0"/>
              </a:rPr>
              <a:t> el valor de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smtClean="0">
                <a:sym typeface="Symbol" pitchFamily="18" charset="2"/>
              </a:rPr>
              <a:t>de </a:t>
            </a:r>
            <a:r>
              <a:rPr lang="en-US" dirty="0" smtClean="0">
                <a:cs typeface="Arial" charset="0"/>
                <a:sym typeface="Symbol" pitchFamily="18" charset="2"/>
              </a:rPr>
              <a:t>µ (</a:t>
            </a:r>
            <a:r>
              <a:rPr lang="en-US" dirty="0" err="1" smtClean="0">
                <a:cs typeface="Arial" charset="0"/>
                <a:sym typeface="Symbol" pitchFamily="18" charset="2"/>
              </a:rPr>
              <a:t>tal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como</a:t>
            </a:r>
            <a:r>
              <a:rPr lang="en-US" dirty="0" smtClean="0">
                <a:cs typeface="Arial" charset="0"/>
                <a:sym typeface="Symbol" pitchFamily="18" charset="2"/>
              </a:rPr>
              <a:t> 0)</a:t>
            </a:r>
            <a:endParaRPr lang="en-US" baseline="-25000" dirty="0" smtClean="0">
              <a:cs typeface="Arial" charset="0"/>
              <a:sym typeface="Symbol" pitchFamily="18" charset="2"/>
            </a:endParaRPr>
          </a:p>
          <a:p>
            <a:pPr>
              <a:spcAft>
                <a:spcPts val="1800"/>
              </a:spcAft>
            </a:pPr>
            <a:r>
              <a:rPr lang="en-US" dirty="0" err="1" smtClean="0">
                <a:cs typeface="Arial" charset="0"/>
                <a:sym typeface="Symbol" pitchFamily="18" charset="2"/>
              </a:rPr>
              <a:t>Cuando</a:t>
            </a:r>
            <a:r>
              <a:rPr lang="en-US" dirty="0" smtClean="0">
                <a:cs typeface="Arial" charset="0"/>
                <a:sym typeface="Symbol" pitchFamily="18" charset="2"/>
              </a:rPr>
              <a:t> valor-p &gt; 0.05 en </a:t>
            </a:r>
            <a:r>
              <a:rPr lang="en-US" dirty="0" err="1" smtClean="0">
                <a:cs typeface="Arial" charset="0"/>
                <a:sym typeface="Symbol" pitchFamily="18" charset="2"/>
              </a:rPr>
              <a:t>una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prueba</a:t>
            </a:r>
            <a:r>
              <a:rPr lang="en-US" dirty="0" smtClean="0">
                <a:cs typeface="Arial" charset="0"/>
                <a:sym typeface="Symbol" pitchFamily="18" charset="2"/>
              </a:rPr>
              <a:t> de dos-</a:t>
            </a:r>
            <a:r>
              <a:rPr lang="en-US" dirty="0" err="1" smtClean="0">
                <a:cs typeface="Arial" charset="0"/>
                <a:sym typeface="Symbol" pitchFamily="18" charset="2"/>
              </a:rPr>
              <a:t>lados</a:t>
            </a:r>
            <a:r>
              <a:rPr lang="en-US" dirty="0" smtClean="0">
                <a:cs typeface="Arial" charset="0"/>
                <a:sym typeface="Symbol" pitchFamily="18" charset="2"/>
              </a:rPr>
              <a:t>, un </a:t>
            </a:r>
            <a:r>
              <a:rPr lang="en-US" dirty="0" err="1" smtClean="0">
                <a:cs typeface="Arial" charset="0"/>
                <a:sym typeface="Symbol" pitchFamily="18" charset="2"/>
              </a:rPr>
              <a:t>intervalo</a:t>
            </a:r>
            <a:r>
              <a:rPr lang="en-US" dirty="0" smtClean="0">
                <a:cs typeface="Arial" charset="0"/>
                <a:sym typeface="Symbol" pitchFamily="18" charset="2"/>
              </a:rPr>
              <a:t> de </a:t>
            </a:r>
            <a:r>
              <a:rPr lang="en-US" dirty="0" err="1" smtClean="0">
                <a:cs typeface="Arial" charset="0"/>
                <a:sym typeface="Symbol" pitchFamily="18" charset="2"/>
              </a:rPr>
              <a:t>confianza</a:t>
            </a:r>
            <a:r>
              <a:rPr lang="en-US" dirty="0" smtClean="0">
                <a:cs typeface="Arial" charset="0"/>
                <a:sym typeface="Symbol" pitchFamily="18" charset="2"/>
              </a:rPr>
              <a:t> del 95% </a:t>
            </a:r>
            <a:r>
              <a:rPr lang="en-US" dirty="0" err="1" smtClean="0">
                <a:cs typeface="Arial" charset="0"/>
                <a:sym typeface="Symbol" pitchFamily="18" charset="2"/>
              </a:rPr>
              <a:t>necesariamente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contiene</a:t>
            </a:r>
            <a:r>
              <a:rPr lang="en-US" dirty="0" smtClean="0">
                <a:cs typeface="Arial" charset="0"/>
                <a:sym typeface="Symbol" pitchFamily="18" charset="2"/>
              </a:rPr>
              <a:t> el valor de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smtClean="0">
                <a:sym typeface="Symbol" pitchFamily="18" charset="2"/>
              </a:rPr>
              <a:t>de </a:t>
            </a:r>
            <a:r>
              <a:rPr lang="en-US" dirty="0" smtClean="0">
                <a:cs typeface="Arial" charset="0"/>
                <a:sym typeface="Symbol" pitchFamily="18" charset="2"/>
              </a:rPr>
              <a:t>µ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cs typeface="Arial" charset="0"/>
                <a:sym typeface="Symbol" pitchFamily="18" charset="2"/>
              </a:rPr>
              <a:t>	(</a:t>
            </a:r>
            <a:r>
              <a:rPr lang="en-US" dirty="0" err="1" smtClean="0">
                <a:cs typeface="Arial" charset="0"/>
                <a:sym typeface="Symbol" pitchFamily="18" charset="2"/>
              </a:rPr>
              <a:t>Esto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es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cierto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para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pruebas</a:t>
            </a:r>
            <a:r>
              <a:rPr lang="en-US" dirty="0" smtClean="0">
                <a:cs typeface="Arial" charset="0"/>
                <a:sym typeface="Symbol" pitchFamily="18" charset="2"/>
              </a:rPr>
              <a:t> de dos-</a:t>
            </a:r>
            <a:r>
              <a:rPr lang="en-US" dirty="0" err="1" smtClean="0">
                <a:cs typeface="Arial" charset="0"/>
                <a:sym typeface="Symbol" pitchFamily="18" charset="2"/>
              </a:rPr>
              <a:t>lados</a:t>
            </a:r>
            <a:r>
              <a:rPr lang="en-US" dirty="0" smtClean="0">
                <a:cs typeface="Arial" charset="0"/>
                <a:sym typeface="Symbol" pitchFamily="18" charset="2"/>
              </a:rPr>
              <a:t>)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cs typeface="Arial" charset="0"/>
                <a:sym typeface="Symbol" pitchFamily="18" charset="2"/>
              </a:rPr>
              <a:t>Un </a:t>
            </a:r>
            <a:r>
              <a:rPr lang="en-US" dirty="0" err="1" smtClean="0">
                <a:cs typeface="Arial" charset="0"/>
                <a:sym typeface="Symbol" pitchFamily="18" charset="2"/>
              </a:rPr>
              <a:t>intervalo</a:t>
            </a:r>
            <a:r>
              <a:rPr lang="en-US" dirty="0" smtClean="0">
                <a:cs typeface="Arial" charset="0"/>
                <a:sym typeface="Symbol" pitchFamily="18" charset="2"/>
              </a:rPr>
              <a:t> de </a:t>
            </a:r>
            <a:r>
              <a:rPr lang="en-US" dirty="0" err="1" smtClean="0">
                <a:cs typeface="Arial" charset="0"/>
                <a:sym typeface="Symbol" pitchFamily="18" charset="2"/>
              </a:rPr>
              <a:t>confianza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tiene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más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información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acerca</a:t>
            </a:r>
            <a:r>
              <a:rPr lang="en-US" dirty="0" smtClean="0">
                <a:cs typeface="Arial" charset="0"/>
                <a:sym typeface="Symbol" pitchFamily="18" charset="2"/>
              </a:rPr>
              <a:t> del </a:t>
            </a:r>
            <a:r>
              <a:rPr lang="en-US" dirty="0" err="1" smtClean="0">
                <a:cs typeface="Arial" charset="0"/>
                <a:sym typeface="Symbol" pitchFamily="18" charset="2"/>
              </a:rPr>
              <a:t>valore</a:t>
            </a:r>
            <a:r>
              <a:rPr lang="en-US" dirty="0" smtClean="0">
                <a:cs typeface="Arial" charset="0"/>
                <a:sym typeface="Symbol" pitchFamily="18" charset="2"/>
              </a:rPr>
              <a:t> real de µ 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Asume</a:t>
            </a:r>
            <a:r>
              <a:rPr lang="en-US" dirty="0" smtClean="0"/>
              <a:t> media </a:t>
            </a:r>
            <a:r>
              <a:rPr lang="en-US" dirty="0" err="1" smtClean="0"/>
              <a:t>muestral</a:t>
            </a:r>
            <a:r>
              <a:rPr lang="en-US" dirty="0" smtClean="0"/>
              <a:t> = 7.265,  </a:t>
            </a:r>
            <a:r>
              <a:rPr lang="en-US" i="1" dirty="0" smtClean="0"/>
              <a:t>s = </a:t>
            </a:r>
            <a:r>
              <a:rPr lang="en-US" dirty="0" smtClean="0"/>
              <a:t>7.16, 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	</a:t>
            </a:r>
            <a:r>
              <a:rPr lang="en-US" dirty="0" err="1" smtClean="0"/>
              <a:t>basado</a:t>
            </a:r>
            <a:r>
              <a:rPr lang="en-US" dirty="0" smtClean="0"/>
              <a:t> en </a:t>
            </a:r>
            <a:r>
              <a:rPr lang="en-US" i="1" dirty="0" smtClean="0"/>
              <a:t>n = </a:t>
            </a:r>
            <a:r>
              <a:rPr lang="en-US" dirty="0" smtClean="0"/>
              <a:t>4    (en </a:t>
            </a:r>
            <a:r>
              <a:rPr lang="en-US" dirty="0" err="1" smtClean="0"/>
              <a:t>lugar</a:t>
            </a:r>
            <a:r>
              <a:rPr lang="en-US" dirty="0" smtClean="0"/>
              <a:t> de </a:t>
            </a:r>
            <a:r>
              <a:rPr lang="en-US" i="1" dirty="0" smtClean="0"/>
              <a:t>n = </a:t>
            </a:r>
            <a:r>
              <a:rPr lang="en-US" dirty="0" smtClean="0"/>
              <a:t>17)</a:t>
            </a:r>
          </a:p>
          <a:p>
            <a:r>
              <a:rPr lang="en-US" dirty="0" err="1" smtClean="0"/>
              <a:t>Entonces</a:t>
            </a:r>
            <a:r>
              <a:rPr lang="en-US" dirty="0" smtClean="0"/>
              <a:t>,</a:t>
            </a:r>
            <a:endParaRPr lang="en-US" i="1" dirty="0" smtClean="0"/>
          </a:p>
          <a:p>
            <a:pPr>
              <a:buFontTx/>
              <a:buNone/>
            </a:pPr>
            <a:endParaRPr lang="en-US" i="1" dirty="0" smtClean="0"/>
          </a:p>
          <a:p>
            <a:pPr>
              <a:buFontTx/>
              <a:buNone/>
            </a:pPr>
            <a:r>
              <a:rPr lang="en-US" dirty="0" smtClean="0">
                <a:cs typeface="Arial" charset="0"/>
              </a:rPr>
              <a:t>	con </a:t>
            </a:r>
            <a:r>
              <a:rPr lang="en-US" i="1" dirty="0" err="1" smtClean="0">
                <a:cs typeface="Arial" charset="0"/>
              </a:rPr>
              <a:t>df</a:t>
            </a:r>
            <a:r>
              <a:rPr lang="en-US" i="1" dirty="0" smtClean="0">
                <a:cs typeface="Arial" charset="0"/>
              </a:rPr>
              <a:t> = 3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 err="1" smtClean="0">
                <a:cs typeface="Arial" charset="0"/>
              </a:rPr>
              <a:t>tiene</a:t>
            </a:r>
            <a:r>
              <a:rPr lang="en-US" dirty="0" smtClean="0">
                <a:cs typeface="Arial" charset="0"/>
              </a:rPr>
              <a:t> valor-p dos-</a:t>
            </a:r>
            <a:r>
              <a:rPr lang="en-US" dirty="0" err="1" smtClean="0">
                <a:cs typeface="Arial" charset="0"/>
              </a:rPr>
              <a:t>lados</a:t>
            </a:r>
            <a:r>
              <a:rPr lang="en-US" dirty="0" smtClean="0">
                <a:cs typeface="Arial" charset="0"/>
              </a:rPr>
              <a:t> = 0.14.</a:t>
            </a:r>
          </a:p>
          <a:p>
            <a:r>
              <a:rPr lang="en-US" dirty="0" err="1" smtClean="0">
                <a:cs typeface="Arial" charset="0"/>
              </a:rPr>
              <a:t>Evidencia</a:t>
            </a:r>
            <a:r>
              <a:rPr lang="en-US" dirty="0" smtClean="0">
                <a:cs typeface="Arial" charset="0"/>
              </a:rPr>
              <a:t> no </a:t>
            </a:r>
            <a:r>
              <a:rPr lang="en-US" dirty="0" err="1" smtClean="0">
                <a:cs typeface="Arial" charset="0"/>
              </a:rPr>
              <a:t>muy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fuerte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contral</a:t>
            </a:r>
            <a:r>
              <a:rPr lang="en-US" dirty="0" smtClean="0">
                <a:cs typeface="Arial" charset="0"/>
              </a:rPr>
              <a:t> la </a:t>
            </a:r>
            <a:r>
              <a:rPr lang="en-US" dirty="0" err="1" smtClean="0">
                <a:cs typeface="Arial" charset="0"/>
              </a:rPr>
              <a:t>hipótesis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nula</a:t>
            </a:r>
            <a:r>
              <a:rPr lang="en-US" dirty="0" smtClean="0">
                <a:cs typeface="Arial" charset="0"/>
              </a:rPr>
              <a:t>.  </a:t>
            </a:r>
          </a:p>
          <a:p>
            <a:pPr>
              <a:buFontTx/>
              <a:buNone/>
            </a:pPr>
            <a:r>
              <a:rPr lang="en-US" dirty="0" smtClean="0">
                <a:cs typeface="Arial" charset="0"/>
              </a:rPr>
              <a:t>	Es plausible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µ = 0.  </a:t>
            </a:r>
          </a:p>
          <a:p>
            <a:r>
              <a:rPr lang="en-US" dirty="0" err="1" smtClean="0">
                <a:cs typeface="Arial" charset="0"/>
              </a:rPr>
              <a:t>Margen</a:t>
            </a:r>
            <a:r>
              <a:rPr lang="en-US" dirty="0" smtClean="0">
                <a:cs typeface="Arial" charset="0"/>
              </a:rPr>
              <a:t> de error = 3.182(3.58) = 11.4, y un </a:t>
            </a:r>
            <a:r>
              <a:rPr lang="en-US" dirty="0" err="1" smtClean="0">
                <a:cs typeface="Arial" charset="0"/>
              </a:rPr>
              <a:t>intervalo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confianza</a:t>
            </a:r>
            <a:r>
              <a:rPr lang="en-US" dirty="0" smtClean="0">
                <a:cs typeface="Arial" charset="0"/>
              </a:rPr>
              <a:t> del 95% 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(-4.1, 18.7), el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contiene</a:t>
            </a:r>
            <a:r>
              <a:rPr lang="en-US" dirty="0" smtClean="0">
                <a:cs typeface="Arial" charset="0"/>
              </a:rPr>
              <a:t> 0  (de </a:t>
            </a:r>
            <a:r>
              <a:rPr lang="en-US" dirty="0" err="1" smtClean="0">
                <a:cs typeface="Arial" charset="0"/>
              </a:rPr>
              <a:t>acuerdo</a:t>
            </a:r>
            <a:r>
              <a:rPr lang="en-US" dirty="0" smtClean="0">
                <a:cs typeface="Arial" charset="0"/>
              </a:rPr>
              <a:t> con los </a:t>
            </a:r>
            <a:r>
              <a:rPr lang="en-US" dirty="0" err="1" smtClean="0">
                <a:cs typeface="Arial" charset="0"/>
              </a:rPr>
              <a:t>resultados</a:t>
            </a:r>
            <a:r>
              <a:rPr lang="en-US" dirty="0" smtClean="0">
                <a:cs typeface="Arial" charset="0"/>
              </a:rPr>
              <a:t> de la </a:t>
            </a:r>
            <a:r>
              <a:rPr lang="en-US" dirty="0" err="1" smtClean="0">
                <a:cs typeface="Arial" charset="0"/>
              </a:rPr>
              <a:t>prueba</a:t>
            </a:r>
            <a:r>
              <a:rPr lang="en-US" dirty="0" smtClean="0">
                <a:cs typeface="Arial" charset="0"/>
              </a:rPr>
              <a:t>)    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13</a:t>
            </a:fld>
            <a:endParaRPr lang="es-MX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483768" y="2217594"/>
          <a:ext cx="4098776" cy="1067390"/>
        </p:xfrm>
        <a:graphic>
          <a:graphicData uri="http://schemas.openxmlformats.org/presentationml/2006/ole">
            <p:oleObj spid="_x0000_s4099" name="Equation" r:id="rId3" imgW="1854000" imgH="482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Prueba</a:t>
            </a:r>
            <a:r>
              <a:rPr lang="en-US" dirty="0" smtClean="0"/>
              <a:t> de un-</a:t>
            </a:r>
            <a:r>
              <a:rPr lang="en-US" dirty="0" err="1" smtClean="0"/>
              <a:t>lado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media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 err="1" smtClean="0"/>
              <a:t>Ejemplo</a:t>
            </a:r>
            <a:r>
              <a:rPr lang="en-US" dirty="0" smtClean="0"/>
              <a:t>: Si el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predice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terapia</a:t>
            </a:r>
            <a:r>
              <a:rPr lang="en-US" dirty="0" smtClean="0"/>
              <a:t> familiar </a:t>
            </a:r>
            <a:r>
              <a:rPr lang="en-US" dirty="0" err="1" smtClean="0"/>
              <a:t>tiene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positivo</a:t>
            </a:r>
            <a:r>
              <a:rPr lang="en-US" dirty="0" smtClean="0"/>
              <a:t>,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a: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&gt; 0</a:t>
            </a:r>
          </a:p>
          <a:p>
            <a:r>
              <a:rPr lang="en-US" dirty="0" err="1" smtClean="0">
                <a:cs typeface="Arial" charset="0"/>
              </a:rPr>
              <a:t>Datos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apoyan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esta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hipótesis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si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smtClean="0">
                <a:cs typeface="Arial" charset="0"/>
              </a:rPr>
              <a:t>t </a:t>
            </a:r>
            <a:r>
              <a:rPr lang="en-US" dirty="0" err="1" smtClean="0">
                <a:cs typeface="Arial" charset="0"/>
              </a:rPr>
              <a:t>está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lejos</a:t>
            </a:r>
            <a:r>
              <a:rPr lang="en-US" dirty="0" smtClean="0">
                <a:cs typeface="Arial" charset="0"/>
              </a:rPr>
              <a:t> de la cola </a:t>
            </a:r>
            <a:r>
              <a:rPr lang="en-US" dirty="0" err="1" smtClean="0">
                <a:cs typeface="Arial" charset="0"/>
              </a:rPr>
              <a:t>derecha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 err="1" smtClean="0">
                <a:cs typeface="Arial" charset="0"/>
              </a:rPr>
              <a:t>entonces</a:t>
            </a:r>
            <a:r>
              <a:rPr lang="en-US" dirty="0" smtClean="0">
                <a:cs typeface="Arial" charset="0"/>
              </a:rPr>
              <a:t> valor-p = </a:t>
            </a:r>
            <a:r>
              <a:rPr lang="en-US" dirty="0" err="1" smtClean="0">
                <a:cs typeface="Arial" charset="0"/>
              </a:rPr>
              <a:t>probabilidad</a:t>
            </a:r>
            <a:r>
              <a:rPr lang="en-US" dirty="0" smtClean="0">
                <a:cs typeface="Arial" charset="0"/>
              </a:rPr>
              <a:t> cola-</a:t>
            </a:r>
            <a:r>
              <a:rPr lang="en-US" dirty="0" err="1" smtClean="0">
                <a:cs typeface="Arial" charset="0"/>
              </a:rPr>
              <a:t>derecha</a:t>
            </a:r>
            <a:r>
              <a:rPr lang="en-US" dirty="0" smtClean="0">
                <a:cs typeface="Arial" charset="0"/>
              </a:rPr>
              <a:t>.</a:t>
            </a:r>
          </a:p>
          <a:p>
            <a:pPr eaLnBrk="0" hangingPunct="0">
              <a:spcBef>
                <a:spcPct val="50000"/>
              </a:spcBef>
              <a:spcAft>
                <a:spcPts val="1200"/>
              </a:spcAft>
              <a:buNone/>
            </a:pPr>
            <a:r>
              <a:rPr lang="en-US" i="1" dirty="0" smtClean="0"/>
              <a:t>	valor-p</a:t>
            </a:r>
            <a:r>
              <a:rPr lang="en-US" dirty="0" smtClean="0"/>
              <a:t>:  </a:t>
            </a:r>
            <a:r>
              <a:rPr lang="en-US" i="1" dirty="0" smtClean="0"/>
              <a:t>P </a:t>
            </a:r>
            <a:r>
              <a:rPr lang="en-US" dirty="0" smtClean="0"/>
              <a:t>=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i="1" dirty="0" smtClean="0"/>
              <a:t>t </a:t>
            </a:r>
            <a:r>
              <a:rPr lang="en-US" dirty="0" smtClean="0">
                <a:sym typeface="Symbol" pitchFamily="18" charset="2"/>
              </a:rPr>
              <a:t>&gt; 2.0)</a:t>
            </a:r>
            <a:r>
              <a:rPr lang="en-US" dirty="0" smtClean="0"/>
              <a:t> = 0.07  (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caso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smtClean="0"/>
              <a:t>= 4)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 smtClean="0"/>
              <a:t>Para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a: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&lt; 0,   valor-p = </a:t>
            </a:r>
            <a:r>
              <a:rPr lang="en-US" dirty="0" err="1" smtClean="0">
                <a:cs typeface="Arial" charset="0"/>
              </a:rPr>
              <a:t>probabilidad</a:t>
            </a:r>
            <a:r>
              <a:rPr lang="en-US" dirty="0" smtClean="0">
                <a:cs typeface="Arial" charset="0"/>
              </a:rPr>
              <a:t> cola-</a:t>
            </a:r>
            <a:r>
              <a:rPr lang="en-US" dirty="0" err="1" smtClean="0">
                <a:cs typeface="Arial" charset="0"/>
              </a:rPr>
              <a:t>izquiera</a:t>
            </a:r>
            <a:endParaRPr lang="en-US" dirty="0" smtClean="0">
              <a:cs typeface="Arial" charset="0"/>
            </a:endParaRPr>
          </a:p>
          <a:p>
            <a:pPr eaLnBrk="0" hangingPunct="0">
              <a:spcBef>
                <a:spcPct val="50000"/>
              </a:spcBef>
              <a:spcAft>
                <a:spcPts val="1200"/>
              </a:spcAft>
              <a:buNone/>
            </a:pPr>
            <a:r>
              <a:rPr lang="en-US" i="1" dirty="0" smtClean="0">
                <a:cs typeface="Arial" charset="0"/>
              </a:rPr>
              <a:t>	valor-p</a:t>
            </a:r>
            <a:r>
              <a:rPr lang="en-US" dirty="0" smtClean="0">
                <a:cs typeface="Arial" charset="0"/>
              </a:rPr>
              <a:t>: </a:t>
            </a:r>
            <a:r>
              <a:rPr lang="en-US" i="1" dirty="0" smtClean="0">
                <a:cs typeface="Arial" charset="0"/>
              </a:rPr>
              <a:t>P = P</a:t>
            </a:r>
            <a:r>
              <a:rPr lang="en-US" dirty="0" smtClean="0">
                <a:cs typeface="Arial" charset="0"/>
              </a:rPr>
              <a:t>(</a:t>
            </a:r>
            <a:r>
              <a:rPr lang="en-US" i="1" dirty="0" smtClean="0">
                <a:cs typeface="Arial" charset="0"/>
              </a:rPr>
              <a:t>t</a:t>
            </a:r>
            <a:r>
              <a:rPr lang="en-US" dirty="0" smtClean="0">
                <a:cs typeface="Arial" charset="0"/>
              </a:rPr>
              <a:t> &lt; 2.0) = 0.93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 smtClean="0">
                <a:cs typeface="Arial" charset="0"/>
              </a:rPr>
              <a:t>En la </a:t>
            </a:r>
            <a:r>
              <a:rPr lang="en-US" dirty="0" err="1" smtClean="0">
                <a:cs typeface="Arial" charset="0"/>
              </a:rPr>
              <a:t>práctica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 err="1" smtClean="0">
                <a:cs typeface="Arial" charset="0"/>
              </a:rPr>
              <a:t>pruebas</a:t>
            </a:r>
            <a:r>
              <a:rPr lang="en-US" dirty="0" smtClean="0">
                <a:cs typeface="Arial" charset="0"/>
              </a:rPr>
              <a:t> de dos-colas son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comunes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Tomando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decisión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nivel</a:t>
            </a:r>
            <a:r>
              <a:rPr lang="en-US" dirty="0" smtClean="0"/>
              <a:t>-</a:t>
            </a:r>
            <a:r>
              <a:rPr lang="en-US" dirty="0" smtClean="0">
                <a:sym typeface="Euclid Symbol" pitchFamily="18" charset="2"/>
              </a:rPr>
              <a:t>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un </a:t>
            </a:r>
            <a:r>
              <a:rPr lang="en-US" dirty="0" err="1" smtClean="0">
                <a:sym typeface="Euclid Symbol" pitchFamily="18" charset="2"/>
              </a:rPr>
              <a:t>número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fijo</a:t>
            </a:r>
            <a:r>
              <a:rPr lang="en-US" dirty="0" smtClean="0"/>
              <a:t>, </a:t>
            </a:r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lang="en-US" dirty="0" err="1" smtClean="0"/>
              <a:t>llamado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, </a:t>
            </a:r>
            <a:r>
              <a:rPr lang="en-US" dirty="0" err="1" smtClean="0"/>
              <a:t>como</a:t>
            </a:r>
            <a:endParaRPr lang="en-US" dirty="0" smtClean="0"/>
          </a:p>
          <a:p>
            <a:pPr lvl="1"/>
            <a:r>
              <a:rPr lang="en-US" dirty="0" smtClean="0"/>
              <a:t>Si valor-p </a:t>
            </a:r>
            <a:r>
              <a:rPr lang="en-US" dirty="0" smtClean="0">
                <a:cs typeface="Arial" charset="0"/>
              </a:rPr>
              <a:t>≤ </a:t>
            </a:r>
            <a:r>
              <a:rPr lang="en-US" dirty="0" smtClean="0">
                <a:cs typeface="Arial" charset="0"/>
                <a:sym typeface="Euclid Symbol" pitchFamily="18" charset="2"/>
              </a:rPr>
              <a:t>, “se </a:t>
            </a:r>
            <a:r>
              <a:rPr lang="en-US" dirty="0" err="1" smtClean="0">
                <a:cs typeface="Arial" charset="0"/>
                <a:sym typeface="Euclid Symbol" pitchFamily="18" charset="2"/>
              </a:rPr>
              <a:t>rechaza</a:t>
            </a:r>
            <a:r>
              <a:rPr lang="en-US" dirty="0" smtClean="0">
                <a:cs typeface="Arial" charset="0"/>
                <a:sym typeface="Euclid Symbol" pitchFamily="18" charset="2"/>
              </a:rPr>
              <a:t> </a:t>
            </a:r>
            <a:r>
              <a:rPr lang="en-US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”</a:t>
            </a:r>
          </a:p>
          <a:p>
            <a:pPr lvl="1"/>
            <a:r>
              <a:rPr lang="en-US" dirty="0" smtClean="0">
                <a:sym typeface="Symbol" pitchFamily="18" charset="2"/>
              </a:rPr>
              <a:t>Si valor-p</a:t>
            </a:r>
            <a:r>
              <a:rPr lang="en-US" dirty="0" smtClean="0">
                <a:cs typeface="Arial" charset="0"/>
                <a:sym typeface="Euclid Symbol" pitchFamily="18" charset="2"/>
              </a:rPr>
              <a:t> &gt; , “no se </a:t>
            </a:r>
            <a:r>
              <a:rPr lang="en-US" dirty="0" err="1" smtClean="0">
                <a:cs typeface="Arial" charset="0"/>
                <a:sym typeface="Euclid Symbol" pitchFamily="18" charset="2"/>
              </a:rPr>
              <a:t>rechaza</a:t>
            </a:r>
            <a:r>
              <a:rPr lang="en-US" dirty="0" smtClean="0">
                <a:cs typeface="Arial" charset="0"/>
                <a:sym typeface="Euclid 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”</a:t>
            </a:r>
            <a:r>
              <a:rPr lang="en-US" dirty="0" smtClean="0">
                <a:cs typeface="Arial" charset="0"/>
                <a:sym typeface="Euclid Symbol" pitchFamily="18" charset="2"/>
              </a:rPr>
              <a:t> 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cs typeface="Arial" charset="0"/>
                <a:sym typeface="Euclid Symbol" pitchFamily="18" charset="2"/>
              </a:rPr>
              <a:t>Nota: </a:t>
            </a:r>
            <a:r>
              <a:rPr lang="en-US" dirty="0" err="1" smtClean="0">
                <a:cs typeface="Arial" charset="0"/>
                <a:sym typeface="Euclid Symbol" pitchFamily="18" charset="2"/>
              </a:rPr>
              <a:t>Decimos</a:t>
            </a:r>
            <a:r>
              <a:rPr lang="en-US" dirty="0" smtClean="0">
                <a:cs typeface="Arial" charset="0"/>
                <a:sym typeface="Euclid Symbol" pitchFamily="18" charset="2"/>
              </a:rPr>
              <a:t> “No se </a:t>
            </a:r>
            <a:r>
              <a:rPr lang="en-US" dirty="0" err="1" smtClean="0">
                <a:cs typeface="Arial" charset="0"/>
                <a:sym typeface="Euclid Symbol" pitchFamily="18" charset="2"/>
              </a:rPr>
              <a:t>rechaza</a:t>
            </a:r>
            <a:r>
              <a:rPr lang="en-US" dirty="0" smtClean="0">
                <a:cs typeface="Arial" charset="0"/>
                <a:sym typeface="Euclid 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” en </a:t>
            </a:r>
            <a:r>
              <a:rPr lang="en-US" dirty="0" err="1" smtClean="0">
                <a:sym typeface="Symbol" pitchFamily="18" charset="2"/>
              </a:rPr>
              <a:t>lugar</a:t>
            </a:r>
            <a:r>
              <a:rPr lang="en-US" dirty="0" smtClean="0">
                <a:sym typeface="Symbol" pitchFamily="18" charset="2"/>
              </a:rPr>
              <a:t> de “</a:t>
            </a:r>
            <a:r>
              <a:rPr lang="en-US" dirty="0" err="1" smtClean="0">
                <a:sym typeface="Symbol" pitchFamily="18" charset="2"/>
              </a:rPr>
              <a:t>Aceptar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” </a:t>
            </a:r>
            <a:r>
              <a:rPr lang="en-US" dirty="0" err="1" smtClean="0">
                <a:sym typeface="Symbol" pitchFamily="18" charset="2"/>
              </a:rPr>
              <a:t>porque</a:t>
            </a:r>
            <a:r>
              <a:rPr lang="en-US" dirty="0" smtClean="0">
                <a:sym typeface="Symbol" pitchFamily="18" charset="2"/>
              </a:rPr>
              <a:t> el valor de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uno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todos</a:t>
            </a:r>
            <a:r>
              <a:rPr lang="en-US" dirty="0" smtClean="0">
                <a:sym typeface="Symbol" pitchFamily="18" charset="2"/>
              </a:rPr>
              <a:t> los </a:t>
            </a:r>
            <a:r>
              <a:rPr lang="en-US" dirty="0" err="1" smtClean="0">
                <a:sym typeface="Symbol" pitchFamily="18" charset="2"/>
              </a:rPr>
              <a:t>valores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plausibles</a:t>
            </a:r>
            <a:r>
              <a:rPr lang="en-US" dirty="0" smtClean="0">
                <a:sym typeface="Symbol" pitchFamily="18" charset="2"/>
              </a:rPr>
              <a:t>.</a:t>
            </a:r>
          </a:p>
          <a:p>
            <a:r>
              <a:rPr lang="en-US" b="1" dirty="0" err="1" smtClean="0">
                <a:sym typeface="Symbol" pitchFamily="18" charset="2"/>
              </a:rPr>
              <a:t>Ejemplo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(n </a:t>
            </a:r>
            <a:r>
              <a:rPr lang="en-US" dirty="0" smtClean="0">
                <a:sym typeface="Symbol" pitchFamily="18" charset="2"/>
              </a:rPr>
              <a:t>= 4, dos-colas)</a:t>
            </a:r>
            <a:r>
              <a:rPr lang="en-US" i="1" dirty="0" smtClean="0">
                <a:sym typeface="Symbol" pitchFamily="18" charset="2"/>
              </a:rPr>
              <a:t>: </a:t>
            </a:r>
            <a:r>
              <a:rPr lang="en-US" dirty="0" err="1" smtClean="0">
                <a:sym typeface="Symbol" pitchFamily="18" charset="2"/>
              </a:rPr>
              <a:t>Asume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smtClean="0">
                <a:sym typeface="Euclid Symbol" pitchFamily="18" charset="2"/>
              </a:rPr>
              <a:t> = 0.05. </a:t>
            </a:r>
            <a:r>
              <a:rPr lang="en-US" dirty="0" err="1" smtClean="0">
                <a:sym typeface="Euclid Symbol" pitchFamily="18" charset="2"/>
              </a:rPr>
              <a:t>Ya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el valor-p = </a:t>
            </a:r>
            <a:r>
              <a:rPr lang="en-US" dirty="0" smtClean="0">
                <a:sym typeface="Symbol" pitchFamily="18" charset="2"/>
              </a:rPr>
              <a:t> 0.14, no se </a:t>
            </a:r>
            <a:r>
              <a:rPr lang="en-US" dirty="0" err="1" smtClean="0">
                <a:sym typeface="Symbol" pitchFamily="18" charset="2"/>
              </a:rPr>
              <a:t>rechaza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0 .</a:t>
            </a:r>
            <a:r>
              <a:rPr lang="en-US" dirty="0" smtClean="0">
                <a:sym typeface="Symbol" pitchFamily="18" charset="2"/>
              </a:rPr>
              <a:t>  </a:t>
            </a:r>
            <a:r>
              <a:rPr lang="en-US" dirty="0" err="1" smtClean="0">
                <a:sym typeface="Symbol" pitchFamily="18" charset="2"/>
              </a:rPr>
              <a:t>Pero</a:t>
            </a:r>
            <a:r>
              <a:rPr lang="en-US" dirty="0" smtClean="0">
                <a:sym typeface="Symbol" pitchFamily="18" charset="2"/>
              </a:rPr>
              <a:t> 0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sólo</a:t>
            </a:r>
            <a:r>
              <a:rPr lang="en-US" dirty="0" smtClean="0">
                <a:sym typeface="Symbol" pitchFamily="18" charset="2"/>
              </a:rPr>
              <a:t> un valor en el </a:t>
            </a:r>
            <a:r>
              <a:rPr lang="en-US" dirty="0" err="1" smtClean="0">
                <a:sym typeface="Symbol" pitchFamily="18" charset="2"/>
              </a:rPr>
              <a:t>rangos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valores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posibles</a:t>
            </a:r>
            <a:r>
              <a:rPr lang="en-US" dirty="0" smtClean="0">
                <a:sym typeface="Symbol" pitchFamily="18" charset="2"/>
              </a:rPr>
              <a:t> en el </a:t>
            </a:r>
            <a:r>
              <a:rPr lang="en-US" dirty="0" err="1" smtClean="0">
                <a:sym typeface="Symbol" pitchFamily="18" charset="2"/>
              </a:rPr>
              <a:t>intervalo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confianza</a:t>
            </a:r>
            <a:r>
              <a:rPr lang="en-US" dirty="0" smtClean="0">
                <a:sym typeface="Symbol" pitchFamily="18" charset="2"/>
              </a:rPr>
              <a:t> del 95% (-4.1, 18.7).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Efecto</a:t>
            </a:r>
            <a:r>
              <a:rPr lang="en-US" dirty="0" smtClean="0"/>
              <a:t> del </a:t>
            </a:r>
            <a:r>
              <a:rPr lang="en-US" dirty="0" err="1" smtClean="0"/>
              <a:t>tamaño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pruebas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72608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Con </a:t>
            </a:r>
            <a:r>
              <a:rPr lang="en-US" i="1" dirty="0" smtClean="0"/>
              <a:t>n </a:t>
            </a:r>
            <a:r>
              <a:rPr lang="en-US" dirty="0" err="1" smtClean="0"/>
              <a:t>grande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digamos</a:t>
            </a:r>
            <a:r>
              <a:rPr lang="en-US" dirty="0" smtClean="0"/>
              <a:t>, </a:t>
            </a:r>
            <a:r>
              <a:rPr lang="en-US" i="1" dirty="0" smtClean="0"/>
              <a:t>n &gt; </a:t>
            </a:r>
            <a:r>
              <a:rPr lang="en-US" dirty="0" smtClean="0"/>
              <a:t>30)</a:t>
            </a:r>
            <a:r>
              <a:rPr lang="en-US" i="1" dirty="0" smtClean="0"/>
              <a:t>, </a:t>
            </a:r>
            <a:r>
              <a:rPr lang="en-US" dirty="0" smtClean="0"/>
              <a:t>no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 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distribución</a:t>
            </a:r>
            <a:r>
              <a:rPr lang="en-US" dirty="0" smtClean="0"/>
              <a:t> normal de la </a:t>
            </a:r>
            <a:r>
              <a:rPr lang="en-US" dirty="0" err="1" smtClean="0"/>
              <a:t>población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</a:t>
            </a:r>
            <a:r>
              <a:rPr lang="en-US" dirty="0" err="1" smtClean="0"/>
              <a:t>Teorema</a:t>
            </a:r>
            <a:r>
              <a:rPr lang="en-US" dirty="0" smtClean="0"/>
              <a:t> Central del </a:t>
            </a:r>
            <a:r>
              <a:rPr lang="en-US" dirty="0" err="1" smtClean="0"/>
              <a:t>Límite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Para </a:t>
            </a:r>
            <a:r>
              <a:rPr lang="en-US" i="1" dirty="0" smtClean="0"/>
              <a:t>n </a:t>
            </a:r>
            <a:r>
              <a:rPr lang="en-US" dirty="0" err="1" smtClean="0"/>
              <a:t>pequeña</a:t>
            </a:r>
            <a:r>
              <a:rPr lang="en-US" i="1" dirty="0" smtClean="0"/>
              <a:t>,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pruebas</a:t>
            </a:r>
            <a:r>
              <a:rPr lang="en-US" dirty="0" smtClean="0"/>
              <a:t>-t de dos-</a:t>
            </a:r>
            <a:r>
              <a:rPr lang="en-US" dirty="0" err="1" smtClean="0"/>
              <a:t>lados</a:t>
            </a:r>
            <a:r>
              <a:rPr lang="en-US" dirty="0" smtClean="0"/>
              <a:t> son </a:t>
            </a:r>
            <a:r>
              <a:rPr lang="en-US" dirty="0" err="1" smtClean="0"/>
              <a:t>robustas</a:t>
            </a:r>
            <a:r>
              <a:rPr lang="en-US" dirty="0" smtClean="0"/>
              <a:t> contra </a:t>
            </a:r>
            <a:r>
              <a:rPr lang="en-US" dirty="0" err="1" smtClean="0"/>
              <a:t>violaciones</a:t>
            </a:r>
            <a:r>
              <a:rPr lang="en-US" dirty="0" smtClean="0"/>
              <a:t> de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supuesto</a:t>
            </a:r>
            <a:r>
              <a:rPr lang="en-US" dirty="0" smtClean="0"/>
              <a:t>.  </a:t>
            </a:r>
            <a:r>
              <a:rPr lang="en-US" dirty="0" err="1" smtClean="0"/>
              <a:t>Pruebas</a:t>
            </a:r>
            <a:r>
              <a:rPr lang="en-US" dirty="0" smtClean="0"/>
              <a:t> de un-</a:t>
            </a:r>
            <a:r>
              <a:rPr lang="en-US" dirty="0" err="1" smtClean="0"/>
              <a:t>lado</a:t>
            </a:r>
            <a:r>
              <a:rPr lang="en-US" dirty="0" smtClean="0"/>
              <a:t> no son </a:t>
            </a:r>
            <a:r>
              <a:rPr lang="en-US" dirty="0" err="1" smtClean="0"/>
              <a:t>robustas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Para </a:t>
            </a:r>
            <a:r>
              <a:rPr lang="en-US" dirty="0" err="1" smtClean="0"/>
              <a:t>una</a:t>
            </a:r>
            <a:r>
              <a:rPr lang="en-US" dirty="0" smtClean="0"/>
              <a:t> media y 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muestrales</a:t>
            </a:r>
            <a:r>
              <a:rPr lang="en-US" dirty="0" smtClean="0"/>
              <a:t> </a:t>
            </a:r>
            <a:r>
              <a:rPr lang="en-US" dirty="0" err="1" smtClean="0"/>
              <a:t>observados</a:t>
            </a:r>
            <a:r>
              <a:rPr lang="en-US" dirty="0" smtClean="0"/>
              <a:t>, a mayor </a:t>
            </a:r>
            <a:r>
              <a:rPr lang="en-US" dirty="0" err="1" smtClean="0"/>
              <a:t>tamaño</a:t>
            </a:r>
            <a:r>
              <a:rPr lang="en-US" dirty="0" smtClean="0"/>
              <a:t> de </a:t>
            </a:r>
            <a:r>
              <a:rPr lang="en-US" dirty="0" err="1" smtClean="0"/>
              <a:t>muesta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la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 (</a:t>
            </a:r>
            <a:r>
              <a:rPr lang="en-US" dirty="0" err="1" smtClean="0"/>
              <a:t>porque</a:t>
            </a:r>
            <a:r>
              <a:rPr lang="en-US" dirty="0" smtClean="0"/>
              <a:t> el error </a:t>
            </a:r>
            <a:r>
              <a:rPr lang="en-US" dirty="0" err="1" smtClean="0"/>
              <a:t>estándar</a:t>
            </a:r>
            <a:r>
              <a:rPr lang="en-US" dirty="0" smtClean="0"/>
              <a:t> en el </a:t>
            </a:r>
            <a:r>
              <a:rPr lang="en-US" dirty="0" err="1" smtClean="0"/>
              <a:t>denominador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pequeño</a:t>
            </a:r>
            <a:r>
              <a:rPr lang="en-US" dirty="0" smtClean="0"/>
              <a:t>) y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pequeño</a:t>
            </a:r>
            <a:r>
              <a:rPr lang="en-US" dirty="0" smtClean="0"/>
              <a:t> el valor-p.   (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, con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tenemos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evidencia</a:t>
            </a:r>
            <a:r>
              <a:rPr lang="en-US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s-MX" dirty="0" smtClean="0"/>
              <a:t>Estamos más propensos a rechazar una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 </a:t>
            </a:r>
            <a:r>
              <a:rPr lang="en-US" dirty="0" err="1" smtClean="0">
                <a:sym typeface="Symbol" pitchFamily="18" charset="2"/>
              </a:rPr>
              <a:t>falsa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cuando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tenemos</a:t>
            </a:r>
            <a:r>
              <a:rPr lang="en-US" dirty="0" smtClean="0">
                <a:sym typeface="Symbol" pitchFamily="18" charset="2"/>
              </a:rPr>
              <a:t> un </a:t>
            </a:r>
            <a:r>
              <a:rPr lang="en-US" dirty="0" err="1" smtClean="0">
                <a:sym typeface="Symbol" pitchFamily="18" charset="2"/>
              </a:rPr>
              <a:t>tamaño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muestra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más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grande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entonces</a:t>
            </a:r>
            <a:r>
              <a:rPr lang="en-US" dirty="0" smtClean="0">
                <a:sym typeface="Symbol" pitchFamily="18" charset="2"/>
              </a:rPr>
              <a:t> a </a:t>
            </a:r>
            <a:r>
              <a:rPr lang="en-US" dirty="0" err="1" smtClean="0">
                <a:sym typeface="Symbol" pitchFamily="18" charset="2"/>
              </a:rPr>
              <a:t>prueba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tiene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más</a:t>
            </a:r>
            <a:r>
              <a:rPr lang="en-US" dirty="0" smtClean="0">
                <a:sym typeface="Symbol" pitchFamily="18" charset="2"/>
              </a:rPr>
              <a:t> “</a:t>
            </a:r>
            <a:r>
              <a:rPr lang="en-US" dirty="0" err="1" smtClean="0">
                <a:sym typeface="Symbol" pitchFamily="18" charset="2"/>
              </a:rPr>
              <a:t>poder</a:t>
            </a:r>
            <a:r>
              <a:rPr lang="en-US" dirty="0" smtClean="0">
                <a:sym typeface="Symbol" pitchFamily="18" charset="2"/>
              </a:rPr>
              <a:t>”)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ym typeface="Symbol" pitchFamily="18" charset="2"/>
              </a:rPr>
              <a:t>Con un </a:t>
            </a:r>
            <a:r>
              <a:rPr lang="en-US" dirty="0" err="1" smtClean="0">
                <a:sym typeface="Symbol" pitchFamily="18" charset="2"/>
              </a:rPr>
              <a:t>tamaño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muestra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grande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n</a:t>
            </a:r>
            <a:r>
              <a:rPr lang="en-US" dirty="0" smtClean="0">
                <a:sym typeface="Symbol" pitchFamily="18" charset="2"/>
              </a:rPr>
              <a:t>, “</a:t>
            </a:r>
            <a:r>
              <a:rPr lang="en-US" dirty="0" err="1" smtClean="0">
                <a:sym typeface="Symbol" pitchFamily="18" charset="2"/>
              </a:rPr>
              <a:t>significancia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estadítica</a:t>
            </a:r>
            <a:r>
              <a:rPr lang="en-US" dirty="0" smtClean="0">
                <a:sym typeface="Symbol" pitchFamily="18" charset="2"/>
              </a:rPr>
              <a:t>” no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igual</a:t>
            </a:r>
            <a:r>
              <a:rPr lang="en-US" dirty="0" smtClean="0">
                <a:sym typeface="Symbol" pitchFamily="18" charset="2"/>
              </a:rPr>
              <a:t> a “</a:t>
            </a:r>
            <a:r>
              <a:rPr lang="en-US" dirty="0" err="1" smtClean="0">
                <a:sym typeface="Symbol" pitchFamily="18" charset="2"/>
              </a:rPr>
              <a:t>significancia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práctica</a:t>
            </a:r>
            <a:r>
              <a:rPr lang="en-US" dirty="0" smtClean="0">
                <a:sym typeface="Symbol" pitchFamily="18" charset="2"/>
              </a:rPr>
              <a:t>.”</a:t>
            </a:r>
            <a:endParaRPr lang="en-US" baseline="-25000" dirty="0" smtClean="0">
              <a:sym typeface="Symbol" pitchFamily="18" charset="2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 smtClean="0">
                <a:sym typeface="Symbol" pitchFamily="18" charset="2"/>
              </a:rPr>
              <a:t>Asume</a:t>
            </a:r>
            <a:r>
              <a:rPr lang="en-US" dirty="0" smtClean="0">
                <a:sym typeface="Symbol" pitchFamily="18" charset="2"/>
              </a:rPr>
              <a:t> el </a:t>
            </a:r>
            <a:r>
              <a:rPr lang="en-US" dirty="0" err="1" smtClean="0">
                <a:sym typeface="Symbol" pitchFamily="18" charset="2"/>
              </a:rPr>
              <a:t>estudio</a:t>
            </a:r>
            <a:r>
              <a:rPr lang="en-US" dirty="0" smtClean="0">
                <a:sym typeface="Symbol" pitchFamily="18" charset="2"/>
              </a:rPr>
              <a:t> de anorexia </a:t>
            </a:r>
            <a:r>
              <a:rPr lang="en-US" dirty="0" err="1" smtClean="0">
                <a:sym typeface="Symbol" pitchFamily="18" charset="2"/>
              </a:rPr>
              <a:t>tiene</a:t>
            </a:r>
            <a:r>
              <a:rPr lang="en-US" dirty="0" smtClean="0">
                <a:sym typeface="Symbol" pitchFamily="18" charset="2"/>
              </a:rPr>
              <a:t> un </a:t>
            </a:r>
            <a:r>
              <a:rPr lang="en-US" dirty="0" err="1" smtClean="0">
                <a:sym typeface="Symbol" pitchFamily="18" charset="2"/>
              </a:rPr>
              <a:t>cambio</a:t>
            </a:r>
            <a:r>
              <a:rPr lang="en-US" dirty="0" smtClean="0">
                <a:sym typeface="Symbol" pitchFamily="18" charset="2"/>
              </a:rPr>
              <a:t> de peso con</a:t>
            </a:r>
          </a:p>
          <a:p>
            <a:endParaRPr lang="en-US" dirty="0" smtClean="0">
              <a:sym typeface="Symbol" pitchFamily="18" charset="2"/>
            </a:endParaRPr>
          </a:p>
          <a:p>
            <a:endParaRPr lang="en-US" dirty="0" smtClean="0">
              <a:sym typeface="Symbol" pitchFamily="18" charset="2"/>
            </a:endParaRPr>
          </a:p>
          <a:p>
            <a:r>
              <a:rPr lang="en-US" dirty="0" err="1" smtClean="0">
                <a:sym typeface="Symbol" pitchFamily="18" charset="2"/>
              </a:rPr>
              <a:t>Prueba</a:t>
            </a:r>
            <a:endParaRPr lang="en-US" dirty="0" smtClean="0">
              <a:sym typeface="Symbol" pitchFamily="18" charset="2"/>
            </a:endParaRPr>
          </a:p>
          <a:p>
            <a:endParaRPr lang="en-US" dirty="0" smtClean="0"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sym typeface="Symbol" pitchFamily="18" charset="2"/>
              </a:rPr>
              <a:t>		IC del 95%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1.0 </a:t>
            </a:r>
            <a:r>
              <a:rPr lang="en-US" dirty="0" smtClean="0">
                <a:cs typeface="Arial" charset="0"/>
                <a:sym typeface="Symbol" pitchFamily="18" charset="2"/>
              </a:rPr>
              <a:t>± 1.96(0.1), ó (0.8, 1.2).  </a:t>
            </a:r>
          </a:p>
          <a:p>
            <a:endParaRPr lang="en-US" dirty="0" smtClean="0">
              <a:cs typeface="Arial" charset="0"/>
              <a:sym typeface="Symbol" pitchFamily="18" charset="2"/>
            </a:endParaRPr>
          </a:p>
          <a:p>
            <a:r>
              <a:rPr lang="en-US" dirty="0" err="1" smtClean="0">
                <a:cs typeface="Arial" charset="0"/>
                <a:sym typeface="Symbol" pitchFamily="18" charset="2"/>
              </a:rPr>
              <a:t>Esto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muestra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que</a:t>
            </a:r>
            <a:r>
              <a:rPr lang="en-US" dirty="0" smtClean="0">
                <a:cs typeface="Arial" charset="0"/>
                <a:sym typeface="Symbol" pitchFamily="18" charset="2"/>
              </a:rPr>
              <a:t> el </a:t>
            </a:r>
            <a:r>
              <a:rPr lang="en-US" dirty="0" err="1" smtClean="0">
                <a:cs typeface="Arial" charset="0"/>
                <a:sym typeface="Symbol" pitchFamily="18" charset="2"/>
              </a:rPr>
              <a:t>efecto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es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positivo</a:t>
            </a:r>
            <a:r>
              <a:rPr lang="en-US" dirty="0" smtClean="0">
                <a:cs typeface="Arial" charset="0"/>
                <a:sym typeface="Symbol" pitchFamily="18" charset="2"/>
              </a:rPr>
              <a:t>, </a:t>
            </a:r>
            <a:r>
              <a:rPr lang="en-US" dirty="0" err="1" smtClean="0">
                <a:cs typeface="Arial" charset="0"/>
                <a:sym typeface="Symbol" pitchFamily="18" charset="2"/>
              </a:rPr>
              <a:t>pero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que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dirty="0" err="1" smtClean="0">
                <a:cs typeface="Arial" charset="0"/>
                <a:sym typeface="Symbol" pitchFamily="18" charset="2"/>
              </a:rPr>
              <a:t>es</a:t>
            </a:r>
            <a:r>
              <a:rPr lang="en-US" dirty="0" smtClean="0">
                <a:cs typeface="Arial" charset="0"/>
                <a:sym typeface="Symbol" pitchFamily="18" charset="2"/>
              </a:rPr>
              <a:t> </a:t>
            </a:r>
            <a:r>
              <a:rPr lang="en-US" i="1" dirty="0" err="1" smtClean="0">
                <a:cs typeface="Arial" charset="0"/>
                <a:sym typeface="Symbol" pitchFamily="18" charset="2"/>
              </a:rPr>
              <a:t>muy</a:t>
            </a:r>
            <a:r>
              <a:rPr lang="en-US" i="1" dirty="0" smtClean="0">
                <a:cs typeface="Arial" charset="0"/>
                <a:sym typeface="Symbol" pitchFamily="18" charset="2"/>
              </a:rPr>
              <a:t> </a:t>
            </a:r>
            <a:r>
              <a:rPr lang="en-US" i="1" dirty="0" err="1" smtClean="0">
                <a:cs typeface="Arial" charset="0"/>
                <a:sym typeface="Symbol" pitchFamily="18" charset="2"/>
              </a:rPr>
              <a:t>pequeño</a:t>
            </a:r>
            <a:r>
              <a:rPr lang="en-US" i="1" dirty="0" smtClean="0">
                <a:cs typeface="Arial" charset="0"/>
                <a:sym typeface="Symbol" pitchFamily="18" charset="2"/>
              </a:rPr>
              <a:t> </a:t>
            </a:r>
            <a:r>
              <a:rPr lang="en-US" i="1" dirty="0" err="1" smtClean="0">
                <a:cs typeface="Arial" charset="0"/>
                <a:sym typeface="Symbol" pitchFamily="18" charset="2"/>
              </a:rPr>
              <a:t>para</a:t>
            </a:r>
            <a:r>
              <a:rPr lang="en-US" i="1" dirty="0" smtClean="0">
                <a:cs typeface="Arial" charset="0"/>
                <a:sym typeface="Symbol" pitchFamily="18" charset="2"/>
              </a:rPr>
              <a:t> </a:t>
            </a:r>
            <a:r>
              <a:rPr lang="en-US" i="1" dirty="0" err="1" smtClean="0">
                <a:cs typeface="Arial" charset="0"/>
                <a:sym typeface="Symbol" pitchFamily="18" charset="2"/>
              </a:rPr>
              <a:t>términos</a:t>
            </a:r>
            <a:r>
              <a:rPr lang="en-US" i="1" dirty="0" smtClean="0">
                <a:cs typeface="Arial" charset="0"/>
                <a:sym typeface="Symbol" pitchFamily="18" charset="2"/>
              </a:rPr>
              <a:t> </a:t>
            </a:r>
            <a:r>
              <a:rPr lang="en-US" i="1" dirty="0" err="1" smtClean="0">
                <a:cs typeface="Arial" charset="0"/>
                <a:sym typeface="Symbol" pitchFamily="18" charset="2"/>
              </a:rPr>
              <a:t>prácticos</a:t>
            </a:r>
            <a:r>
              <a:rPr lang="en-US" i="1" dirty="0" smtClean="0">
                <a:sym typeface="Symbol" pitchFamily="18" charset="2"/>
              </a:rPr>
              <a:t>.</a:t>
            </a:r>
            <a:endParaRPr lang="en-US" i="1" baseline="-25000" dirty="0" smtClean="0">
              <a:sym typeface="Symbol" pitchFamily="18" charset="2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17</a:t>
            </a:fld>
            <a:endParaRPr lang="es-MX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483768" y="1988840"/>
          <a:ext cx="3744416" cy="2016224"/>
        </p:xfrm>
        <a:graphic>
          <a:graphicData uri="http://schemas.openxmlformats.org/presentationml/2006/ole">
            <p:oleObj spid="_x0000_s5123" name="Equation" r:id="rId3" imgW="1739880" imgH="8888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smtClean="0">
                <a:sym typeface="Euclid Symbol" pitchFamily="18" charset="2"/>
              </a:rPr>
              <a:t>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 smtClean="0"/>
              <a:t>Supuestos</a:t>
            </a:r>
            <a:r>
              <a:rPr lang="en-US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Variable </a:t>
            </a:r>
            <a:r>
              <a:rPr lang="en-US" dirty="0" err="1" smtClean="0"/>
              <a:t>categórica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/>
              <a:t>Aleatorización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/>
              <a:t>Muesta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(</a:t>
            </a:r>
            <a:r>
              <a:rPr lang="en-US" dirty="0" err="1" smtClean="0"/>
              <a:t>pero</a:t>
            </a:r>
            <a:r>
              <a:rPr lang="en-US" dirty="0" smtClean="0"/>
              <a:t> dos-</a:t>
            </a:r>
            <a:r>
              <a:rPr lang="en-US" dirty="0" err="1" smtClean="0"/>
              <a:t>lados</a:t>
            </a:r>
            <a:r>
              <a:rPr lang="en-US" dirty="0" smtClean="0"/>
              <a:t> ok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ym typeface="Symbol" pitchFamily="18" charset="2"/>
              </a:rPr>
              <a:t>Hipótesis</a:t>
            </a:r>
            <a:r>
              <a:rPr lang="en-US" dirty="0" smtClean="0">
                <a:sym typeface="Symbol" pitchFamily="18" charset="2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sym typeface="Symbol" pitchFamily="18" charset="2"/>
              </a:rPr>
              <a:t>Hipótesis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nula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=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baseline="-25000" dirty="0" smtClean="0">
                <a:sym typeface="Symbol" pitchFamily="18" charset="2"/>
              </a:rPr>
              <a:t>0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sym typeface="Symbol" pitchFamily="18" charset="2"/>
              </a:rPr>
              <a:t>Hipótesis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alternativa</a:t>
            </a:r>
            <a:r>
              <a:rPr lang="en-US" dirty="0" smtClean="0">
                <a:sym typeface="Symbol" pitchFamily="18" charset="2"/>
              </a:rPr>
              <a:t> :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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baseline="-25000" dirty="0" smtClean="0">
                <a:sym typeface="Symbol" pitchFamily="18" charset="2"/>
              </a:rPr>
              <a:t>0  </a:t>
            </a:r>
            <a:r>
              <a:rPr lang="en-US" dirty="0" smtClean="0">
                <a:sym typeface="Symbol" pitchFamily="18" charset="2"/>
              </a:rPr>
              <a:t>(dos-</a:t>
            </a:r>
            <a:r>
              <a:rPr lang="en-US" dirty="0" err="1" smtClean="0">
                <a:sym typeface="Symbol" pitchFamily="18" charset="2"/>
              </a:rPr>
              <a:t>lados</a:t>
            </a:r>
            <a:r>
              <a:rPr lang="en-US" dirty="0" smtClean="0">
                <a:sym typeface="Symbol" pitchFamily="18" charset="2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&gt;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baseline="-25000" dirty="0" smtClean="0">
                <a:sym typeface="Symbol" pitchFamily="18" charset="2"/>
              </a:rPr>
              <a:t>0             </a:t>
            </a:r>
            <a:r>
              <a:rPr lang="en-US" i="1" dirty="0" smtClean="0">
                <a:sym typeface="Symbol" pitchFamily="18" charset="2"/>
              </a:rPr>
              <a:t>H</a:t>
            </a:r>
            <a:r>
              <a:rPr lang="en-US" i="1" baseline="-25000" dirty="0" smtClean="0">
                <a:sym typeface="Symbol" pitchFamily="18" charset="2"/>
              </a:rPr>
              <a:t>a</a:t>
            </a:r>
            <a:r>
              <a:rPr lang="en-US" dirty="0" smtClean="0">
                <a:sym typeface="Symbol" pitchFamily="18" charset="2"/>
              </a:rPr>
              <a:t>: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&lt;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baseline="-25000" dirty="0" smtClean="0">
                <a:sym typeface="Symbol" pitchFamily="18" charset="2"/>
              </a:rPr>
              <a:t>0  </a:t>
            </a:r>
            <a:r>
              <a:rPr lang="en-US" dirty="0" smtClean="0">
                <a:sym typeface="Symbol" pitchFamily="18" charset="2"/>
              </a:rPr>
              <a:t>   (un-</a:t>
            </a:r>
            <a:r>
              <a:rPr lang="en-US" dirty="0" err="1" smtClean="0">
                <a:sym typeface="Symbol" pitchFamily="18" charset="2"/>
              </a:rPr>
              <a:t>lado</a:t>
            </a:r>
            <a:r>
              <a:rPr lang="en-US" dirty="0" smtClean="0">
                <a:sym typeface="Symbol" pitchFamily="18" charset="2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sym typeface="Symbol" pitchFamily="18" charset="2"/>
              </a:rPr>
              <a:t>Establecer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las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hipótesis</a:t>
            </a:r>
            <a:r>
              <a:rPr lang="en-US" dirty="0" smtClean="0">
                <a:sym typeface="Symbol" pitchFamily="18" charset="2"/>
              </a:rPr>
              <a:t> antes de </a:t>
            </a:r>
            <a:r>
              <a:rPr lang="en-US" dirty="0" err="1" smtClean="0">
                <a:sym typeface="Symbol" pitchFamily="18" charset="2"/>
              </a:rPr>
              <a:t>obtener</a:t>
            </a:r>
            <a:r>
              <a:rPr lang="en-US" dirty="0" smtClean="0">
                <a:sym typeface="Symbol" pitchFamily="18" charset="2"/>
              </a:rPr>
              <a:t> los </a:t>
            </a:r>
            <a:r>
              <a:rPr lang="en-US" dirty="0" err="1" smtClean="0">
                <a:sym typeface="Symbol" pitchFamily="18" charset="2"/>
              </a:rPr>
              <a:t>datos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568952" cy="590465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err="1" smtClean="0"/>
              <a:t>Prueba</a:t>
            </a:r>
            <a:r>
              <a:rPr lang="en-US" sz="2400" dirty="0" smtClean="0"/>
              <a:t> </a:t>
            </a:r>
            <a:r>
              <a:rPr lang="en-US" sz="2400" dirty="0" err="1" smtClean="0"/>
              <a:t>estadística</a:t>
            </a:r>
            <a:r>
              <a:rPr lang="en-US" sz="2400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	Nota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FontTx/>
              <a:buNone/>
            </a:pPr>
            <a:r>
              <a:rPr lang="en-US" sz="2400" dirty="0" smtClean="0"/>
              <a:t>	Como en la </a:t>
            </a:r>
            <a:r>
              <a:rPr lang="en-US" sz="2400" dirty="0" err="1" smtClean="0"/>
              <a:t>prueba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la media, la </a:t>
            </a:r>
            <a:r>
              <a:rPr lang="en-US" sz="2400" dirty="0" err="1" smtClean="0"/>
              <a:t>prueba</a:t>
            </a:r>
            <a:r>
              <a:rPr lang="en-US" sz="2400" dirty="0" smtClean="0"/>
              <a:t> </a:t>
            </a:r>
            <a:r>
              <a:rPr lang="en-US" sz="2400" dirty="0" err="1" smtClean="0"/>
              <a:t>estadística</a:t>
            </a:r>
            <a:r>
              <a:rPr lang="en-US" sz="2400" dirty="0" smtClean="0"/>
              <a:t> </a:t>
            </a:r>
            <a:r>
              <a:rPr lang="en-US" sz="2400" dirty="0" err="1" smtClean="0"/>
              <a:t>tiene</a:t>
            </a:r>
            <a:r>
              <a:rPr lang="en-US" sz="2400" dirty="0" smtClean="0"/>
              <a:t> la forma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		(</a:t>
            </a:r>
            <a:r>
              <a:rPr lang="en-US" sz="2400" dirty="0" err="1" smtClean="0"/>
              <a:t>estimación</a:t>
            </a:r>
            <a:r>
              <a:rPr lang="en-US" sz="2400" dirty="0" smtClean="0"/>
              <a:t> del </a:t>
            </a:r>
            <a:r>
              <a:rPr lang="en-US" sz="2400" dirty="0" err="1" smtClean="0"/>
              <a:t>parámetro</a:t>
            </a:r>
            <a:r>
              <a:rPr lang="en-US" sz="2400" dirty="0" smtClean="0"/>
              <a:t> – valor </a:t>
            </a:r>
            <a:r>
              <a:rPr lang="en-US" sz="2400" i="1" dirty="0" smtClean="0">
                <a:sym typeface="Symbol" pitchFamily="18" charset="2"/>
              </a:rPr>
              <a:t>H</a:t>
            </a:r>
            <a:r>
              <a:rPr lang="en-US" sz="2400" baseline="-25000" dirty="0" smtClean="0">
                <a:sym typeface="Symbol" pitchFamily="18" charset="2"/>
              </a:rPr>
              <a:t>0</a:t>
            </a:r>
            <a:r>
              <a:rPr lang="en-US" sz="2400" dirty="0" smtClean="0"/>
              <a:t>)/(error </a:t>
            </a:r>
            <a:r>
              <a:rPr lang="en-US" sz="2400" dirty="0" err="1" smtClean="0"/>
              <a:t>estándar</a:t>
            </a:r>
            <a:r>
              <a:rPr lang="en-US" sz="2400" dirty="0" smtClean="0"/>
              <a:t>)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Tx/>
              <a:buNone/>
            </a:pPr>
            <a:r>
              <a:rPr lang="en-US" sz="2400" dirty="0" smtClean="0"/>
              <a:t>      	= </a:t>
            </a:r>
            <a:r>
              <a:rPr lang="en-US" sz="2400" dirty="0" err="1" smtClean="0"/>
              <a:t>núm</a:t>
            </a:r>
            <a:r>
              <a:rPr lang="en-US" sz="2400" dirty="0" smtClean="0"/>
              <a:t>. de </a:t>
            </a:r>
            <a:r>
              <a:rPr lang="en-US" sz="2400" dirty="0" err="1" smtClean="0"/>
              <a:t>errores</a:t>
            </a:r>
            <a:r>
              <a:rPr lang="en-US" sz="2400" dirty="0" smtClean="0"/>
              <a:t> </a:t>
            </a:r>
            <a:r>
              <a:rPr lang="en-US" sz="2400" dirty="0" err="1" smtClean="0"/>
              <a:t>estándar</a:t>
            </a:r>
            <a:r>
              <a:rPr lang="en-US" sz="2400" dirty="0" smtClean="0"/>
              <a:t> del </a:t>
            </a:r>
            <a:r>
              <a:rPr lang="en-US" sz="2400" dirty="0" err="1" smtClean="0"/>
              <a:t>estimador</a:t>
            </a:r>
            <a:r>
              <a:rPr lang="en-US" sz="2400" dirty="0" smtClean="0"/>
              <a:t> del valor de </a:t>
            </a:r>
            <a:r>
              <a:rPr lang="en-US" sz="2400" i="1" dirty="0" smtClean="0">
                <a:sym typeface="Symbol" pitchFamily="18" charset="2"/>
              </a:rPr>
              <a:t>H</a:t>
            </a:r>
            <a:r>
              <a:rPr lang="en-US" sz="2400" baseline="-25000" dirty="0" smtClean="0">
                <a:sym typeface="Symbol" pitchFamily="18" charset="2"/>
              </a:rPr>
              <a:t>0</a:t>
            </a:r>
            <a:endParaRPr lang="en-US" sz="2400" i="1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Valor-p: 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i="1" dirty="0" smtClean="0"/>
              <a:t>H</a:t>
            </a:r>
            <a:r>
              <a:rPr lang="en-US" sz="2400" i="1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sz="2400" dirty="0" smtClean="0">
                <a:latin typeface="Symbol" pitchFamily="18" charset="2"/>
                <a:sym typeface="Symbol" pitchFamily="18" charset="2"/>
              </a:rPr>
              <a:t>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sz="2400" baseline="-25000" dirty="0" smtClean="0">
                <a:sym typeface="Symbol" pitchFamily="18" charset="2"/>
              </a:rPr>
              <a:t>0   </a:t>
            </a:r>
            <a:r>
              <a:rPr lang="en-US" sz="2400" dirty="0" smtClean="0">
                <a:sym typeface="Symbol" pitchFamily="18" charset="2"/>
              </a:rPr>
              <a:t>valor-p = prob. 2-colas de la dist. normal </a:t>
            </a:r>
            <a:r>
              <a:rPr lang="en-US" sz="2400" dirty="0" err="1" smtClean="0">
                <a:sym typeface="Symbol" pitchFamily="18" charset="2"/>
              </a:rPr>
              <a:t>estándar</a:t>
            </a:r>
            <a:endParaRPr lang="en-US" sz="2400" dirty="0" smtClean="0">
              <a:sym typeface="Symbol" pitchFamily="18" charset="2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i="1" dirty="0" smtClean="0"/>
              <a:t>H</a:t>
            </a:r>
            <a:r>
              <a:rPr lang="en-US" sz="2400" i="1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sz="2400" dirty="0" smtClean="0">
                <a:latin typeface="Symbol" pitchFamily="18" charset="2"/>
                <a:sym typeface="Symbol" pitchFamily="18" charset="2"/>
              </a:rPr>
              <a:t>&gt;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 p</a:t>
            </a:r>
            <a:r>
              <a:rPr lang="en-US" sz="2400" baseline="-25000" dirty="0" smtClean="0">
                <a:sym typeface="Symbol" pitchFamily="18" charset="2"/>
              </a:rPr>
              <a:t>0 </a:t>
            </a:r>
            <a:r>
              <a:rPr lang="en-US" sz="2400" dirty="0" smtClean="0">
                <a:sym typeface="Symbol" pitchFamily="18" charset="2"/>
              </a:rPr>
              <a:t> valor-p = prob.</a:t>
            </a:r>
            <a:r>
              <a:rPr lang="en-US" sz="2400" baseline="-250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cola-</a:t>
            </a:r>
            <a:r>
              <a:rPr lang="en-US" sz="2400" dirty="0" err="1" smtClean="0">
                <a:sym typeface="Symbol" pitchFamily="18" charset="2"/>
              </a:rPr>
              <a:t>derecha</a:t>
            </a:r>
            <a:r>
              <a:rPr lang="en-US" sz="2400" dirty="0" smtClean="0">
                <a:sym typeface="Symbol" pitchFamily="18" charset="2"/>
              </a:rPr>
              <a:t> de la dist. normal est.</a:t>
            </a:r>
          </a:p>
          <a:p>
            <a:pPr lvl="1">
              <a:lnSpc>
                <a:spcPct val="80000"/>
              </a:lnSpc>
              <a:spcAft>
                <a:spcPts val="1200"/>
              </a:spcAft>
              <a:buFontTx/>
              <a:buNone/>
            </a:pPr>
            <a:r>
              <a:rPr lang="en-US" sz="2400" i="1" dirty="0" smtClean="0"/>
              <a:t>H</a:t>
            </a:r>
            <a:r>
              <a:rPr lang="en-US" sz="2400" i="1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 &lt; p</a:t>
            </a:r>
            <a:r>
              <a:rPr lang="en-US" sz="2400" baseline="-25000" dirty="0" smtClean="0">
                <a:sym typeface="Symbol" pitchFamily="18" charset="2"/>
              </a:rPr>
              <a:t>0 </a:t>
            </a:r>
            <a:r>
              <a:rPr lang="en-US" sz="2400" dirty="0" smtClean="0">
                <a:sym typeface="Symbol" pitchFamily="18" charset="2"/>
              </a:rPr>
              <a:t> valor-p = prob.</a:t>
            </a:r>
            <a:r>
              <a:rPr lang="en-US" sz="2400" baseline="-250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cola-</a:t>
            </a:r>
            <a:r>
              <a:rPr lang="en-US" sz="2400" dirty="0" err="1" smtClean="0">
                <a:sym typeface="Symbol" pitchFamily="18" charset="2"/>
              </a:rPr>
              <a:t>izquierda</a:t>
            </a:r>
            <a:r>
              <a:rPr lang="en-US" sz="2400" dirty="0" smtClean="0">
                <a:sym typeface="Symbol" pitchFamily="18" charset="2"/>
              </a:rPr>
              <a:t> de la dist. normal est.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>
                <a:sym typeface="Symbol" pitchFamily="18" charset="2"/>
              </a:rPr>
              <a:t>Conclusión</a:t>
            </a:r>
            <a:r>
              <a:rPr lang="en-US" sz="2400" dirty="0" smtClean="0">
                <a:sym typeface="Symbol" pitchFamily="18" charset="2"/>
              </a:rPr>
              <a:t>: Como en la </a:t>
            </a:r>
            <a:r>
              <a:rPr lang="en-US" sz="2400" dirty="0" err="1" smtClean="0">
                <a:sym typeface="Symbol" pitchFamily="18" charset="2"/>
              </a:rPr>
              <a:t>prueba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dirty="0" err="1" smtClean="0">
                <a:sym typeface="Symbol" pitchFamily="18" charset="2"/>
              </a:rPr>
              <a:t>para</a:t>
            </a:r>
            <a:r>
              <a:rPr lang="en-US" sz="2400" dirty="0" smtClean="0">
                <a:sym typeface="Symbol" pitchFamily="18" charset="2"/>
              </a:rPr>
              <a:t> la media (</a:t>
            </a:r>
            <a:r>
              <a:rPr lang="en-US" sz="2400" dirty="0" err="1" smtClean="0">
                <a:sym typeface="Symbol" pitchFamily="18" charset="2"/>
              </a:rPr>
              <a:t>p.ej</a:t>
            </a:r>
            <a:r>
              <a:rPr lang="en-US" sz="2400" dirty="0" smtClean="0">
                <a:sym typeface="Symbol" pitchFamily="18" charset="2"/>
              </a:rPr>
              <a:t>., </a:t>
            </a:r>
            <a:r>
              <a:rPr lang="en-US" sz="2400" dirty="0" err="1" smtClean="0">
                <a:sym typeface="Symbol" pitchFamily="18" charset="2"/>
              </a:rPr>
              <a:t>rechazar</a:t>
            </a:r>
            <a:r>
              <a:rPr lang="en-US" sz="2400" dirty="0" smtClean="0">
                <a:sym typeface="Symbol" pitchFamily="18" charset="2"/>
              </a:rPr>
              <a:t> H</a:t>
            </a:r>
            <a:r>
              <a:rPr lang="en-US" sz="2400" baseline="-25000" dirty="0" smtClean="0">
                <a:sym typeface="Symbol" pitchFamily="18" charset="2"/>
              </a:rPr>
              <a:t>0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dirty="0" err="1" smtClean="0">
                <a:sym typeface="Symbol" pitchFamily="18" charset="2"/>
              </a:rPr>
              <a:t>si</a:t>
            </a:r>
            <a:r>
              <a:rPr lang="en-US" sz="2400" dirty="0" smtClean="0">
                <a:sym typeface="Symbol" pitchFamily="18" charset="2"/>
              </a:rPr>
              <a:t> valor-p </a:t>
            </a:r>
            <a:r>
              <a:rPr lang="en-US" sz="2400" dirty="0" smtClean="0">
                <a:cs typeface="Arial" charset="0"/>
                <a:sym typeface="Symbol" pitchFamily="18" charset="2"/>
              </a:rPr>
              <a:t>≤ </a:t>
            </a:r>
            <a:r>
              <a:rPr lang="en-US" sz="2400" dirty="0" smtClean="0">
                <a:cs typeface="Arial" charset="0"/>
                <a:sym typeface="Euclid Symbol" pitchFamily="18" charset="2"/>
              </a:rPr>
              <a:t>)</a:t>
            </a:r>
          </a:p>
          <a:p>
            <a:endParaRPr lang="es-MX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19</a:t>
            </a:fld>
            <a:endParaRPr lang="es-MX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491880" y="476672"/>
          <a:ext cx="2608312" cy="893383"/>
        </p:xfrm>
        <a:graphic>
          <a:graphicData uri="http://schemas.openxmlformats.org/presentationml/2006/ole">
            <p:oleObj spid="_x0000_s6146" name="Equation" r:id="rId3" imgW="1701720" imgH="583920" progId="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691680" y="1556792"/>
          <a:ext cx="6552728" cy="474285"/>
        </p:xfrm>
        <a:graphic>
          <a:graphicData uri="http://schemas.openxmlformats.org/presentationml/2006/ole">
            <p:oleObj spid="_x0000_s6147" name="Equation" r:id="rId4" imgW="3682800" imgH="2664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4067944" y="1772816"/>
            <a:ext cx="21602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err="1" smtClean="0"/>
              <a:t>Ejemplo</a:t>
            </a:r>
            <a:r>
              <a:rPr lang="en-US" sz="3200" dirty="0" smtClean="0"/>
              <a:t>: </a:t>
            </a:r>
            <a:r>
              <a:rPr lang="en-US" sz="3200" dirty="0" err="1" smtClean="0"/>
              <a:t>Pueden</a:t>
            </a:r>
            <a:r>
              <a:rPr lang="en-US" sz="3200" dirty="0" smtClean="0"/>
              <a:t> los </a:t>
            </a:r>
            <a:r>
              <a:rPr lang="en-US" sz="3200" dirty="0" err="1" smtClean="0"/>
              <a:t>perros</a:t>
            </a:r>
            <a:r>
              <a:rPr lang="en-US" sz="3200" dirty="0" smtClean="0"/>
              <a:t> </a:t>
            </a:r>
            <a:r>
              <a:rPr lang="en-US" sz="3200" dirty="0" err="1" smtClean="0"/>
              <a:t>oler</a:t>
            </a:r>
            <a:r>
              <a:rPr lang="en-US" sz="3200" dirty="0" smtClean="0"/>
              <a:t> </a:t>
            </a:r>
            <a:r>
              <a:rPr lang="en-US" sz="3200" dirty="0" err="1" smtClean="0"/>
              <a:t>cáncer</a:t>
            </a:r>
            <a:r>
              <a:rPr lang="en-US" dirty="0" smtClean="0"/>
              <a:t>? 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British Medical Journal</a:t>
            </a:r>
            <a:r>
              <a:rPr lang="en-US" dirty="0" smtClean="0"/>
              <a:t>, Sept. 25, 2004)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En cada ensayo, una muestra de orina del cáncer de vejiga colocada entre seis muestras de control de la orina </a:t>
            </a:r>
          </a:p>
          <a:p>
            <a:pPr>
              <a:spcAft>
                <a:spcPts val="600"/>
              </a:spcAft>
            </a:pPr>
            <a:r>
              <a:rPr lang="es-MX" dirty="0" smtClean="0"/>
              <a:t>Los perros hacen una selección correcta, mejor que si  </a:t>
            </a:r>
            <a:r>
              <a:rPr lang="en-US" dirty="0" err="1" smtClean="0"/>
              <a:t>adivinaran</a:t>
            </a:r>
            <a:r>
              <a:rPr lang="en-US" dirty="0" smtClean="0"/>
              <a:t> al </a:t>
            </a:r>
            <a:r>
              <a:rPr lang="en-US" dirty="0" err="1" smtClean="0"/>
              <a:t>azar</a:t>
            </a:r>
            <a:r>
              <a:rPr lang="en-US" dirty="0" smtClean="0"/>
              <a:t>?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En 54 </a:t>
            </a:r>
            <a:r>
              <a:rPr lang="en-US" dirty="0" err="1" smtClean="0"/>
              <a:t>ensayos</a:t>
            </a:r>
            <a:r>
              <a:rPr lang="en-US" dirty="0" smtClean="0"/>
              <a:t>, los </a:t>
            </a:r>
            <a:r>
              <a:rPr lang="en-US" dirty="0" err="1" smtClean="0"/>
              <a:t>perros</a:t>
            </a:r>
            <a:r>
              <a:rPr lang="en-US" dirty="0" smtClean="0"/>
              <a:t> </a:t>
            </a:r>
            <a:r>
              <a:rPr lang="en-US" dirty="0" err="1" smtClean="0"/>
              <a:t>hace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selección</a:t>
            </a:r>
            <a:r>
              <a:rPr lang="en-US" dirty="0" smtClean="0"/>
              <a:t> </a:t>
            </a:r>
            <a:r>
              <a:rPr lang="en-US" dirty="0" err="1" smtClean="0"/>
              <a:t>correcta</a:t>
            </a:r>
            <a:r>
              <a:rPr lang="en-US" dirty="0" smtClean="0"/>
              <a:t> 22 </a:t>
            </a:r>
            <a:r>
              <a:rPr lang="en-US" dirty="0" err="1" smtClean="0"/>
              <a:t>veces</a:t>
            </a:r>
            <a:r>
              <a:rPr lang="en-US" dirty="0" smtClean="0"/>
              <a:t>.</a:t>
            </a:r>
          </a:p>
          <a:p>
            <a:pPr>
              <a:buFontTx/>
              <a:buNone/>
            </a:pPr>
            <a:r>
              <a:rPr lang="en-US" dirty="0" smtClean="0"/>
              <a:t>	Sea </a:t>
            </a:r>
            <a:r>
              <a:rPr lang="en-US" dirty="0" smtClean="0">
                <a:sym typeface="Euclid Symbol" pitchFamily="18" charset="2"/>
              </a:rPr>
              <a:t> = </a:t>
            </a:r>
            <a:r>
              <a:rPr lang="en-US" dirty="0" err="1" smtClean="0">
                <a:sym typeface="Euclid Symbol" pitchFamily="18" charset="2"/>
              </a:rPr>
              <a:t>probabilidad</a:t>
            </a:r>
            <a:r>
              <a:rPr lang="en-US" dirty="0" smtClean="0">
                <a:sym typeface="Euclid Symbol" pitchFamily="18" charset="2"/>
              </a:rPr>
              <a:t> de </a:t>
            </a:r>
            <a:r>
              <a:rPr lang="en-US" dirty="0" err="1" smtClean="0">
                <a:sym typeface="Euclid Symbol" pitchFamily="18" charset="2"/>
              </a:rPr>
              <a:t>acierto</a:t>
            </a:r>
            <a:r>
              <a:rPr lang="en-US" dirty="0" smtClean="0">
                <a:sym typeface="Euclid Symbol" pitchFamily="18" charset="2"/>
              </a:rPr>
              <a:t>,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un </a:t>
            </a:r>
            <a:r>
              <a:rPr lang="en-US" dirty="0" err="1" smtClean="0">
                <a:sym typeface="Euclid Symbol" pitchFamily="18" charset="2"/>
              </a:rPr>
              <a:t>determinado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ensayo</a:t>
            </a:r>
            <a:endParaRPr lang="en-US" dirty="0" smtClean="0">
              <a:sym typeface="Euclid Symbol" pitchFamily="18" charset="2"/>
            </a:endParaRPr>
          </a:p>
          <a:p>
            <a:pPr>
              <a:spcAft>
                <a:spcPts val="1200"/>
              </a:spcAft>
              <a:buFontTx/>
              <a:buNone/>
            </a:pPr>
            <a:r>
              <a:rPr lang="en-US" dirty="0" smtClean="0">
                <a:sym typeface="Euclid Symbol" pitchFamily="18" charset="2"/>
              </a:rPr>
              <a:t>	H</a:t>
            </a:r>
            <a:r>
              <a:rPr lang="en-US" baseline="-25000" dirty="0" smtClean="0">
                <a:sym typeface="Euclid Symbol" pitchFamily="18" charset="2"/>
              </a:rPr>
              <a:t>0</a:t>
            </a:r>
            <a:r>
              <a:rPr lang="en-US" dirty="0" smtClean="0">
                <a:sym typeface="Euclid Symbol" pitchFamily="18" charset="2"/>
              </a:rPr>
              <a:t>:  = 1/7    (= 0.143, no </a:t>
            </a:r>
            <a:r>
              <a:rPr lang="en-US" dirty="0" err="1" smtClean="0">
                <a:sym typeface="Euclid Symbol" pitchFamily="18" charset="2"/>
              </a:rPr>
              <a:t>efecto</a:t>
            </a:r>
            <a:r>
              <a:rPr lang="en-US" dirty="0" smtClean="0">
                <a:sym typeface="Euclid Symbol" pitchFamily="18" charset="2"/>
              </a:rPr>
              <a:t>),      H</a:t>
            </a:r>
            <a:r>
              <a:rPr lang="en-US" baseline="-25000" dirty="0" smtClean="0">
                <a:sym typeface="Euclid Symbol" pitchFamily="18" charset="2"/>
              </a:rPr>
              <a:t>a</a:t>
            </a:r>
            <a:r>
              <a:rPr lang="en-US" dirty="0" smtClean="0">
                <a:sym typeface="Euclid Symbol" pitchFamily="18" charset="2"/>
              </a:rPr>
              <a:t>:  &gt; 1/7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	</a:t>
            </a:r>
            <a:r>
              <a:rPr lang="en-US" dirty="0" err="1" smtClean="0">
                <a:sym typeface="Euclid Symbol" pitchFamily="18" charset="2"/>
              </a:rPr>
              <a:t>Proporción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muestral</a:t>
            </a:r>
            <a:r>
              <a:rPr lang="en-US" dirty="0" smtClean="0">
                <a:sym typeface="Euclid Symbol" pitchFamily="18" charset="2"/>
              </a:rPr>
              <a:t> = 22/54 = 0.407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58326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>
                <a:sym typeface="Symbol" pitchFamily="18" charset="2"/>
              </a:rPr>
              <a:t>	Error </a:t>
            </a:r>
            <a:r>
              <a:rPr lang="en-US" dirty="0" err="1" smtClean="0">
                <a:sym typeface="Symbol" pitchFamily="18" charset="2"/>
              </a:rPr>
              <a:t>estándar</a:t>
            </a:r>
            <a:r>
              <a:rPr lang="en-US" dirty="0" smtClean="0">
                <a:sym typeface="Symbol" pitchFamily="18" charset="2"/>
              </a:rPr>
              <a:t>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ym typeface="Symbol" pitchFamily="18" charset="2"/>
              </a:rPr>
              <a:t>Prueba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estadística</a:t>
            </a:r>
            <a:endParaRPr lang="en-US" dirty="0" smtClean="0">
              <a:sym typeface="Symbol" pitchFamily="18" charset="2"/>
            </a:endParaRPr>
          </a:p>
          <a:p>
            <a:pPr lvl="1"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i="1" dirty="0" smtClean="0">
                <a:sym typeface="Symbol" pitchFamily="18" charset="2"/>
              </a:rPr>
              <a:t>z = </a:t>
            </a:r>
            <a:r>
              <a:rPr lang="en-US" dirty="0" smtClean="0">
                <a:sym typeface="Symbol" pitchFamily="18" charset="2"/>
              </a:rPr>
              <a:t>(</a:t>
            </a:r>
            <a:r>
              <a:rPr lang="en-US" dirty="0" err="1" smtClean="0">
                <a:sym typeface="Symbol" pitchFamily="18" charset="2"/>
              </a:rPr>
              <a:t>muesta</a:t>
            </a:r>
            <a:r>
              <a:rPr lang="en-US" dirty="0" smtClean="0">
                <a:sym typeface="Symbol" pitchFamily="18" charset="2"/>
              </a:rPr>
              <a:t> – </a:t>
            </a:r>
            <a:r>
              <a:rPr lang="en-US" dirty="0" err="1" smtClean="0">
                <a:sym typeface="Symbol" pitchFamily="18" charset="2"/>
              </a:rPr>
              <a:t>nula</a:t>
            </a:r>
            <a:r>
              <a:rPr lang="en-US" dirty="0" smtClean="0">
                <a:sym typeface="Symbol" pitchFamily="18" charset="2"/>
              </a:rPr>
              <a:t>)/se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>
                <a:sym typeface="Symbol" pitchFamily="18" charset="2"/>
              </a:rPr>
              <a:t> = [0.407 – (1/7)]/0.0476 = 5.6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ym typeface="Symbol" pitchFamily="18" charset="2"/>
              </a:rPr>
              <a:t>Valor-p = prob. cola </a:t>
            </a:r>
            <a:r>
              <a:rPr lang="en-US" dirty="0" err="1" smtClean="0">
                <a:sym typeface="Symbol" pitchFamily="18" charset="2"/>
              </a:rPr>
              <a:t>derecha</a:t>
            </a:r>
            <a:r>
              <a:rPr lang="en-US" dirty="0" smtClean="0">
                <a:sym typeface="Symbol" pitchFamily="18" charset="2"/>
              </a:rPr>
              <a:t> de la normal </a:t>
            </a:r>
            <a:r>
              <a:rPr lang="en-US" dirty="0" err="1" smtClean="0">
                <a:sym typeface="Symbol" pitchFamily="18" charset="2"/>
              </a:rPr>
              <a:t>estándar</a:t>
            </a:r>
            <a:r>
              <a:rPr lang="en-US" dirty="0" smtClean="0">
                <a:sym typeface="Symbol" pitchFamily="18" charset="2"/>
              </a:rPr>
              <a:t>                          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sym typeface="Symbol" pitchFamily="18" charset="2"/>
              </a:rPr>
              <a:t>                  = 0.00000001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>
                <a:sym typeface="Symbol" pitchFamily="18" charset="2"/>
              </a:rPr>
              <a:t>Esta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evidencia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extremadamente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fuerte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la </a:t>
            </a:r>
            <a:r>
              <a:rPr lang="en-US" dirty="0" err="1" smtClean="0">
                <a:sym typeface="Symbol" pitchFamily="18" charset="2"/>
              </a:rPr>
              <a:t>selección</a:t>
            </a:r>
            <a:r>
              <a:rPr lang="en-US" dirty="0" smtClean="0">
                <a:sym typeface="Symbol" pitchFamily="18" charset="2"/>
              </a:rPr>
              <a:t> de los </a:t>
            </a:r>
            <a:r>
              <a:rPr lang="en-US" dirty="0" err="1" smtClean="0">
                <a:sym typeface="Symbol" pitchFamily="18" charset="2"/>
              </a:rPr>
              <a:t>perros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mejor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adivinar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aleatoriamente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para</a:t>
            </a:r>
            <a:r>
              <a:rPr lang="en-US" dirty="0" smtClean="0">
                <a:sym typeface="Symbol" pitchFamily="18" charset="2"/>
              </a:rPr>
              <a:t> la </a:t>
            </a:r>
            <a:r>
              <a:rPr lang="en-US" dirty="0" err="1" smtClean="0">
                <a:sym typeface="Symbol" pitchFamily="18" charset="2"/>
              </a:rPr>
              <a:t>población</a:t>
            </a:r>
            <a:r>
              <a:rPr lang="en-US" dirty="0" smtClean="0">
                <a:sym typeface="Symbol" pitchFamily="18" charset="2"/>
              </a:rPr>
              <a:t> conceptual </a:t>
            </a:r>
            <a:r>
              <a:rPr lang="en-US" dirty="0" err="1" smtClean="0">
                <a:sym typeface="Symbol" pitchFamily="18" charset="2"/>
              </a:rPr>
              <a:t>que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representa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muestra</a:t>
            </a:r>
            <a:endParaRPr lang="en-US" dirty="0" smtClean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ym typeface="Symbol" pitchFamily="18" charset="2"/>
              </a:rPr>
              <a:t>Para un </a:t>
            </a:r>
            <a:r>
              <a:rPr lang="en-US" dirty="0" err="1" smtClean="0">
                <a:sym typeface="Symbol" pitchFamily="18" charset="2"/>
              </a:rPr>
              <a:t>punto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corte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estándar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smtClean="0">
                <a:sym typeface="Euclid Symbol" pitchFamily="18" charset="2"/>
              </a:rPr>
              <a:t> de 0.05, </a:t>
            </a:r>
            <a:r>
              <a:rPr lang="en-US" dirty="0" err="1" smtClean="0">
                <a:sym typeface="Euclid Symbol" pitchFamily="18" charset="2"/>
              </a:rPr>
              <a:t>rechazamos</a:t>
            </a:r>
            <a:r>
              <a:rPr lang="en-US" dirty="0" smtClean="0">
                <a:sym typeface="Euclid Symbol" pitchFamily="18" charset="2"/>
              </a:rPr>
              <a:t> H</a:t>
            </a:r>
            <a:r>
              <a:rPr lang="en-US" baseline="-25000" dirty="0" smtClean="0">
                <a:sym typeface="Euclid Symbol" pitchFamily="18" charset="2"/>
              </a:rPr>
              <a:t>0 </a:t>
            </a:r>
            <a:r>
              <a:rPr lang="en-US" dirty="0" smtClean="0">
                <a:sym typeface="Euclid Symbol" pitchFamily="18" charset="2"/>
              </a:rPr>
              <a:t> y </a:t>
            </a:r>
            <a:r>
              <a:rPr lang="en-US" dirty="0" err="1" smtClean="0">
                <a:sym typeface="Euclid Symbol" pitchFamily="18" charset="2"/>
              </a:rPr>
              <a:t>concluimos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 &gt; 1/7.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21</a:t>
            </a:fld>
            <a:endParaRPr lang="es-MX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691680" y="836712"/>
          <a:ext cx="6120680" cy="543545"/>
        </p:xfrm>
        <a:graphic>
          <a:graphicData uri="http://schemas.openxmlformats.org/presentationml/2006/ole">
            <p:oleObj spid="_x0000_s7170" name="Equation" r:id="rId3" imgW="2997000" imgH="266400" progId="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597666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s-MX" sz="2600" dirty="0" smtClean="0"/>
              <a:t>Advertencia: como en la mayoría de los estudios médicos, los sujetos fueron una muestra de conveniencia. No es realista buscar una muestra aleatoria de pacientes de cáncer de vejiga o de perros para el experimento.</a:t>
            </a:r>
          </a:p>
          <a:p>
            <a:r>
              <a:rPr lang="es-MX" sz="2600" dirty="0" smtClean="0"/>
              <a:t>A pesar de que las muestras no son aleatorias, es importante emplear la </a:t>
            </a:r>
            <a:r>
              <a:rPr lang="es-MX" sz="2600" dirty="0" err="1" smtClean="0"/>
              <a:t>aleatorización</a:t>
            </a:r>
            <a:r>
              <a:rPr lang="es-MX" sz="2600" dirty="0" smtClean="0"/>
              <a:t> en el experimento, en la colocación de la muestra de orina de pacientes de cáncer de vejiga entre las 6 muestras de control.</a:t>
            </a:r>
            <a:endParaRPr lang="es-MX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22</a:t>
            </a:fld>
            <a:endParaRPr lang="es-MX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27784" y="3925143"/>
            <a:ext cx="4267200" cy="2816225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Decisiones</a:t>
            </a:r>
            <a:r>
              <a:rPr lang="en-US" dirty="0" smtClean="0"/>
              <a:t> en </a:t>
            </a:r>
            <a:r>
              <a:rPr lang="en-US" dirty="0" err="1" smtClean="0"/>
              <a:t>pruebas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Nivel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dirty="0" smtClean="0"/>
              <a:t> (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): Pre-</a:t>
            </a:r>
            <a:r>
              <a:rPr lang="en-US" dirty="0" err="1" smtClean="0"/>
              <a:t>especificado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de </a:t>
            </a:r>
            <a:r>
              <a:rPr lang="en-US" dirty="0" err="1" smtClean="0"/>
              <a:t>corte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rechazar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el valor-p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menor</a:t>
            </a:r>
            <a:r>
              <a:rPr lang="en-US" dirty="0" smtClean="0"/>
              <a:t> a </a:t>
            </a:r>
            <a:r>
              <a:rPr lang="en-US" dirty="0" err="1" smtClean="0"/>
              <a:t>este</a:t>
            </a:r>
            <a:r>
              <a:rPr lang="en-US" dirty="0" smtClean="0"/>
              <a:t> valor (</a:t>
            </a:r>
            <a:r>
              <a:rPr lang="en-US" dirty="0" err="1" smtClean="0"/>
              <a:t>típicamente</a:t>
            </a:r>
            <a:r>
              <a:rPr lang="en-US" dirty="0" smtClean="0"/>
              <a:t> 0.05 ó 0.01)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endParaRPr lang="en-US" i="1" dirty="0" smtClean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err="1" smtClean="0"/>
              <a:t>Región</a:t>
            </a:r>
            <a:r>
              <a:rPr lang="en-US" dirty="0" smtClean="0"/>
              <a:t> de </a:t>
            </a:r>
            <a:r>
              <a:rPr lang="en-US" dirty="0" err="1" smtClean="0"/>
              <a:t>rechazo</a:t>
            </a:r>
            <a:r>
              <a:rPr lang="en-US" dirty="0" smtClean="0"/>
              <a:t>: </a:t>
            </a:r>
            <a:r>
              <a:rPr lang="en-US" dirty="0" err="1" smtClean="0"/>
              <a:t>Valores</a:t>
            </a:r>
            <a:r>
              <a:rPr lang="en-US" dirty="0" smtClean="0"/>
              <a:t> de la </a:t>
            </a:r>
            <a:r>
              <a:rPr lang="en-US" dirty="0" err="1" smtClean="0"/>
              <a:t>estadística</a:t>
            </a:r>
            <a:r>
              <a:rPr lang="en-US" dirty="0" smtClean="0"/>
              <a:t> de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rechazamos</a:t>
            </a:r>
            <a:r>
              <a:rPr lang="en-US" dirty="0" smtClean="0"/>
              <a:t> la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endParaRPr lang="en-US" dirty="0" smtClean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/>
              <a:t>Para </a:t>
            </a:r>
            <a:r>
              <a:rPr lang="en-US" dirty="0" err="1" smtClean="0"/>
              <a:t>pruebas</a:t>
            </a:r>
            <a:r>
              <a:rPr lang="en-US" dirty="0" smtClean="0"/>
              <a:t> de dos-</a:t>
            </a:r>
            <a:r>
              <a:rPr lang="en-US" dirty="0" err="1" smtClean="0"/>
              <a:t>lados</a:t>
            </a:r>
            <a:r>
              <a:rPr lang="en-US" dirty="0" smtClean="0"/>
              <a:t> con </a:t>
            </a:r>
            <a:r>
              <a:rPr lang="en-US" i="1" dirty="0" smtClean="0">
                <a:sym typeface="Symbol"/>
              </a:rPr>
              <a:t></a:t>
            </a:r>
            <a:r>
              <a:rPr lang="en-US" dirty="0" smtClean="0"/>
              <a:t> = 0.05, </a:t>
            </a:r>
            <a:r>
              <a:rPr lang="en-US" dirty="0" err="1" smtClean="0"/>
              <a:t>rechazamos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 </a:t>
            </a:r>
            <a:r>
              <a:rPr lang="en-US" dirty="0" err="1" smtClean="0"/>
              <a:t>si</a:t>
            </a:r>
            <a:r>
              <a:rPr lang="en-US" dirty="0" smtClean="0"/>
              <a:t> |</a:t>
            </a:r>
            <a:r>
              <a:rPr lang="en-US" i="1" dirty="0" smtClean="0"/>
              <a:t>z</a:t>
            </a:r>
            <a:r>
              <a:rPr lang="en-US" dirty="0" smtClean="0"/>
              <a:t>|</a:t>
            </a:r>
            <a:r>
              <a:rPr lang="en-US" dirty="0" smtClean="0">
                <a:sym typeface="Symbol" pitchFamily="18" charset="2"/>
              </a:rPr>
              <a:t> 1.96</a:t>
            </a:r>
            <a:endParaRPr lang="en-US" sz="3200" dirty="0" smtClean="0"/>
          </a:p>
          <a:p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23</a:t>
            </a:fld>
            <a:endParaRPr lang="es-MX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219200" y="2708920"/>
          <a:ext cx="6615113" cy="1176338"/>
        </p:xfrm>
        <a:graphic>
          <a:graphicData uri="http://schemas.openxmlformats.org/presentationml/2006/ole">
            <p:oleObj spid="_x0000_s8195" name="Document" r:id="rId3" imgW="2868840" imgH="6411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errores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</a:t>
            </a:r>
            <a:r>
              <a:rPr lang="en-US" dirty="0" err="1" smtClean="0"/>
              <a:t>Tipo</a:t>
            </a:r>
            <a:r>
              <a:rPr lang="en-US" dirty="0" smtClean="0"/>
              <a:t> I: </a:t>
            </a:r>
            <a:r>
              <a:rPr lang="en-US" dirty="0" err="1" smtClean="0"/>
              <a:t>Rechazar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verdadera</a:t>
            </a:r>
            <a:endParaRPr lang="en-US" dirty="0" smtClean="0"/>
          </a:p>
          <a:p>
            <a:r>
              <a:rPr lang="en-US" dirty="0" smtClean="0"/>
              <a:t>Error </a:t>
            </a:r>
            <a:r>
              <a:rPr lang="en-US" dirty="0" err="1" smtClean="0"/>
              <a:t>Tipo</a:t>
            </a:r>
            <a:r>
              <a:rPr lang="en-US" dirty="0" smtClean="0"/>
              <a:t> II: No </a:t>
            </a:r>
            <a:r>
              <a:rPr lang="en-US" dirty="0" err="1" smtClean="0"/>
              <a:t>rechazar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falsa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24</a:t>
            </a:fld>
            <a:endParaRPr lang="es-MX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681038" y="2593975"/>
          <a:ext cx="8207375" cy="4019550"/>
        </p:xfrm>
        <a:graphic>
          <a:graphicData uri="http://schemas.openxmlformats.org/presentationml/2006/ole">
            <p:oleObj spid="_x0000_s9219" name="Document" r:id="rId3" imgW="8364272" imgH="4091295" progId="Word.Document.8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755576" y="2564904"/>
            <a:ext cx="3456384" cy="165618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P(Error </a:t>
            </a:r>
            <a:r>
              <a:rPr lang="en-US" dirty="0" err="1" smtClean="0"/>
              <a:t>Tipo</a:t>
            </a:r>
            <a:r>
              <a:rPr lang="en-US" dirty="0" smtClean="0"/>
              <a:t> I)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00" dirty="0" err="1" smtClean="0"/>
              <a:t>Asume</a:t>
            </a:r>
            <a:r>
              <a:rPr lang="en-US" sz="2600" dirty="0" smtClean="0"/>
              <a:t> </a:t>
            </a:r>
            <a:r>
              <a:rPr lang="en-US" sz="2600" dirty="0" err="1" smtClean="0"/>
              <a:t>nivel</a:t>
            </a:r>
            <a:r>
              <a:rPr lang="en-US" sz="2600" dirty="0" smtClean="0"/>
              <a:t>-</a:t>
            </a:r>
            <a:r>
              <a:rPr lang="en-US" sz="2600" i="1" dirty="0" smtClean="0">
                <a:latin typeface="Symbol" pitchFamily="18" charset="2"/>
              </a:rPr>
              <a:t>a</a:t>
            </a:r>
            <a:r>
              <a:rPr lang="en-US" sz="2600" dirty="0" smtClean="0"/>
              <a:t> = 0.05. P(Error </a:t>
            </a:r>
            <a:r>
              <a:rPr lang="en-US" sz="2600" dirty="0" err="1" smtClean="0"/>
              <a:t>Tipo</a:t>
            </a:r>
            <a:r>
              <a:rPr lang="en-US" sz="2600" dirty="0" smtClean="0"/>
              <a:t> I) = P(</a:t>
            </a:r>
            <a:r>
              <a:rPr lang="en-US" sz="2600" dirty="0" err="1" smtClean="0"/>
              <a:t>rechazar</a:t>
            </a:r>
            <a:r>
              <a:rPr lang="en-US" sz="2600" dirty="0" smtClean="0"/>
              <a:t> </a:t>
            </a:r>
            <a:r>
              <a:rPr lang="en-US" sz="2600" dirty="0" err="1" smtClean="0"/>
              <a:t>nula</a:t>
            </a:r>
            <a:r>
              <a:rPr lang="en-US" sz="2600" dirty="0" smtClean="0"/>
              <a:t>, dado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es</a:t>
            </a:r>
            <a:r>
              <a:rPr lang="en-US" sz="2600" dirty="0" smtClean="0"/>
              <a:t> </a:t>
            </a:r>
            <a:r>
              <a:rPr lang="en-US" sz="2600" dirty="0" err="1" smtClean="0"/>
              <a:t>verdadera</a:t>
            </a:r>
            <a:r>
              <a:rPr lang="en-US" sz="2600" dirty="0" smtClean="0"/>
              <a:t>) = </a:t>
            </a:r>
            <a:r>
              <a:rPr lang="en-US" sz="2600" i="1" dirty="0" smtClean="0"/>
              <a:t>P</a:t>
            </a:r>
            <a:r>
              <a:rPr lang="en-US" sz="2600" dirty="0" smtClean="0"/>
              <a:t>(|</a:t>
            </a:r>
            <a:r>
              <a:rPr lang="en-US" sz="2600" i="1" dirty="0" smtClean="0"/>
              <a:t>z</a:t>
            </a:r>
            <a:r>
              <a:rPr lang="en-US" sz="2600" dirty="0" smtClean="0"/>
              <a:t>| &gt; 1.96) =  0.05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600" dirty="0" smtClean="0"/>
              <a:t>Es </a:t>
            </a:r>
            <a:r>
              <a:rPr lang="en-US" sz="2600" dirty="0" err="1" smtClean="0"/>
              <a:t>decir</a:t>
            </a:r>
            <a:r>
              <a:rPr lang="en-US" sz="2600" dirty="0" smtClean="0"/>
              <a:t>, </a:t>
            </a:r>
            <a:r>
              <a:rPr lang="en-US" sz="2600" dirty="0" err="1" smtClean="0"/>
              <a:t>nivel</a:t>
            </a:r>
            <a:r>
              <a:rPr lang="en-US" sz="2600" dirty="0" smtClean="0"/>
              <a:t>-</a:t>
            </a:r>
            <a:r>
              <a:rPr lang="en-US" sz="2600" i="1" dirty="0" smtClean="0">
                <a:sym typeface="Euclid Symbol" pitchFamily="18" charset="2"/>
              </a:rPr>
              <a:t> </a:t>
            </a:r>
            <a:r>
              <a:rPr lang="en-US" sz="2600" dirty="0" err="1" smtClean="0">
                <a:sym typeface="Euclid Symbol" pitchFamily="18" charset="2"/>
              </a:rPr>
              <a:t>es</a:t>
            </a:r>
            <a:r>
              <a:rPr lang="en-US" sz="2600" dirty="0" smtClean="0">
                <a:sym typeface="Euclid Symbol" pitchFamily="18" charset="2"/>
              </a:rPr>
              <a:t> la </a:t>
            </a:r>
            <a:r>
              <a:rPr lang="en-US" sz="2600" i="1" dirty="0" smtClean="0">
                <a:sym typeface="Euclid Symbol" pitchFamily="18" charset="2"/>
              </a:rPr>
              <a:t>P(Error </a:t>
            </a:r>
            <a:r>
              <a:rPr lang="en-US" sz="2600" i="1" dirty="0" err="1" smtClean="0">
                <a:sym typeface="Euclid Symbol" pitchFamily="18" charset="2"/>
              </a:rPr>
              <a:t>Tipo</a:t>
            </a:r>
            <a:r>
              <a:rPr lang="en-US" sz="2600" i="1" dirty="0" smtClean="0">
                <a:sym typeface="Euclid Symbol" pitchFamily="18" charset="2"/>
              </a:rPr>
              <a:t> I).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 smtClean="0">
                <a:sym typeface="Euclid Symbol" pitchFamily="18" charset="2"/>
              </a:rPr>
              <a:t>Dado </a:t>
            </a:r>
            <a:r>
              <a:rPr lang="en-US" sz="2600" dirty="0" err="1" smtClean="0">
                <a:sym typeface="Euclid Symbol" pitchFamily="18" charset="2"/>
              </a:rPr>
              <a:t>que</a:t>
            </a:r>
            <a:r>
              <a:rPr lang="en-US" sz="2600" dirty="0" smtClean="0">
                <a:sym typeface="Euclid Symbol" pitchFamily="18" charset="2"/>
              </a:rPr>
              <a:t> le “</a:t>
            </a:r>
            <a:r>
              <a:rPr lang="en-US" sz="2600" dirty="0" err="1" smtClean="0">
                <a:sym typeface="Euclid Symbol" pitchFamily="18" charset="2"/>
              </a:rPr>
              <a:t>damos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es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beneficio</a:t>
            </a:r>
            <a:r>
              <a:rPr lang="en-US" sz="2600" dirty="0" smtClean="0">
                <a:sym typeface="Euclid Symbol" pitchFamily="18" charset="2"/>
              </a:rPr>
              <a:t> de la </a:t>
            </a:r>
            <a:r>
              <a:rPr lang="en-US" sz="2600" dirty="0" err="1" smtClean="0">
                <a:sym typeface="Euclid Symbol" pitchFamily="18" charset="2"/>
              </a:rPr>
              <a:t>duda</a:t>
            </a:r>
            <a:r>
              <a:rPr lang="en-US" sz="2600" dirty="0" smtClean="0">
                <a:sym typeface="Euclid Symbol" pitchFamily="18" charset="2"/>
              </a:rPr>
              <a:t> a la </a:t>
            </a:r>
            <a:r>
              <a:rPr lang="en-US" sz="2600" dirty="0" err="1" smtClean="0">
                <a:sym typeface="Euclid Symbol" pitchFamily="18" charset="2"/>
              </a:rPr>
              <a:t>nula</a:t>
            </a:r>
            <a:r>
              <a:rPr lang="en-US" sz="2600" dirty="0" smtClean="0">
                <a:sym typeface="Euclid Symbol" pitchFamily="18" charset="2"/>
              </a:rPr>
              <a:t>” al </a:t>
            </a:r>
            <a:r>
              <a:rPr lang="en-US" sz="2600" dirty="0" err="1" smtClean="0">
                <a:sym typeface="Euclid Symbol" pitchFamily="18" charset="2"/>
              </a:rPr>
              <a:t>hacer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esta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prueba</a:t>
            </a:r>
            <a:r>
              <a:rPr lang="en-US" sz="2600" dirty="0" smtClean="0">
                <a:sym typeface="Euclid Symbol" pitchFamily="18" charset="2"/>
              </a:rPr>
              <a:t>, </a:t>
            </a:r>
            <a:r>
              <a:rPr lang="en-US" sz="2600" dirty="0" err="1" smtClean="0">
                <a:sym typeface="Euclid Symbol" pitchFamily="18" charset="2"/>
              </a:rPr>
              <a:t>por</a:t>
            </a:r>
            <a:r>
              <a:rPr lang="en-US" sz="2600" dirty="0" smtClean="0">
                <a:sym typeface="Euclid Symbol" pitchFamily="18" charset="2"/>
              </a:rPr>
              <a:t> lo general se </a:t>
            </a:r>
            <a:r>
              <a:rPr lang="en-US" sz="2600" dirty="0" err="1" smtClean="0">
                <a:sym typeface="Euclid Symbol" pitchFamily="18" charset="2"/>
              </a:rPr>
              <a:t>escoge</a:t>
            </a:r>
            <a:r>
              <a:rPr lang="en-US" sz="2600" dirty="0" smtClean="0">
                <a:sym typeface="Euclid Symbol" pitchFamily="18" charset="2"/>
              </a:rPr>
              <a:t>  </a:t>
            </a:r>
            <a:r>
              <a:rPr lang="en-US" sz="2600" dirty="0" err="1" smtClean="0">
                <a:sym typeface="Euclid Symbol" pitchFamily="18" charset="2"/>
              </a:rPr>
              <a:t>pequeña</a:t>
            </a:r>
            <a:r>
              <a:rPr lang="en-US" sz="2600" dirty="0" smtClean="0">
                <a:sym typeface="Euclid Symbol" pitchFamily="18" charset="2"/>
              </a:rPr>
              <a:t>, </a:t>
            </a:r>
            <a:r>
              <a:rPr lang="en-US" sz="2600" dirty="0" err="1" smtClean="0">
                <a:sym typeface="Euclid Symbol" pitchFamily="18" charset="2"/>
              </a:rPr>
              <a:t>usualmente</a:t>
            </a:r>
            <a:r>
              <a:rPr lang="en-US" sz="2600" dirty="0" smtClean="0">
                <a:sym typeface="Euclid Symbol" pitchFamily="18" charset="2"/>
              </a:rPr>
              <a:t> 0.05, se </a:t>
            </a:r>
            <a:r>
              <a:rPr lang="en-US" sz="2600" dirty="0" err="1" smtClean="0">
                <a:sym typeface="Euclid Symbol" pitchFamily="18" charset="2"/>
              </a:rPr>
              <a:t>considera</a:t>
            </a:r>
            <a:r>
              <a:rPr lang="en-US" sz="2600" dirty="0" smtClean="0">
                <a:sym typeface="Euclid Symbol" pitchFamily="18" charset="2"/>
              </a:rPr>
              <a:t> 0.01 </a:t>
            </a:r>
            <a:r>
              <a:rPr lang="en-US" sz="2600" dirty="0" err="1" smtClean="0">
                <a:sym typeface="Euclid Symbol" pitchFamily="18" charset="2"/>
              </a:rPr>
              <a:t>es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muy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cauteloso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para</a:t>
            </a:r>
            <a:r>
              <a:rPr lang="en-US" sz="2600" dirty="0" smtClean="0">
                <a:sym typeface="Euclid Symbol" pitchFamily="18" charset="2"/>
              </a:rPr>
              <a:t> no </a:t>
            </a:r>
            <a:r>
              <a:rPr lang="en-US" sz="2600" dirty="0" err="1" smtClean="0">
                <a:sym typeface="Euclid Symbol" pitchFamily="18" charset="2"/>
              </a:rPr>
              <a:t>rechazar</a:t>
            </a:r>
            <a:r>
              <a:rPr lang="en-US" sz="2600" dirty="0" smtClean="0">
                <a:sym typeface="Euclid Symbol" pitchFamily="18" charset="2"/>
              </a:rPr>
              <a:t> la </a:t>
            </a:r>
            <a:r>
              <a:rPr lang="en-US" sz="2600" dirty="0" err="1" smtClean="0">
                <a:sym typeface="Euclid Symbol" pitchFamily="18" charset="2"/>
              </a:rPr>
              <a:t>nula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cuando</a:t>
            </a:r>
            <a:r>
              <a:rPr lang="en-US" sz="2600" dirty="0" smtClean="0">
                <a:sym typeface="Euclid Symbol" pitchFamily="18" charset="2"/>
              </a:rPr>
              <a:t> sea </a:t>
            </a:r>
            <a:r>
              <a:rPr lang="en-US" sz="2600" dirty="0" err="1" smtClean="0">
                <a:sym typeface="Euclid Symbol" pitchFamily="18" charset="2"/>
              </a:rPr>
              <a:t>cierta</a:t>
            </a:r>
            <a:r>
              <a:rPr lang="en-US" sz="2600" dirty="0" smtClean="0">
                <a:sym typeface="Euclid Symbol" pitchFamily="18" charset="2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 smtClean="0">
                <a:sym typeface="Euclid Symbol" pitchFamily="18" charset="2"/>
              </a:rPr>
              <a:t>Como en los ICs, no </a:t>
            </a:r>
            <a:r>
              <a:rPr lang="en-US" sz="2600" dirty="0" err="1" smtClean="0">
                <a:sym typeface="Euclid Symbol" pitchFamily="18" charset="2"/>
              </a:rPr>
              <a:t>usamos</a:t>
            </a:r>
            <a:r>
              <a:rPr lang="en-US" sz="2600" dirty="0" smtClean="0">
                <a:sym typeface="Euclid Symbol" pitchFamily="18" charset="2"/>
              </a:rPr>
              <a:t>  </a:t>
            </a:r>
            <a:r>
              <a:rPr lang="en-US" sz="2600" dirty="0" err="1" smtClean="0">
                <a:sym typeface="Euclid Symbol" pitchFamily="18" charset="2"/>
              </a:rPr>
              <a:t>demasiado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pequeña</a:t>
            </a:r>
            <a:r>
              <a:rPr lang="en-US" sz="2600" dirty="0" smtClean="0">
                <a:sym typeface="Euclid Symbol" pitchFamily="18" charset="2"/>
              </a:rPr>
              <a:t>, </a:t>
            </a:r>
            <a:r>
              <a:rPr lang="en-US" sz="2600" dirty="0" err="1" smtClean="0">
                <a:sym typeface="Euclid Symbol" pitchFamily="18" charset="2"/>
              </a:rPr>
              <a:t>ya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que</a:t>
            </a:r>
            <a:r>
              <a:rPr lang="en-US" sz="2600" dirty="0" smtClean="0">
                <a:sym typeface="Euclid Symbol" pitchFamily="18" charset="2"/>
              </a:rPr>
              <a:t> a </a:t>
            </a:r>
            <a:r>
              <a:rPr lang="en-US" sz="2600" dirty="0" err="1" smtClean="0">
                <a:sym typeface="Euclid Symbol" pitchFamily="18" charset="2"/>
              </a:rPr>
              <a:t>medida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que</a:t>
            </a:r>
            <a:r>
              <a:rPr lang="en-US" sz="2600" dirty="0" smtClean="0">
                <a:sym typeface="Euclid Symbol" pitchFamily="18" charset="2"/>
              </a:rPr>
              <a:t>  </a:t>
            </a:r>
            <a:r>
              <a:rPr lang="en-US" sz="2600" dirty="0" err="1" smtClean="0">
                <a:sym typeface="Euclid Symbol" pitchFamily="18" charset="2"/>
              </a:rPr>
              <a:t>disminuye</a:t>
            </a:r>
            <a:r>
              <a:rPr lang="en-US" sz="2600" dirty="0" smtClean="0">
                <a:sym typeface="Euclid Symbol" pitchFamily="18" charset="2"/>
              </a:rPr>
              <a:t>,  = P(Type II error) </a:t>
            </a:r>
            <a:r>
              <a:rPr lang="en-US" sz="2600" dirty="0" err="1" smtClean="0">
                <a:sym typeface="Euclid Symbol" pitchFamily="18" charset="2"/>
              </a:rPr>
              <a:t>aumenta</a:t>
            </a:r>
            <a:r>
              <a:rPr lang="en-US" sz="2600" dirty="0" smtClean="0">
                <a:sym typeface="Euclid Symbol" pitchFamily="18" charset="2"/>
              </a:rPr>
              <a:t> (</a:t>
            </a:r>
            <a:r>
              <a:rPr lang="en-US" sz="2600" dirty="0" err="1" smtClean="0">
                <a:sym typeface="Euclid Symbol" pitchFamily="18" charset="2"/>
              </a:rPr>
              <a:t>Piensa</a:t>
            </a:r>
            <a:r>
              <a:rPr lang="en-US" sz="2600" dirty="0" smtClean="0">
                <a:sym typeface="Euclid Symbol" pitchFamily="18" charset="2"/>
              </a:rPr>
              <a:t> en la </a:t>
            </a:r>
            <a:r>
              <a:rPr lang="en-US" sz="2600" dirty="0" err="1" smtClean="0">
                <a:sym typeface="Euclid Symbol" pitchFamily="18" charset="2"/>
              </a:rPr>
              <a:t>analogía</a:t>
            </a:r>
            <a:r>
              <a:rPr lang="en-US" sz="2600" dirty="0" smtClean="0">
                <a:sym typeface="Euclid Symbol" pitchFamily="18" charset="2"/>
              </a:rPr>
              <a:t> a un </a:t>
            </a:r>
            <a:r>
              <a:rPr lang="en-US" sz="2600" dirty="0" err="1" smtClean="0">
                <a:sym typeface="Euclid Symbol" pitchFamily="18" charset="2"/>
              </a:rPr>
              <a:t>juicio</a:t>
            </a:r>
            <a:r>
              <a:rPr lang="en-US" sz="2600" dirty="0" smtClean="0">
                <a:sym typeface="Euclid Symbol" pitchFamily="18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sym typeface="Euclid Symbol" pitchFamily="18" charset="2"/>
              </a:rPr>
              <a:t>Es </a:t>
            </a:r>
            <a:r>
              <a:rPr lang="en-US" sz="2600" dirty="0" err="1" smtClean="0">
                <a:sym typeface="Euclid Symbol" pitchFamily="18" charset="2"/>
              </a:rPr>
              <a:t>mejor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reportar</a:t>
            </a:r>
            <a:r>
              <a:rPr lang="en-US" sz="2600" dirty="0" smtClean="0">
                <a:sym typeface="Euclid Symbol" pitchFamily="18" charset="2"/>
              </a:rPr>
              <a:t> el valor-p </a:t>
            </a:r>
            <a:r>
              <a:rPr lang="en-US" sz="2600" dirty="0" err="1" smtClean="0">
                <a:sym typeface="Euclid Symbol" pitchFamily="18" charset="2"/>
              </a:rPr>
              <a:t>que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simplemente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decir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que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rechazamos</a:t>
            </a:r>
            <a:r>
              <a:rPr lang="en-US" sz="2600" dirty="0" smtClean="0">
                <a:sym typeface="Euclid Symbol" pitchFamily="18" charset="2"/>
              </a:rPr>
              <a:t> H</a:t>
            </a:r>
            <a:r>
              <a:rPr lang="en-US" sz="2600" baseline="-25000" dirty="0" smtClean="0">
                <a:sym typeface="Euclid Symbol" pitchFamily="18" charset="2"/>
              </a:rPr>
              <a:t>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dirty="0" smtClean="0">
                <a:sym typeface="Euclid Symbol" pitchFamily="18" charset="2"/>
              </a:rPr>
              <a:t>     (Son valor-p</a:t>
            </a:r>
            <a:r>
              <a:rPr lang="en-US" sz="2600" i="1" dirty="0" smtClean="0">
                <a:sym typeface="Euclid Symbol" pitchFamily="18" charset="2"/>
              </a:rPr>
              <a:t> = </a:t>
            </a:r>
            <a:r>
              <a:rPr lang="en-US" sz="2600" dirty="0" smtClean="0">
                <a:sym typeface="Euclid Symbol" pitchFamily="18" charset="2"/>
              </a:rPr>
              <a:t>0.049 y 0.051 </a:t>
            </a:r>
            <a:r>
              <a:rPr lang="en-US" sz="2600" dirty="0" err="1" smtClean="0">
                <a:sym typeface="Euclid Symbol" pitchFamily="18" charset="2"/>
              </a:rPr>
              <a:t>muy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diferentes</a:t>
            </a:r>
            <a:r>
              <a:rPr lang="en-US" sz="2600" dirty="0" smtClean="0">
                <a:sym typeface="Euclid Symbol" pitchFamily="18" charset="2"/>
              </a:rPr>
              <a:t>?)    (</a:t>
            </a:r>
            <a:r>
              <a:rPr lang="en-US" sz="2600" dirty="0" err="1" smtClean="0">
                <a:sym typeface="Euclid Symbol" pitchFamily="18" charset="2"/>
              </a:rPr>
              <a:t>Ve</a:t>
            </a:r>
            <a:r>
              <a:rPr lang="en-US" sz="2600" dirty="0" smtClean="0">
                <a:sym typeface="Euclid Symbol" pitchFamily="18" charset="2"/>
              </a:rPr>
              <a:t> </a:t>
            </a:r>
            <a:r>
              <a:rPr lang="en-US" sz="2600" dirty="0" err="1" smtClean="0">
                <a:sym typeface="Euclid Symbol" pitchFamily="18" charset="2"/>
              </a:rPr>
              <a:t>ej</a:t>
            </a:r>
            <a:r>
              <a:rPr lang="en-US" sz="2600" dirty="0" smtClean="0">
                <a:sym typeface="Euclid Symbol" pitchFamily="18" charset="2"/>
              </a:rPr>
              <a:t>. 6.24)</a:t>
            </a:r>
            <a:endParaRPr lang="es-MX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P(Error </a:t>
            </a:r>
            <a:r>
              <a:rPr lang="en-US" dirty="0" err="1" smtClean="0"/>
              <a:t>Tipo</a:t>
            </a:r>
            <a:r>
              <a:rPr lang="en-US" dirty="0" smtClean="0"/>
              <a:t> II)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P(Error </a:t>
            </a:r>
            <a:r>
              <a:rPr lang="en-US" dirty="0" err="1" smtClean="0"/>
              <a:t>tipo</a:t>
            </a:r>
            <a:r>
              <a:rPr lang="en-US" dirty="0" smtClean="0"/>
              <a:t> II) = </a:t>
            </a:r>
            <a:r>
              <a:rPr lang="en-US" i="1" dirty="0" smtClean="0">
                <a:latin typeface="Symbol" pitchFamily="18" charset="2"/>
              </a:rPr>
              <a:t>b</a:t>
            </a:r>
            <a:r>
              <a:rPr lang="en-US" dirty="0" smtClean="0"/>
              <a:t>  </a:t>
            </a:r>
            <a:r>
              <a:rPr lang="en-US" dirty="0" err="1" smtClean="0"/>
              <a:t>depende</a:t>
            </a:r>
            <a:r>
              <a:rPr lang="en-US" dirty="0" smtClean="0"/>
              <a:t> del </a:t>
            </a:r>
            <a:r>
              <a:rPr lang="en-US" dirty="0" err="1" smtClean="0"/>
              <a:t>verdadero</a:t>
            </a:r>
            <a:r>
              <a:rPr lang="en-US" dirty="0" smtClean="0"/>
              <a:t> valor del </a:t>
            </a:r>
            <a:r>
              <a:rPr lang="en-US" dirty="0" err="1" smtClean="0"/>
              <a:t>parámetro</a:t>
            </a:r>
            <a:r>
              <a:rPr lang="en-US" dirty="0" smtClean="0"/>
              <a:t> (del </a:t>
            </a:r>
            <a:r>
              <a:rPr lang="en-US" dirty="0" err="1" smtClean="0"/>
              <a:t>rango</a:t>
            </a:r>
            <a:r>
              <a:rPr lang="en-US" dirty="0" smtClean="0"/>
              <a:t> de </a:t>
            </a:r>
            <a:r>
              <a:rPr lang="en-US" dirty="0" err="1" smtClean="0"/>
              <a:t>valores</a:t>
            </a:r>
            <a:r>
              <a:rPr lang="en-US" dirty="0" smtClean="0"/>
              <a:t> en </a:t>
            </a:r>
            <a:r>
              <a:rPr lang="en-US" i="1" dirty="0" smtClean="0"/>
              <a:t>H</a:t>
            </a:r>
            <a:r>
              <a:rPr lang="en-US" i="1" baseline="-25000" dirty="0" smtClean="0"/>
              <a:t>a </a:t>
            </a:r>
            <a:r>
              <a:rPr lang="en-US" dirty="0" smtClean="0"/>
              <a:t>).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Entre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lejos</a:t>
            </a:r>
            <a:r>
              <a:rPr lang="en-US" dirty="0" smtClean="0"/>
              <a:t> el valor </a:t>
            </a:r>
            <a:r>
              <a:rPr lang="en-US" dirty="0" err="1" smtClean="0"/>
              <a:t>verdadero</a:t>
            </a:r>
            <a:r>
              <a:rPr lang="en-US" dirty="0" smtClean="0"/>
              <a:t> del </a:t>
            </a:r>
            <a:r>
              <a:rPr lang="en-US" dirty="0" err="1" smtClean="0"/>
              <a:t>parámetro</a:t>
            </a:r>
            <a:r>
              <a:rPr lang="en-US" dirty="0" smtClean="0"/>
              <a:t> del valor de la </a:t>
            </a:r>
            <a:r>
              <a:rPr lang="en-US" dirty="0" err="1" smtClean="0"/>
              <a:t>nula</a:t>
            </a:r>
            <a:r>
              <a:rPr lang="en-US" dirty="0" smtClean="0"/>
              <a:t>,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fácil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rechazar</a:t>
            </a:r>
            <a:r>
              <a:rPr lang="en-US" dirty="0" smtClean="0"/>
              <a:t> la </a:t>
            </a:r>
            <a:r>
              <a:rPr lang="en-US" dirty="0" err="1" smtClean="0"/>
              <a:t>nula</a:t>
            </a:r>
            <a:r>
              <a:rPr lang="en-US" dirty="0" smtClean="0"/>
              <a:t>, y P(Error </a:t>
            </a:r>
            <a:r>
              <a:rPr lang="en-US" dirty="0" err="1" smtClean="0"/>
              <a:t>tipo</a:t>
            </a:r>
            <a:r>
              <a:rPr lang="en-US" dirty="0" smtClean="0"/>
              <a:t> II) </a:t>
            </a:r>
            <a:r>
              <a:rPr lang="en-US" dirty="0" err="1" smtClean="0"/>
              <a:t>disminuye</a:t>
            </a:r>
            <a:r>
              <a:rPr lang="en-US" dirty="0" smtClean="0"/>
              <a:t>.   </a:t>
            </a:r>
            <a:r>
              <a:rPr lang="en-US" sz="2400" dirty="0" smtClean="0"/>
              <a:t>(</a:t>
            </a:r>
            <a:r>
              <a:rPr lang="en-US" sz="2400" dirty="0" err="1" smtClean="0"/>
              <a:t>ver</a:t>
            </a:r>
            <a:r>
              <a:rPr lang="en-US" sz="2400" dirty="0" smtClean="0"/>
              <a:t> </a:t>
            </a:r>
            <a:r>
              <a:rPr lang="en-US" sz="2400" dirty="0" err="1" smtClean="0"/>
              <a:t>gráfica</a:t>
            </a:r>
            <a:r>
              <a:rPr lang="en-US" sz="2400" dirty="0" smtClean="0"/>
              <a:t> de dist. </a:t>
            </a:r>
            <a:r>
              <a:rPr lang="en-US" sz="2400" dirty="0" err="1" smtClean="0"/>
              <a:t>nula</a:t>
            </a:r>
            <a:r>
              <a:rPr lang="en-US" sz="2400" dirty="0" smtClean="0"/>
              <a:t> y </a:t>
            </a:r>
            <a:r>
              <a:rPr lang="en-US" sz="2400" dirty="0" err="1" smtClean="0"/>
              <a:t>alternativa</a:t>
            </a:r>
            <a:r>
              <a:rPr lang="en-US" sz="24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Poder</a:t>
            </a:r>
            <a:r>
              <a:rPr lang="en-US" dirty="0" smtClean="0"/>
              <a:t> de la </a:t>
            </a:r>
            <a:r>
              <a:rPr lang="en-US" dirty="0" err="1" smtClean="0"/>
              <a:t>prueba</a:t>
            </a:r>
            <a:r>
              <a:rPr lang="en-US" dirty="0" smtClean="0"/>
              <a:t>= 1 - </a:t>
            </a:r>
            <a:r>
              <a:rPr lang="en-US" dirty="0" smtClean="0">
                <a:sym typeface="Euclid Symbol" pitchFamily="18" charset="2"/>
              </a:rPr>
              <a:t> = P(</a:t>
            </a:r>
            <a:r>
              <a:rPr lang="en-US" dirty="0" err="1" smtClean="0">
                <a:sym typeface="Euclid Symbol" pitchFamily="18" charset="2"/>
              </a:rPr>
              <a:t>rechazar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nula</a:t>
            </a:r>
            <a:r>
              <a:rPr lang="en-US" dirty="0" smtClean="0">
                <a:sym typeface="Euclid Symbol" pitchFamily="18" charset="2"/>
              </a:rPr>
              <a:t>, dado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falsa</a:t>
            </a:r>
            <a:r>
              <a:rPr lang="en-US" dirty="0" smtClean="0">
                <a:sym typeface="Euclid Symbol" pitchFamily="18" charset="2"/>
              </a:rPr>
              <a:t>)</a:t>
            </a:r>
          </a:p>
          <a:p>
            <a:r>
              <a:rPr lang="en-US" dirty="0" smtClean="0">
                <a:sym typeface="Euclid Symbol" pitchFamily="18" charset="2"/>
              </a:rPr>
              <a:t>En la </a:t>
            </a:r>
            <a:r>
              <a:rPr lang="en-US" dirty="0" err="1" smtClean="0">
                <a:sym typeface="Euclid Symbol" pitchFamily="18" charset="2"/>
              </a:rPr>
              <a:t>práctica</a:t>
            </a:r>
            <a:r>
              <a:rPr lang="en-US" dirty="0" smtClean="0">
                <a:sym typeface="Euclid Symbol" pitchFamily="18" charset="2"/>
              </a:rPr>
              <a:t>, </a:t>
            </a:r>
            <a:r>
              <a:rPr lang="en-US" dirty="0" err="1" smtClean="0">
                <a:sym typeface="Euclid Symbol" pitchFamily="18" charset="2"/>
              </a:rPr>
              <a:t>queremos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una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n </a:t>
            </a:r>
            <a:r>
              <a:rPr lang="en-US" dirty="0" smtClean="0">
                <a:sym typeface="Euclid Symbol" pitchFamily="18" charset="2"/>
              </a:rPr>
              <a:t>lo </a:t>
            </a:r>
            <a:r>
              <a:rPr lang="en-US" dirty="0" err="1" smtClean="0">
                <a:sym typeface="Euclid Symbol" pitchFamily="18" charset="2"/>
              </a:rPr>
              <a:t>suficientemente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grande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tal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P(Error </a:t>
            </a:r>
            <a:r>
              <a:rPr lang="en-US" dirty="0" err="1" smtClean="0">
                <a:sym typeface="Euclid Symbol" pitchFamily="18" charset="2"/>
              </a:rPr>
              <a:t>tipo</a:t>
            </a:r>
            <a:r>
              <a:rPr lang="en-US" dirty="0" smtClean="0">
                <a:sym typeface="Euclid Symbol" pitchFamily="18" charset="2"/>
              </a:rPr>
              <a:t> II)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pequeña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el </a:t>
            </a:r>
            <a:r>
              <a:rPr lang="en-US" dirty="0" err="1" smtClean="0">
                <a:sym typeface="Euclid Symbol" pitchFamily="18" charset="2"/>
              </a:rPr>
              <a:t>tamaño</a:t>
            </a:r>
            <a:r>
              <a:rPr lang="en-US" dirty="0" smtClean="0">
                <a:sym typeface="Euclid Symbol" pitchFamily="18" charset="2"/>
              </a:rPr>
              <a:t> del </a:t>
            </a:r>
            <a:r>
              <a:rPr lang="en-US" dirty="0" err="1" smtClean="0">
                <a:sym typeface="Euclid Symbol" pitchFamily="18" charset="2"/>
              </a:rPr>
              <a:t>efecto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esperamos</a:t>
            </a:r>
            <a:r>
              <a:rPr lang="en-US" dirty="0" smtClean="0">
                <a:sym typeface="Euclid Symbol" pitchFamily="18" charset="2"/>
              </a:rPr>
              <a:t>.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Probando</a:t>
            </a:r>
            <a:r>
              <a:rPr lang="en-US" dirty="0" smtClean="0"/>
              <a:t>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tratamiento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anorexia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Para un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tratamiento</a:t>
            </a:r>
            <a:r>
              <a:rPr lang="en-US" dirty="0" smtClean="0"/>
              <a:t> , </a:t>
            </a:r>
            <a:r>
              <a:rPr lang="en-US" dirty="0" err="1" smtClean="0"/>
              <a:t>esperamos</a:t>
            </a:r>
            <a:r>
              <a:rPr lang="en-US" dirty="0" smtClean="0"/>
              <a:t> el </a:t>
            </a:r>
            <a:r>
              <a:rPr lang="en-US" dirty="0" err="1" smtClean="0"/>
              <a:t>cambio</a:t>
            </a:r>
            <a:r>
              <a:rPr lang="en-US" dirty="0" smtClean="0"/>
              <a:t> en peso = </a:t>
            </a:r>
            <a:r>
              <a:rPr lang="en-US" dirty="0" err="1" smtClean="0"/>
              <a:t>alrededor</a:t>
            </a:r>
            <a:r>
              <a:rPr lang="en-US" dirty="0" smtClean="0"/>
              <a:t> a 10 </a:t>
            </a:r>
            <a:r>
              <a:rPr lang="en-US" dirty="0" err="1" smtClean="0"/>
              <a:t>libras</a:t>
            </a:r>
            <a:r>
              <a:rPr lang="en-US" dirty="0" smtClean="0"/>
              <a:t>, con </a:t>
            </a:r>
            <a:r>
              <a:rPr lang="en-US" dirty="0" err="1" smtClean="0"/>
              <a:t>desv</a:t>
            </a:r>
            <a:r>
              <a:rPr lang="en-US" dirty="0" smtClean="0"/>
              <a:t>. est. de </a:t>
            </a:r>
            <a:r>
              <a:rPr lang="en-US" dirty="0" err="1" smtClean="0"/>
              <a:t>alrededor</a:t>
            </a:r>
            <a:r>
              <a:rPr lang="en-US" dirty="0" smtClean="0"/>
              <a:t>  a 10.  Si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tendrá</a:t>
            </a:r>
            <a:r>
              <a:rPr lang="en-US" dirty="0" smtClean="0"/>
              <a:t> </a:t>
            </a:r>
            <a:r>
              <a:rPr lang="en-US" i="1" dirty="0" smtClean="0"/>
              <a:t>n =</a:t>
            </a:r>
            <a:r>
              <a:rPr lang="en-US" dirty="0" smtClean="0"/>
              <a:t> 20, </a:t>
            </a: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P(Error </a:t>
            </a:r>
            <a:r>
              <a:rPr lang="en-US" dirty="0" err="1" smtClean="0"/>
              <a:t>tipo</a:t>
            </a:r>
            <a:r>
              <a:rPr lang="en-US" dirty="0" smtClean="0"/>
              <a:t> II)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planeamos</a:t>
            </a:r>
            <a:r>
              <a:rPr lang="en-US" dirty="0" smtClean="0"/>
              <a:t> </a:t>
            </a:r>
            <a:r>
              <a:rPr lang="en-US" dirty="0" err="1" smtClean="0"/>
              <a:t>probar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dirty="0" smtClean="0">
                <a:cs typeface="Arial" charset="0"/>
              </a:rPr>
              <a:t>µ = 0 contra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>
                <a:cs typeface="Arial" charset="0"/>
              </a:rPr>
              <a:t>: µ &gt; 0, </a:t>
            </a:r>
            <a:r>
              <a:rPr lang="en-US" dirty="0" err="1" smtClean="0">
                <a:cs typeface="Arial" charset="0"/>
              </a:rPr>
              <a:t>usando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  <a:sym typeface="Euclid Symbol" pitchFamily="18" charset="2"/>
              </a:rPr>
              <a:t> = 0.05</a:t>
            </a:r>
            <a:r>
              <a:rPr lang="en-US" dirty="0" smtClean="0">
                <a:cs typeface="Arial" charset="0"/>
              </a:rPr>
              <a:t>?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cs typeface="Arial" charset="0"/>
              </a:rPr>
              <a:t>No </a:t>
            </a:r>
            <a:r>
              <a:rPr lang="en-US" dirty="0" err="1" smtClean="0">
                <a:cs typeface="Arial" charset="0"/>
              </a:rPr>
              <a:t>rechazamos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dirty="0" smtClean="0">
                <a:cs typeface="Arial" charset="0"/>
              </a:rPr>
              <a:t>µ = 0 </a:t>
            </a:r>
            <a:r>
              <a:rPr lang="en-US" dirty="0" err="1" smtClean="0">
                <a:cs typeface="Arial" charset="0"/>
              </a:rPr>
              <a:t>si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obtenemos</a:t>
            </a:r>
            <a:r>
              <a:rPr lang="en-US" dirty="0" smtClean="0">
                <a:cs typeface="Arial" charset="0"/>
              </a:rPr>
              <a:t> valor-p &gt; 0.05</a:t>
            </a:r>
          </a:p>
          <a:p>
            <a:r>
              <a:rPr lang="en-US" dirty="0" err="1" smtClean="0">
                <a:cs typeface="Arial" charset="0"/>
              </a:rPr>
              <a:t>Obtenemos</a:t>
            </a:r>
            <a:r>
              <a:rPr lang="en-US" dirty="0" smtClean="0">
                <a:cs typeface="Arial" charset="0"/>
              </a:rPr>
              <a:t> valor-p = 0.05 </a:t>
            </a:r>
            <a:r>
              <a:rPr lang="en-US" dirty="0" err="1" smtClean="0">
                <a:cs typeface="Arial" charset="0"/>
              </a:rPr>
              <a:t>si</a:t>
            </a:r>
            <a:r>
              <a:rPr lang="en-US" dirty="0" smtClean="0">
                <a:cs typeface="Arial" charset="0"/>
              </a:rPr>
              <a:t> la </a:t>
            </a:r>
            <a:r>
              <a:rPr lang="en-US" dirty="0" err="1" smtClean="0">
                <a:cs typeface="Arial" charset="0"/>
              </a:rPr>
              <a:t>prueba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estadística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smtClean="0">
                <a:cs typeface="Arial" charset="0"/>
              </a:rPr>
              <a:t>t </a:t>
            </a:r>
            <a:r>
              <a:rPr lang="en-US" dirty="0" smtClean="0">
                <a:cs typeface="Arial" charset="0"/>
              </a:rPr>
              <a:t>= 1.729 </a:t>
            </a:r>
          </a:p>
          <a:p>
            <a:pPr>
              <a:spcAft>
                <a:spcPts val="600"/>
              </a:spcAft>
              <a:buFontTx/>
              <a:buNone/>
            </a:pPr>
            <a:r>
              <a:rPr lang="en-US" dirty="0" smtClean="0">
                <a:cs typeface="Arial" charset="0"/>
              </a:rPr>
              <a:t>    (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decir</a:t>
            </a:r>
            <a:r>
              <a:rPr lang="en-US" dirty="0" smtClean="0">
                <a:cs typeface="Arial" charset="0"/>
              </a:rPr>
              <a:t>, con </a:t>
            </a:r>
            <a:r>
              <a:rPr lang="en-US" i="1" dirty="0" err="1" smtClean="0">
                <a:cs typeface="Arial" charset="0"/>
              </a:rPr>
              <a:t>df</a:t>
            </a:r>
            <a:r>
              <a:rPr lang="en-US" i="1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= 19, 0.05 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la prob. de la cola-</a:t>
            </a:r>
            <a:r>
              <a:rPr lang="en-US" dirty="0" err="1" smtClean="0">
                <a:cs typeface="Arial" charset="0"/>
              </a:rPr>
              <a:t>derecha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arriba</a:t>
            </a:r>
            <a:r>
              <a:rPr lang="en-US" dirty="0" smtClean="0">
                <a:cs typeface="Arial" charset="0"/>
              </a:rPr>
              <a:t> de 1.729, </a:t>
            </a:r>
            <a:r>
              <a:rPr lang="en-US" dirty="0" err="1" smtClean="0">
                <a:cs typeface="Arial" charset="0"/>
              </a:rPr>
              <a:t>entonces</a:t>
            </a:r>
            <a:r>
              <a:rPr lang="en-US" dirty="0" smtClean="0">
                <a:cs typeface="Arial" charset="0"/>
              </a:rPr>
              <a:t> la “</a:t>
            </a:r>
            <a:r>
              <a:rPr lang="en-US" dirty="0" err="1" smtClean="0">
                <a:cs typeface="Arial" charset="0"/>
              </a:rPr>
              <a:t>región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rechazo</a:t>
            </a:r>
            <a:r>
              <a:rPr lang="en-US" dirty="0" smtClean="0">
                <a:cs typeface="Arial" charset="0"/>
              </a:rPr>
              <a:t>” </a:t>
            </a:r>
            <a:r>
              <a:rPr lang="en-US" dirty="0" err="1" smtClean="0">
                <a:cs typeface="Arial" charset="0"/>
              </a:rPr>
              <a:t>incluye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valores</a:t>
            </a:r>
            <a:r>
              <a:rPr lang="en-US" dirty="0" smtClean="0">
                <a:cs typeface="Arial" charset="0"/>
              </a:rPr>
              <a:t> de </a:t>
            </a:r>
            <a:r>
              <a:rPr lang="en-US" i="1" dirty="0" smtClean="0">
                <a:cs typeface="Arial" charset="0"/>
              </a:rPr>
              <a:t>t </a:t>
            </a:r>
            <a:r>
              <a:rPr lang="en-US" dirty="0" smtClean="0">
                <a:cs typeface="Arial" charset="0"/>
              </a:rPr>
              <a:t>&gt; 1.729)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cs typeface="Arial" charset="0"/>
              </a:rPr>
              <a:t>Con </a:t>
            </a:r>
            <a:r>
              <a:rPr lang="en-US" i="1" dirty="0" smtClean="0">
                <a:cs typeface="Arial" charset="0"/>
              </a:rPr>
              <a:t>n </a:t>
            </a:r>
            <a:r>
              <a:rPr lang="en-US" dirty="0" smtClean="0">
                <a:cs typeface="Arial" charset="0"/>
              </a:rPr>
              <a:t>= 20, </a:t>
            </a:r>
            <a:r>
              <a:rPr lang="en-US" dirty="0" err="1" smtClean="0">
                <a:cs typeface="Arial" charset="0"/>
              </a:rPr>
              <a:t>esperamos</a:t>
            </a:r>
            <a:r>
              <a:rPr lang="en-US" dirty="0" smtClean="0">
                <a:cs typeface="Arial" charset="0"/>
              </a:rPr>
              <a:t> un error </a:t>
            </a:r>
            <a:r>
              <a:rPr lang="en-US" dirty="0" err="1" smtClean="0">
                <a:cs typeface="Arial" charset="0"/>
              </a:rPr>
              <a:t>estándar</a:t>
            </a:r>
            <a:r>
              <a:rPr lang="en-US" dirty="0" smtClean="0">
                <a:cs typeface="Arial" charset="0"/>
              </a:rPr>
              <a:t> de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>
              <a:cs typeface="Arial" charset="0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27</a:t>
            </a:fld>
            <a:endParaRPr lang="es-MX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3059832" y="6094015"/>
          <a:ext cx="3135210" cy="575345"/>
        </p:xfrm>
        <a:graphic>
          <a:graphicData uri="http://schemas.openxmlformats.org/presentationml/2006/ole">
            <p:oleObj spid="_x0000_s10242" name="Equation" r:id="rId3" imgW="1244520" imgH="228600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568952" cy="619268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/>
              <a:t>Obtenemos</a:t>
            </a:r>
            <a:r>
              <a:rPr lang="en-US" dirty="0" smtClean="0"/>
              <a:t> </a:t>
            </a:r>
            <a:r>
              <a:rPr lang="en-US" i="1" dirty="0" smtClean="0"/>
              <a:t>t </a:t>
            </a:r>
            <a:r>
              <a:rPr lang="en-US" dirty="0" smtClean="0"/>
              <a:t>= 1.729 </a:t>
            </a:r>
            <a:r>
              <a:rPr lang="en-US" dirty="0" err="1" smtClean="0"/>
              <a:t>si</a:t>
            </a:r>
            <a:r>
              <a:rPr lang="en-US" dirty="0" smtClean="0"/>
              <a:t> la media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	1.729(2.24) = 3.87.  Es </a:t>
            </a:r>
            <a:r>
              <a:rPr lang="en-US" dirty="0" err="1" smtClean="0"/>
              <a:t>decir</a:t>
            </a:r>
            <a:r>
              <a:rPr lang="en-US" dirty="0" smtClean="0"/>
              <a:t>, </a:t>
            </a:r>
            <a:r>
              <a:rPr lang="en-US" i="1" dirty="0" smtClean="0"/>
              <a:t>t = </a:t>
            </a:r>
            <a:r>
              <a:rPr lang="en-US" dirty="0" smtClean="0"/>
              <a:t>(3.87 – 0)/2.24 = 1.729.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Así</a:t>
            </a:r>
            <a:r>
              <a:rPr lang="en-US" dirty="0" smtClean="0"/>
              <a:t>, </a:t>
            </a:r>
            <a:r>
              <a:rPr lang="en-US" dirty="0" err="1" smtClean="0"/>
              <a:t>obtenemos</a:t>
            </a:r>
            <a:r>
              <a:rPr lang="en-US" dirty="0" smtClean="0"/>
              <a:t> </a:t>
            </a:r>
            <a:r>
              <a:rPr lang="en-US" i="1" dirty="0" smtClean="0"/>
              <a:t>t </a:t>
            </a:r>
            <a:r>
              <a:rPr lang="en-US" dirty="0" smtClean="0"/>
              <a:t>&lt; 1.729 y valor-p &gt; 0.05 (y </a:t>
            </a:r>
            <a:r>
              <a:rPr lang="en-US" dirty="0" err="1" smtClean="0"/>
              <a:t>cometemos</a:t>
            </a:r>
            <a:r>
              <a:rPr lang="en-US" dirty="0" smtClean="0"/>
              <a:t> un error </a:t>
            </a:r>
            <a:r>
              <a:rPr lang="en-US" dirty="0" err="1" smtClean="0"/>
              <a:t>Tipo</a:t>
            </a:r>
            <a:r>
              <a:rPr lang="en-US" dirty="0" smtClean="0"/>
              <a:t> II) </a:t>
            </a:r>
            <a:r>
              <a:rPr lang="en-US" dirty="0" err="1" smtClean="0"/>
              <a:t>si</a:t>
            </a:r>
            <a:r>
              <a:rPr lang="en-US" dirty="0" smtClean="0"/>
              <a:t> la media </a:t>
            </a:r>
            <a:r>
              <a:rPr lang="en-US" dirty="0" err="1" smtClean="0"/>
              <a:t>muestral</a:t>
            </a:r>
            <a:r>
              <a:rPr lang="en-US" dirty="0" smtClean="0"/>
              <a:t> &lt; 3.87.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Pero</a:t>
            </a:r>
            <a:r>
              <a:rPr lang="en-US" dirty="0" smtClean="0"/>
              <a:t>, </a:t>
            </a:r>
            <a:r>
              <a:rPr lang="en-US" dirty="0" err="1" smtClean="0"/>
              <a:t>si</a:t>
            </a:r>
            <a:r>
              <a:rPr lang="en-US" dirty="0" smtClean="0"/>
              <a:t> en </a:t>
            </a:r>
            <a:r>
              <a:rPr lang="en-US" dirty="0" err="1" smtClean="0"/>
              <a:t>realidad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= 10, </a:t>
            </a:r>
            <a:r>
              <a:rPr lang="en-US" dirty="0" err="1" smtClean="0">
                <a:cs typeface="Arial" charset="0"/>
              </a:rPr>
              <a:t>una</a:t>
            </a:r>
            <a:r>
              <a:rPr lang="en-US" dirty="0" smtClean="0">
                <a:cs typeface="Arial" charset="0"/>
              </a:rPr>
              <a:t> media </a:t>
            </a:r>
            <a:r>
              <a:rPr lang="en-US" dirty="0" err="1" smtClean="0">
                <a:cs typeface="Arial" charset="0"/>
              </a:rPr>
              <a:t>muestral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smtClean="0"/>
              <a:t>3.87 </a:t>
            </a:r>
            <a:r>
              <a:rPr lang="en-US" dirty="0" err="1" smtClean="0"/>
              <a:t>está</a:t>
            </a:r>
            <a:r>
              <a:rPr lang="en-US" dirty="0" smtClean="0"/>
              <a:t> (3.87 – 10)/2.24 = -2.74 </a:t>
            </a: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de </a:t>
            </a:r>
            <a:r>
              <a:rPr lang="en-US" dirty="0" smtClean="0">
                <a:cs typeface="Arial" charset="0"/>
              </a:rPr>
              <a:t>µ 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>
                <a:cs typeface="Arial" charset="0"/>
              </a:rPr>
              <a:t>              (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decir</a:t>
            </a:r>
            <a:r>
              <a:rPr lang="en-US" dirty="0" smtClean="0">
                <a:cs typeface="Arial" charset="0"/>
              </a:rPr>
              <a:t>, 2.74 </a:t>
            </a:r>
            <a:r>
              <a:rPr lang="en-US" dirty="0" err="1" smtClean="0">
                <a:cs typeface="Arial" charset="0"/>
              </a:rPr>
              <a:t>errores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estándar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abajo</a:t>
            </a:r>
            <a:r>
              <a:rPr lang="en-US" dirty="0" smtClean="0">
                <a:cs typeface="Arial" charset="0"/>
              </a:rPr>
              <a:t> de µ = 10)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>
                <a:cs typeface="Arial" charset="0"/>
              </a:rPr>
              <a:t>Cuando</a:t>
            </a:r>
            <a:r>
              <a:rPr lang="en-US" dirty="0" smtClean="0">
                <a:cs typeface="Arial" charset="0"/>
              </a:rPr>
              <a:t> </a:t>
            </a:r>
            <a:r>
              <a:rPr lang="en-US" i="1" dirty="0" err="1" smtClean="0">
                <a:cs typeface="Arial" charset="0"/>
              </a:rPr>
              <a:t>df</a:t>
            </a:r>
            <a:r>
              <a:rPr lang="en-US" i="1" dirty="0" smtClean="0">
                <a:cs typeface="Arial" charset="0"/>
              </a:rPr>
              <a:t> = </a:t>
            </a:r>
            <a:r>
              <a:rPr lang="en-US" dirty="0" smtClean="0">
                <a:cs typeface="Arial" charset="0"/>
              </a:rPr>
              <a:t>19, la </a:t>
            </a:r>
            <a:r>
              <a:rPr lang="en-US" dirty="0" err="1" smtClean="0">
                <a:cs typeface="Arial" charset="0"/>
              </a:rPr>
              <a:t>probabilidad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caer</a:t>
            </a:r>
            <a:r>
              <a:rPr lang="en-US" dirty="0" smtClean="0">
                <a:cs typeface="Arial" charset="0"/>
              </a:rPr>
              <a:t> al </a:t>
            </a:r>
            <a:r>
              <a:rPr lang="en-US" dirty="0" err="1" smtClean="0">
                <a:cs typeface="Arial" charset="0"/>
              </a:rPr>
              <a:t>menos</a:t>
            </a:r>
            <a:r>
              <a:rPr lang="en-US" dirty="0" smtClean="0">
                <a:cs typeface="Arial" charset="0"/>
              </a:rPr>
              <a:t> 2.74 </a:t>
            </a:r>
            <a:r>
              <a:rPr lang="en-US" dirty="0" err="1" smtClean="0">
                <a:cs typeface="Arial" charset="0"/>
              </a:rPr>
              <a:t>errores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estándar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abajo</a:t>
            </a:r>
            <a:r>
              <a:rPr lang="en-US" dirty="0" smtClean="0">
                <a:cs typeface="Arial" charset="0"/>
              </a:rPr>
              <a:t> de la media 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de 0.007.  </a:t>
            </a:r>
            <a:r>
              <a:rPr lang="en-US" dirty="0" err="1" smtClean="0">
                <a:cs typeface="Arial" charset="0"/>
              </a:rPr>
              <a:t>Así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 err="1" smtClean="0">
                <a:cs typeface="Arial" charset="0"/>
              </a:rPr>
              <a:t>existen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muy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poca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posibilidad</a:t>
            </a:r>
            <a:r>
              <a:rPr lang="en-US" dirty="0" smtClean="0">
                <a:cs typeface="Arial" charset="0"/>
              </a:rPr>
              <a:t> de un error </a:t>
            </a:r>
            <a:r>
              <a:rPr lang="en-US" dirty="0" err="1" smtClean="0">
                <a:cs typeface="Arial" charset="0"/>
              </a:rPr>
              <a:t>tipo</a:t>
            </a:r>
            <a:r>
              <a:rPr lang="en-US" dirty="0" smtClean="0">
                <a:cs typeface="Arial" charset="0"/>
              </a:rPr>
              <a:t> II.</a:t>
            </a: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Pero</a:t>
            </a:r>
            <a:r>
              <a:rPr lang="en-US" dirty="0" smtClean="0"/>
              <a:t>,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smtClean="0">
                <a:cs typeface="Arial" charset="0"/>
              </a:rPr>
              <a:t>µ 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en </a:t>
            </a:r>
            <a:r>
              <a:rPr lang="en-US" dirty="0" err="1" smtClean="0">
                <a:cs typeface="Arial" charset="0"/>
              </a:rPr>
              <a:t>realidad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sólo</a:t>
            </a:r>
            <a:r>
              <a:rPr lang="en-US" dirty="0" smtClean="0">
                <a:cs typeface="Arial" charset="0"/>
              </a:rPr>
              <a:t> 5?  (</a:t>
            </a:r>
            <a:r>
              <a:rPr lang="en-US" dirty="0" err="1" smtClean="0">
                <a:cs typeface="Arial" charset="0"/>
              </a:rPr>
              <a:t>ejercicio</a:t>
            </a:r>
            <a:r>
              <a:rPr lang="en-US" dirty="0" smtClean="0">
                <a:cs typeface="Arial" charset="0"/>
              </a:rPr>
              <a:t>; &gt; 0.007 or &lt; 0.007?)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Limitaciones</a:t>
            </a:r>
            <a:r>
              <a:rPr lang="en-US" dirty="0" smtClean="0"/>
              <a:t> de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i="1" dirty="0" err="1" smtClean="0"/>
              <a:t>Significancia</a:t>
            </a:r>
            <a:r>
              <a:rPr lang="en-US" i="1" dirty="0" smtClean="0"/>
              <a:t> </a:t>
            </a:r>
            <a:r>
              <a:rPr lang="en-US" i="1" dirty="0" err="1" smtClean="0"/>
              <a:t>estadística</a:t>
            </a:r>
            <a:r>
              <a:rPr lang="en-US" i="1" dirty="0" smtClean="0"/>
              <a:t> </a:t>
            </a:r>
            <a:r>
              <a:rPr lang="en-US" dirty="0" smtClean="0"/>
              <a:t>no </a:t>
            </a:r>
            <a:r>
              <a:rPr lang="en-US" dirty="0" err="1" smtClean="0"/>
              <a:t>implica</a:t>
            </a:r>
            <a:r>
              <a:rPr lang="en-US" dirty="0" smtClean="0"/>
              <a:t> </a:t>
            </a:r>
            <a:r>
              <a:rPr lang="en-US" i="1" dirty="0" err="1" smtClean="0"/>
              <a:t>significancia</a:t>
            </a:r>
            <a:r>
              <a:rPr lang="en-US" i="1" dirty="0" smtClean="0"/>
              <a:t> </a:t>
            </a:r>
            <a:r>
              <a:rPr lang="en-US" i="1" dirty="0" err="1" smtClean="0"/>
              <a:t>práctica</a:t>
            </a:r>
            <a:r>
              <a:rPr lang="en-US" i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Recuerda</a:t>
            </a:r>
            <a:r>
              <a:rPr lang="en-US" sz="2400" dirty="0" smtClean="0"/>
              <a:t> </a:t>
            </a:r>
            <a:r>
              <a:rPr lang="en-US" sz="2400" dirty="0" err="1" smtClean="0"/>
              <a:t>ejemplo</a:t>
            </a:r>
            <a:r>
              <a:rPr lang="en-US" sz="2400" dirty="0" smtClean="0"/>
              <a:t> en p. 17 de </a:t>
            </a:r>
            <a:r>
              <a:rPr lang="en-US" sz="2400" dirty="0" err="1" smtClean="0"/>
              <a:t>estas</a:t>
            </a:r>
            <a:r>
              <a:rPr lang="en-US" sz="2400" dirty="0" smtClean="0"/>
              <a:t> </a:t>
            </a:r>
            <a:r>
              <a:rPr lang="en-US" sz="2400" dirty="0" err="1" smtClean="0"/>
              <a:t>notas</a:t>
            </a:r>
            <a:r>
              <a:rPr lang="en-US" sz="24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no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el </a:t>
            </a:r>
            <a:r>
              <a:rPr lang="en-US" i="1" dirty="0" err="1" smtClean="0"/>
              <a:t>tamaño</a:t>
            </a:r>
            <a:r>
              <a:rPr lang="en-US" dirty="0" smtClean="0"/>
              <a:t> del </a:t>
            </a:r>
            <a:r>
              <a:rPr lang="en-US" dirty="0" err="1" smtClean="0"/>
              <a:t>efecto</a:t>
            </a:r>
            <a:r>
              <a:rPr lang="en-US" dirty="0" smtClean="0"/>
              <a:t>  (</a:t>
            </a:r>
            <a:r>
              <a:rPr lang="en-US" dirty="0" err="1" smtClean="0"/>
              <a:t>como</a:t>
            </a:r>
            <a:r>
              <a:rPr lang="en-US" dirty="0" smtClean="0"/>
              <a:t> lo </a:t>
            </a:r>
            <a:r>
              <a:rPr lang="en-US" dirty="0" err="1" smtClean="0"/>
              <a:t>hace</a:t>
            </a:r>
            <a:r>
              <a:rPr lang="en-US" dirty="0" smtClean="0"/>
              <a:t> el IC)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resultar</a:t>
            </a:r>
            <a:r>
              <a:rPr lang="en-US" dirty="0" smtClean="0"/>
              <a:t> ser “</a:t>
            </a:r>
            <a:r>
              <a:rPr lang="en-US" dirty="0" err="1" smtClean="0"/>
              <a:t>estadísticamente</a:t>
            </a:r>
            <a:r>
              <a:rPr lang="en-US" dirty="0" smtClean="0"/>
              <a:t> </a:t>
            </a:r>
            <a:r>
              <a:rPr lang="en-US" dirty="0" err="1" smtClean="0"/>
              <a:t>significativas</a:t>
            </a:r>
            <a:r>
              <a:rPr lang="en-US" dirty="0" smtClean="0"/>
              <a:t>”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casualidad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(y </a:t>
            </a:r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revistas</a:t>
            </a:r>
            <a:r>
              <a:rPr lang="en-US" dirty="0" smtClean="0"/>
              <a:t>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reporta</a:t>
            </a:r>
            <a:r>
              <a:rPr lang="en-US" dirty="0" smtClean="0"/>
              <a:t> </a:t>
            </a:r>
            <a:r>
              <a:rPr lang="en-US" dirty="0" err="1" smtClean="0"/>
              <a:t>resultados</a:t>
            </a:r>
            <a:r>
              <a:rPr lang="en-US" dirty="0" smtClean="0"/>
              <a:t> “</a:t>
            </a:r>
            <a:r>
              <a:rPr lang="en-US" dirty="0" err="1" smtClean="0"/>
              <a:t>significativos</a:t>
            </a:r>
            <a:r>
              <a:rPr lang="en-US" dirty="0" smtClean="0"/>
              <a:t>”!)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29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Ejemplo: Son muchos de los “descubrimientos” médicos, en realidad errores Tipo I?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err="1" smtClean="0"/>
              <a:t>Realidad</a:t>
            </a:r>
            <a:r>
              <a:rPr lang="en-US" dirty="0" smtClean="0"/>
              <a:t>: La </a:t>
            </a:r>
            <a:r>
              <a:rPr lang="en-US" dirty="0" err="1" smtClean="0"/>
              <a:t>mayoría</a:t>
            </a:r>
            <a:r>
              <a:rPr lang="en-US" dirty="0" smtClean="0"/>
              <a:t> de 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médicos</a:t>
            </a:r>
            <a:r>
              <a:rPr lang="en-US" dirty="0" smtClean="0"/>
              <a:t> son “no-</a:t>
            </a:r>
            <a:r>
              <a:rPr lang="en-US" dirty="0" err="1" smtClean="0"/>
              <a:t>significativos</a:t>
            </a:r>
            <a:r>
              <a:rPr lang="en-US" dirty="0" smtClean="0"/>
              <a:t>,” no se </a:t>
            </a:r>
            <a:r>
              <a:rPr lang="en-US" dirty="0" err="1" smtClean="0"/>
              <a:t>encuentra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En </a:t>
            </a:r>
            <a:r>
              <a:rPr lang="en-US" dirty="0" err="1" smtClean="0"/>
              <a:t>investigación</a:t>
            </a:r>
            <a:r>
              <a:rPr lang="en-US" dirty="0" smtClean="0"/>
              <a:t> </a:t>
            </a:r>
            <a:r>
              <a:rPr lang="en-US" dirty="0" err="1" smtClean="0"/>
              <a:t>médica</a:t>
            </a:r>
            <a:r>
              <a:rPr lang="en-US" dirty="0" smtClean="0"/>
              <a:t>, </a:t>
            </a:r>
            <a:r>
              <a:rPr lang="en-US" dirty="0" err="1" smtClean="0"/>
              <a:t>cuando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 </a:t>
            </a:r>
            <a:r>
              <a:rPr lang="en-US" dirty="0" err="1" smtClean="0"/>
              <a:t>pero</a:t>
            </a:r>
            <a:r>
              <a:rPr lang="en-US" dirty="0" smtClean="0"/>
              <a:t> no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fuerte</a:t>
            </a:r>
            <a:r>
              <a:rPr lang="en-US" dirty="0" smtClean="0"/>
              <a:t>, </a:t>
            </a:r>
            <a:r>
              <a:rPr lang="en-US" dirty="0" err="1" smtClean="0"/>
              <a:t>puede</a:t>
            </a:r>
            <a:r>
              <a:rPr lang="en-US" dirty="0" smtClean="0"/>
              <a:t> no ser </a:t>
            </a:r>
            <a:r>
              <a:rPr lang="en-US" dirty="0" err="1" smtClean="0"/>
              <a:t>detectado</a:t>
            </a:r>
            <a:r>
              <a:rPr lang="en-US" dirty="0" smtClean="0"/>
              <a:t> con los </a:t>
            </a:r>
            <a:r>
              <a:rPr lang="en-US" dirty="0" err="1" smtClean="0"/>
              <a:t>tamaños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prácticos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estudio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(Un </a:t>
            </a:r>
            <a:r>
              <a:rPr lang="en-US" dirty="0" err="1" smtClean="0"/>
              <a:t>artículo</a:t>
            </a:r>
            <a:r>
              <a:rPr lang="en-US" dirty="0" smtClean="0"/>
              <a:t> de </a:t>
            </a:r>
            <a:r>
              <a:rPr lang="en-US" i="1" dirty="0" smtClean="0"/>
              <a:t>British Medical Journal </a:t>
            </a:r>
            <a:r>
              <a:rPr lang="en-US" dirty="0" smtClean="0"/>
              <a:t>en 2001 </a:t>
            </a:r>
            <a:r>
              <a:rPr lang="en-US" dirty="0" err="1" smtClean="0"/>
              <a:t>estimató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realmente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, P(Error </a:t>
            </a:r>
            <a:r>
              <a:rPr lang="en-US" dirty="0" err="1" smtClean="0"/>
              <a:t>tipo</a:t>
            </a:r>
            <a:r>
              <a:rPr lang="en-US" dirty="0" smtClean="0"/>
              <a:t> I) = 0.50!)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En 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médicos</a:t>
            </a:r>
            <a:r>
              <a:rPr lang="en-US" dirty="0" smtClean="0"/>
              <a:t>, </a:t>
            </a:r>
            <a:r>
              <a:rPr lang="en-US" dirty="0" err="1" smtClean="0"/>
              <a:t>asume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realmente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 8%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veces</a:t>
            </a:r>
            <a:r>
              <a:rPr lang="en-US" dirty="0" smtClean="0"/>
              <a:t>.  </a:t>
            </a:r>
            <a:r>
              <a:rPr lang="en-US" dirty="0" err="1" smtClean="0"/>
              <a:t>Podría</a:t>
            </a:r>
            <a:r>
              <a:rPr lang="en-US" dirty="0" smtClean="0"/>
              <a:t> un </a:t>
            </a:r>
            <a:r>
              <a:rPr lang="en-US" dirty="0" err="1" smtClean="0"/>
              <a:t>porcentaje</a:t>
            </a:r>
            <a:r>
              <a:rPr lang="en-US" dirty="0" smtClean="0"/>
              <a:t> </a:t>
            </a:r>
            <a:r>
              <a:rPr lang="en-US" dirty="0" err="1" smtClean="0"/>
              <a:t>substancial</a:t>
            </a:r>
            <a:r>
              <a:rPr lang="en-US" dirty="0" smtClean="0"/>
              <a:t> de “</a:t>
            </a:r>
            <a:r>
              <a:rPr lang="en-US" dirty="0" err="1" smtClean="0"/>
              <a:t>descubrimientos</a:t>
            </a:r>
            <a:r>
              <a:rPr lang="en-US" dirty="0" smtClean="0"/>
              <a:t>” </a:t>
            </a:r>
            <a:r>
              <a:rPr lang="en-US" dirty="0" err="1" smtClean="0"/>
              <a:t>médicos</a:t>
            </a:r>
            <a:r>
              <a:rPr lang="en-US" dirty="0" smtClean="0"/>
              <a:t> (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, </a:t>
            </a:r>
            <a:r>
              <a:rPr lang="en-US" dirty="0" err="1" smtClean="0"/>
              <a:t>resultados</a:t>
            </a:r>
            <a:r>
              <a:rPr lang="en-US" dirty="0" smtClean="0"/>
              <a:t> </a:t>
            </a:r>
            <a:r>
              <a:rPr lang="en-US" dirty="0" err="1" smtClean="0"/>
              <a:t>significativos</a:t>
            </a:r>
            <a:r>
              <a:rPr lang="en-US" dirty="0" smtClean="0"/>
              <a:t>) en </a:t>
            </a:r>
            <a:r>
              <a:rPr lang="en-US" dirty="0" err="1" smtClean="0"/>
              <a:t>realidad</a:t>
            </a:r>
            <a:r>
              <a:rPr lang="en-US" dirty="0" smtClean="0"/>
              <a:t> ser </a:t>
            </a:r>
            <a:r>
              <a:rPr lang="en-US" dirty="0" err="1" smtClean="0"/>
              <a:t>errores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I?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30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Solución simple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Dibuja</a:t>
            </a:r>
            <a:r>
              <a:rPr lang="en-US" dirty="0" smtClean="0"/>
              <a:t> un </a:t>
            </a:r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árbol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morstrar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esperaríaramos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pasara</a:t>
            </a:r>
            <a:r>
              <a:rPr lang="en-US" dirty="0" smtClean="0"/>
              <a:t> con </a:t>
            </a:r>
            <a:r>
              <a:rPr lang="en-US" dirty="0" err="1" smtClean="0"/>
              <a:t>muchos</a:t>
            </a:r>
            <a:r>
              <a:rPr lang="en-US" dirty="0" smtClean="0"/>
              <a:t> </a:t>
            </a:r>
            <a:r>
              <a:rPr lang="en-US" dirty="0" err="1" smtClean="0"/>
              <a:t>estudios</a:t>
            </a:r>
            <a:r>
              <a:rPr lang="en-US" dirty="0" smtClean="0"/>
              <a:t> (</a:t>
            </a:r>
            <a:r>
              <a:rPr lang="en-US" dirty="0" err="1" smtClean="0"/>
              <a:t>digamos</a:t>
            </a:r>
            <a:r>
              <a:rPr lang="en-US" dirty="0" smtClean="0"/>
              <a:t>, 1000)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b="1" i="1" dirty="0" err="1" smtClean="0"/>
              <a:t>Verdadero</a:t>
            </a:r>
            <a:r>
              <a:rPr lang="en-US" b="1" i="1" dirty="0" smtClean="0"/>
              <a:t>                     </a:t>
            </a:r>
            <a:r>
              <a:rPr lang="en-US" b="1" i="1" dirty="0" err="1" smtClean="0"/>
              <a:t>Decisión</a:t>
            </a:r>
            <a:r>
              <a:rPr lang="en-US" b="1" i="1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i="1" dirty="0" smtClean="0"/>
              <a:t>                        </a:t>
            </a:r>
            <a:r>
              <a:rPr lang="en-US" b="1" i="1" dirty="0" err="1" smtClean="0"/>
              <a:t>efecto</a:t>
            </a:r>
            <a:r>
              <a:rPr lang="en-US" b="1" i="1" dirty="0" smtClean="0"/>
              <a:t>?                    </a:t>
            </a:r>
            <a:r>
              <a:rPr lang="en-US" b="1" i="1" dirty="0" err="1" smtClean="0"/>
              <a:t>Rechazar</a:t>
            </a:r>
            <a:r>
              <a:rPr lang="en-US" b="1" i="1" dirty="0" smtClean="0"/>
              <a:t> </a:t>
            </a:r>
            <a:r>
              <a:rPr lang="en-US" b="1" i="1" dirty="0" err="1" smtClean="0"/>
              <a:t>nula</a:t>
            </a:r>
            <a:r>
              <a:rPr lang="en-US" b="1" i="1" dirty="0" smtClean="0"/>
              <a:t>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i="1" dirty="0" smtClean="0"/>
              <a:t>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                                </a:t>
            </a:r>
            <a:r>
              <a:rPr lang="en-US" dirty="0" err="1" smtClean="0"/>
              <a:t>Sí</a:t>
            </a:r>
            <a:r>
              <a:rPr lang="en-US" dirty="0" smtClean="0"/>
              <a:t> (40)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</a:t>
            </a:r>
            <a:r>
              <a:rPr lang="en-US" dirty="0" err="1" smtClean="0"/>
              <a:t>Sí</a:t>
            </a:r>
            <a:r>
              <a:rPr lang="en-US" dirty="0" smtClean="0"/>
              <a:t> (80) --------------|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                                No (40)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1000 </a:t>
            </a:r>
            <a:r>
              <a:rPr lang="en-US" dirty="0" err="1" smtClean="0"/>
              <a:t>estudios</a:t>
            </a:r>
            <a:r>
              <a:rPr lang="en-US" dirty="0" smtClean="0"/>
              <a:t>---|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                                </a:t>
            </a:r>
            <a:r>
              <a:rPr lang="en-US" dirty="0" err="1" smtClean="0"/>
              <a:t>Sí</a:t>
            </a:r>
            <a:r>
              <a:rPr lang="en-US" dirty="0" smtClean="0"/>
              <a:t> (46 = .05 x 920)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No (920) -----------|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                                     No (874)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De los </a:t>
            </a:r>
            <a:r>
              <a:rPr lang="en-US" dirty="0" err="1" smtClean="0"/>
              <a:t>estudios</a:t>
            </a:r>
            <a:r>
              <a:rPr lang="en-US" dirty="0" smtClean="0"/>
              <a:t> con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 </a:t>
            </a:r>
            <a:r>
              <a:rPr lang="en-US" dirty="0" err="1" smtClean="0"/>
              <a:t>rechazada</a:t>
            </a:r>
            <a:r>
              <a:rPr lang="en-US" dirty="0" smtClean="0"/>
              <a:t>, la </a:t>
            </a:r>
            <a:r>
              <a:rPr lang="en-US" dirty="0" err="1" smtClean="0"/>
              <a:t>tasa</a:t>
            </a:r>
            <a:r>
              <a:rPr lang="en-US" dirty="0" smtClean="0"/>
              <a:t> de error </a:t>
            </a:r>
            <a:r>
              <a:rPr lang="en-US" dirty="0" err="1" smtClean="0"/>
              <a:t>Tipo</a:t>
            </a:r>
            <a:r>
              <a:rPr lang="en-US" dirty="0" smtClean="0"/>
              <a:t> I = 46/(46+40) = 0.53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31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i="1" dirty="0" err="1" smtClean="0"/>
              <a:t>Moraleja</a:t>
            </a:r>
            <a:r>
              <a:rPr lang="en-US" dirty="0" smtClean="0"/>
              <a:t>: </a:t>
            </a:r>
            <a:r>
              <a:rPr lang="en-US" dirty="0" err="1" smtClean="0"/>
              <a:t>Sé</a:t>
            </a:r>
            <a:r>
              <a:rPr lang="en-US" dirty="0" smtClean="0"/>
              <a:t> </a:t>
            </a:r>
            <a:r>
              <a:rPr lang="en-US" dirty="0" err="1" smtClean="0"/>
              <a:t>escéptico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oirgas</a:t>
            </a:r>
            <a:r>
              <a:rPr lang="en-US" dirty="0" smtClean="0"/>
              <a:t> </a:t>
            </a:r>
            <a:r>
              <a:rPr lang="en-US" dirty="0" err="1" smtClean="0"/>
              <a:t>reportes</a:t>
            </a:r>
            <a:r>
              <a:rPr lang="en-US" dirty="0" smtClean="0"/>
              <a:t> de </a:t>
            </a:r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avances</a:t>
            </a:r>
            <a:r>
              <a:rPr lang="en-US" dirty="0" smtClean="0"/>
              <a:t> </a:t>
            </a:r>
            <a:r>
              <a:rPr lang="en-US" dirty="0" err="1" smtClean="0"/>
              <a:t>médicos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Puede</a:t>
            </a:r>
            <a:r>
              <a:rPr lang="en-US" dirty="0" smtClean="0"/>
              <a:t> no ser un </a:t>
            </a:r>
            <a:r>
              <a:rPr lang="en-US" dirty="0" err="1" smtClean="0"/>
              <a:t>efecto</a:t>
            </a:r>
            <a:r>
              <a:rPr lang="en-US" dirty="0" smtClean="0"/>
              <a:t> real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	(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, </a:t>
            </a:r>
            <a:r>
              <a:rPr lang="en-US" dirty="0" err="1" smtClean="0"/>
              <a:t>todo</a:t>
            </a:r>
            <a:r>
              <a:rPr lang="en-US" dirty="0" smtClean="0"/>
              <a:t> el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ser de </a:t>
            </a:r>
            <a:r>
              <a:rPr lang="en-US" dirty="0" err="1" smtClean="0"/>
              <a:t>tipo</a:t>
            </a:r>
            <a:r>
              <a:rPr lang="en-US" dirty="0" smtClean="0"/>
              <a:t> I!)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Si un </a:t>
            </a:r>
            <a:r>
              <a:rPr lang="en-US" dirty="0" err="1" smtClean="0"/>
              <a:t>efecto</a:t>
            </a:r>
            <a:r>
              <a:rPr lang="en-US" dirty="0" smtClean="0"/>
              <a:t> real </a:t>
            </a:r>
            <a:r>
              <a:rPr lang="en-US" dirty="0" err="1" smtClean="0"/>
              <a:t>existe</a:t>
            </a:r>
            <a:r>
              <a:rPr lang="en-US" dirty="0" smtClean="0"/>
              <a:t>,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viendo</a:t>
            </a:r>
            <a:r>
              <a:rPr lang="en-US" dirty="0" smtClean="0"/>
              <a:t> el </a:t>
            </a:r>
            <a:r>
              <a:rPr lang="en-US" dirty="0" err="1" smtClean="0"/>
              <a:t>resultado</a:t>
            </a:r>
            <a:r>
              <a:rPr lang="en-US" dirty="0" smtClean="0"/>
              <a:t> en la cola-</a:t>
            </a:r>
            <a:r>
              <a:rPr lang="en-US" dirty="0" err="1" smtClean="0"/>
              <a:t>derecha</a:t>
            </a:r>
            <a:r>
              <a:rPr lang="en-US" dirty="0" smtClean="0"/>
              <a:t> de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de los </a:t>
            </a:r>
            <a:r>
              <a:rPr lang="en-US" dirty="0" err="1" smtClean="0"/>
              <a:t>posibles</a:t>
            </a:r>
            <a:r>
              <a:rPr lang="en-US" dirty="0" smtClean="0"/>
              <a:t> </a:t>
            </a:r>
            <a:r>
              <a:rPr lang="en-US" dirty="0" err="1" smtClean="0"/>
              <a:t>efectos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r>
              <a:rPr lang="en-US" dirty="0" smtClean="0"/>
              <a:t>, y el </a:t>
            </a:r>
            <a:r>
              <a:rPr lang="en-US" dirty="0" err="1" smtClean="0"/>
              <a:t>efecto</a:t>
            </a:r>
            <a:r>
              <a:rPr lang="en-US" dirty="0" smtClean="0"/>
              <a:t> real </a:t>
            </a:r>
            <a:r>
              <a:rPr lang="en-US" dirty="0" err="1" smtClean="0"/>
              <a:t>puede</a:t>
            </a:r>
            <a:r>
              <a:rPr lang="en-US" dirty="0" smtClean="0"/>
              <a:t> ser mucho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débil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reportado</a:t>
            </a:r>
            <a:r>
              <a:rPr lang="en-US" dirty="0" smtClean="0"/>
              <a:t>.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	(</a:t>
            </a:r>
            <a:r>
              <a:rPr lang="en-US" dirty="0" err="1" smtClean="0"/>
              <a:t>dibujo</a:t>
            </a:r>
            <a:r>
              <a:rPr lang="en-US" dirty="0" smtClean="0"/>
              <a:t> de 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quiero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con </a:t>
            </a:r>
            <a:r>
              <a:rPr lang="en-US" dirty="0" err="1" smtClean="0"/>
              <a:t>esto</a:t>
            </a:r>
            <a:r>
              <a:rPr lang="en-US" dirty="0" smtClean="0"/>
              <a:t>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buFontTx/>
              <a:buNone/>
            </a:pPr>
            <a:r>
              <a:rPr lang="en-US" b="1" dirty="0" err="1" smtClean="0"/>
              <a:t>Caso</a:t>
            </a:r>
            <a:r>
              <a:rPr lang="en-US" b="1" dirty="0" smtClean="0"/>
              <a:t> real</a:t>
            </a:r>
            <a:r>
              <a:rPr lang="en-US" dirty="0" smtClean="0"/>
              <a:t>: Un </a:t>
            </a:r>
            <a:r>
              <a:rPr lang="en-US" dirty="0" err="1" smtClean="0"/>
              <a:t>estudio</a:t>
            </a:r>
            <a:r>
              <a:rPr lang="en-US" dirty="0" smtClean="0"/>
              <a:t> en 1993 </a:t>
            </a:r>
            <a:r>
              <a:rPr lang="en-US" dirty="0" err="1" smtClean="0"/>
              <a:t>estimó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inyecciones</a:t>
            </a:r>
            <a:r>
              <a:rPr lang="en-US" dirty="0" smtClean="0"/>
              <a:t> de </a:t>
            </a:r>
            <a:r>
              <a:rPr lang="en-US" dirty="0" err="1" smtClean="0"/>
              <a:t>magnesio</a:t>
            </a:r>
            <a:r>
              <a:rPr lang="en-US" dirty="0" smtClean="0"/>
              <a:t> </a:t>
            </a:r>
            <a:r>
              <a:rPr lang="en-US" dirty="0" err="1" smtClean="0"/>
              <a:t>podrían</a:t>
            </a:r>
            <a:r>
              <a:rPr lang="en-US" dirty="0" smtClean="0"/>
              <a:t> </a:t>
            </a:r>
            <a:r>
              <a:rPr lang="en-US" dirty="0" err="1" smtClean="0"/>
              <a:t>duplicar</a:t>
            </a:r>
            <a:r>
              <a:rPr lang="en-US" dirty="0" smtClean="0"/>
              <a:t> la </a:t>
            </a:r>
            <a:r>
              <a:rPr lang="en-US" dirty="0" err="1" smtClean="0"/>
              <a:t>posibilidad</a:t>
            </a:r>
            <a:r>
              <a:rPr lang="en-US" dirty="0" smtClean="0"/>
              <a:t> de </a:t>
            </a:r>
            <a:r>
              <a:rPr lang="en-US" dirty="0" err="1" smtClean="0"/>
              <a:t>sobrevivir</a:t>
            </a:r>
            <a:r>
              <a:rPr lang="en-US" dirty="0" smtClean="0"/>
              <a:t> un </a:t>
            </a:r>
            <a:r>
              <a:rPr lang="en-US" dirty="0" err="1" smtClean="0"/>
              <a:t>ataque</a:t>
            </a:r>
            <a:r>
              <a:rPr lang="en-US" dirty="0" smtClean="0"/>
              <a:t> al </a:t>
            </a:r>
            <a:r>
              <a:rPr lang="en-US" dirty="0" err="1" smtClean="0"/>
              <a:t>corazón</a:t>
            </a:r>
            <a:r>
              <a:rPr lang="en-US" dirty="0" smtClean="0"/>
              <a:t>.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es-MX" dirty="0" smtClean="0"/>
              <a:t>Un estudio más grande de 58,000 pacientes de ataque cardiaco no encontró ningún efecto en absoluto.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33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Imagen</a:t>
            </a:r>
            <a:r>
              <a:rPr lang="en-US" dirty="0" smtClean="0"/>
              <a:t> de Agresti and Franklin, </a:t>
            </a:r>
            <a:r>
              <a:rPr lang="en-US" i="1" dirty="0" smtClean="0"/>
              <a:t>Statistics: The Art and Science of Learning from Data </a:t>
            </a:r>
            <a:r>
              <a:rPr lang="en-US" dirty="0" smtClean="0"/>
              <a:t>(p. 468)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34</a:t>
            </a:fld>
            <a:endParaRPr lang="es-MX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1720" y="1125538"/>
            <a:ext cx="8313584" cy="51831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distribución</a:t>
            </a:r>
            <a:r>
              <a:rPr lang="en-US" dirty="0" smtClean="0"/>
              <a:t> binomial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dirty="0" smtClean="0"/>
              <a:t>Si</a:t>
            </a:r>
          </a:p>
          <a:p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i="1" dirty="0" err="1" smtClean="0"/>
              <a:t>observación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binaria</a:t>
            </a:r>
            <a:r>
              <a:rPr lang="en-US" dirty="0" smtClean="0"/>
              <a:t> (</a:t>
            </a:r>
            <a:r>
              <a:rPr lang="en-US" dirty="0" err="1" smtClean="0"/>
              <a:t>una</a:t>
            </a:r>
            <a:r>
              <a:rPr lang="en-US" dirty="0" smtClean="0"/>
              <a:t> de dos </a:t>
            </a:r>
            <a:r>
              <a:rPr lang="en-US" dirty="0" err="1" smtClean="0"/>
              <a:t>categorías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Probabilidades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observ</a:t>
            </a:r>
            <a:r>
              <a:rPr lang="en-US" dirty="0" smtClean="0"/>
              <a:t>.:  </a:t>
            </a:r>
            <a:r>
              <a:rPr lang="en-US" dirty="0" smtClean="0">
                <a:sym typeface="Euclid Symbol" pitchFamily="18" charset="2"/>
              </a:rPr>
              <a:t>  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categoría</a:t>
            </a:r>
            <a:r>
              <a:rPr lang="en-US" dirty="0" smtClean="0">
                <a:sym typeface="Euclid Symbol" pitchFamily="18" charset="2"/>
              </a:rPr>
              <a:t> 1</a:t>
            </a:r>
          </a:p>
          <a:p>
            <a:pPr>
              <a:spcAft>
                <a:spcPts val="600"/>
              </a:spcAft>
              <a:buFontTx/>
              <a:buNone/>
            </a:pPr>
            <a:r>
              <a:rPr lang="en-US" dirty="0" smtClean="0">
                <a:sym typeface="Euclid Symbol" pitchFamily="18" charset="2"/>
              </a:rPr>
              <a:t>                                                               1 -  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categoría</a:t>
            </a:r>
            <a:r>
              <a:rPr lang="en-US" dirty="0" smtClean="0">
                <a:sym typeface="Euclid Symbol" pitchFamily="18" charset="2"/>
              </a:rPr>
              <a:t> 2 </a:t>
            </a:r>
          </a:p>
          <a:p>
            <a:r>
              <a:rPr lang="en-US" dirty="0" smtClean="0">
                <a:sym typeface="Euclid Symbol" pitchFamily="18" charset="2"/>
              </a:rPr>
              <a:t>Las </a:t>
            </a:r>
            <a:r>
              <a:rPr lang="en-US" dirty="0" err="1" smtClean="0">
                <a:sym typeface="Euclid Symbol" pitchFamily="18" charset="2"/>
              </a:rPr>
              <a:t>observaciones</a:t>
            </a:r>
            <a:r>
              <a:rPr lang="en-US" dirty="0" smtClean="0">
                <a:sym typeface="Euclid Symbol" pitchFamily="18" charset="2"/>
              </a:rPr>
              <a:t> son </a:t>
            </a:r>
            <a:r>
              <a:rPr lang="en-US" dirty="0" err="1" smtClean="0">
                <a:sym typeface="Euclid Symbol" pitchFamily="18" charset="2"/>
              </a:rPr>
              <a:t>independientes</a:t>
            </a:r>
            <a:r>
              <a:rPr lang="en-US" dirty="0" smtClean="0">
                <a:sym typeface="Euclid Symbol" pitchFamily="18" charset="2"/>
              </a:rPr>
              <a:t>, </a:t>
            </a:r>
            <a:r>
              <a:rPr lang="en-US" dirty="0" err="1" smtClean="0">
                <a:sym typeface="Euclid Symbol" pitchFamily="18" charset="2"/>
              </a:rPr>
              <a:t>entonces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n </a:t>
            </a:r>
            <a:r>
              <a:rPr lang="en-US" dirty="0" err="1" smtClean="0">
                <a:sym typeface="Euclid Symbol" pitchFamily="18" charset="2"/>
              </a:rPr>
              <a:t>observaciones</a:t>
            </a:r>
            <a:r>
              <a:rPr lang="en-US" dirty="0" smtClean="0">
                <a:sym typeface="Euclid Symbol" pitchFamily="18" charset="2"/>
              </a:rPr>
              <a:t>, el </a:t>
            </a:r>
            <a:r>
              <a:rPr lang="en-US" dirty="0" err="1" smtClean="0">
                <a:sym typeface="Euclid Symbol" pitchFamily="18" charset="2"/>
              </a:rPr>
              <a:t>número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x </a:t>
            </a:r>
            <a:r>
              <a:rPr lang="en-US" dirty="0" smtClean="0">
                <a:sym typeface="Euclid Symbol" pitchFamily="18" charset="2"/>
              </a:rPr>
              <a:t>en la </a:t>
            </a:r>
            <a:r>
              <a:rPr lang="en-US" dirty="0" err="1" smtClean="0">
                <a:sym typeface="Euclid Symbol" pitchFamily="18" charset="2"/>
              </a:rPr>
              <a:t>categoría</a:t>
            </a:r>
            <a:r>
              <a:rPr lang="en-US" dirty="0" smtClean="0">
                <a:sym typeface="Euclid Symbol" pitchFamily="18" charset="2"/>
              </a:rPr>
              <a:t> 1 </a:t>
            </a:r>
            <a:r>
              <a:rPr lang="en-US" dirty="0" err="1" smtClean="0">
                <a:sym typeface="Euclid Symbol" pitchFamily="18" charset="2"/>
              </a:rPr>
              <a:t>tiene</a:t>
            </a:r>
            <a:endParaRPr lang="en-US" dirty="0" smtClean="0">
              <a:sym typeface="Euclid Symbol" pitchFamily="18" charset="2"/>
            </a:endParaRPr>
          </a:p>
          <a:p>
            <a:pPr>
              <a:buFontTx/>
              <a:buNone/>
            </a:pPr>
            <a:endParaRPr lang="en-US" dirty="0" smtClean="0">
              <a:sym typeface="Euclid Symbol" pitchFamily="18" charset="2"/>
            </a:endParaRPr>
          </a:p>
          <a:p>
            <a:pPr>
              <a:buFontTx/>
              <a:buNone/>
            </a:pPr>
            <a:endParaRPr lang="en-US" i="1" dirty="0" smtClean="0">
              <a:sym typeface="Euclid Symbol" pitchFamily="18" charset="2"/>
            </a:endParaRPr>
          </a:p>
          <a:p>
            <a:pPr>
              <a:buFontTx/>
              <a:buNone/>
            </a:pPr>
            <a:endParaRPr lang="en-US" dirty="0" smtClean="0">
              <a:sym typeface="Euclid Symbol" pitchFamily="18" charset="2"/>
            </a:endParaRPr>
          </a:p>
          <a:p>
            <a:r>
              <a:rPr lang="en-US" dirty="0" err="1" smtClean="0">
                <a:sym typeface="Euclid Symbol" pitchFamily="18" charset="2"/>
              </a:rPr>
              <a:t>Esta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puede</a:t>
            </a:r>
            <a:r>
              <a:rPr lang="en-US" dirty="0" smtClean="0">
                <a:sym typeface="Euclid Symbol" pitchFamily="18" charset="2"/>
              </a:rPr>
              <a:t> ser </a:t>
            </a:r>
            <a:r>
              <a:rPr lang="en-US" dirty="0" err="1" smtClean="0">
                <a:sym typeface="Euclid Symbol" pitchFamily="18" charset="2"/>
              </a:rPr>
              <a:t>usada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llevar</a:t>
            </a:r>
            <a:r>
              <a:rPr lang="en-US" dirty="0" smtClean="0">
                <a:sym typeface="Euclid Symbol" pitchFamily="18" charset="2"/>
              </a:rPr>
              <a:t> a </a:t>
            </a:r>
            <a:r>
              <a:rPr lang="en-US" dirty="0" err="1" smtClean="0">
                <a:sym typeface="Euclid Symbol" pitchFamily="18" charset="2"/>
              </a:rPr>
              <a:t>cabo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pruebas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sobre</a:t>
            </a:r>
            <a:r>
              <a:rPr lang="en-US" dirty="0" smtClean="0">
                <a:sym typeface="Euclid Symbol" pitchFamily="18" charset="2"/>
              </a:rPr>
              <a:t>  </a:t>
            </a:r>
            <a:r>
              <a:rPr lang="en-US" dirty="0" err="1" smtClean="0">
                <a:sym typeface="Euclid Symbol" pitchFamily="18" charset="2"/>
              </a:rPr>
              <a:t>cuando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n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demasiado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pequeña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contar</a:t>
            </a:r>
            <a:r>
              <a:rPr lang="en-US" dirty="0" smtClean="0">
                <a:sym typeface="Euclid Symbol" pitchFamily="18" charset="2"/>
              </a:rPr>
              <a:t> con </a:t>
            </a:r>
            <a:r>
              <a:rPr lang="en-US" dirty="0" err="1" smtClean="0">
                <a:sym typeface="Euclid Symbol" pitchFamily="18" charset="2"/>
              </a:rPr>
              <a:t>métodos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muestras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grandes</a:t>
            </a:r>
            <a:r>
              <a:rPr lang="en-US" dirty="0" smtClean="0">
                <a:sym typeface="Euclid Symbol" pitchFamily="18" charset="2"/>
              </a:rPr>
              <a:t> (</a:t>
            </a:r>
            <a:r>
              <a:rPr lang="en-US" dirty="0" err="1" smtClean="0">
                <a:sym typeface="Euclid Symbol" pitchFamily="18" charset="2"/>
              </a:rPr>
              <a:t>p.ej</a:t>
            </a:r>
            <a:r>
              <a:rPr lang="en-US" dirty="0" smtClean="0">
                <a:sym typeface="Euclid Symbol" pitchFamily="18" charset="2"/>
              </a:rPr>
              <a:t>., </a:t>
            </a:r>
            <a:r>
              <a:rPr lang="en-US" dirty="0" err="1" smtClean="0">
                <a:sym typeface="Euclid Symbol" pitchFamily="18" charset="2"/>
              </a:rPr>
              <a:t>cuando</a:t>
            </a:r>
            <a:r>
              <a:rPr lang="en-US" dirty="0" smtClean="0">
                <a:sym typeface="Euclid Symbol" pitchFamily="18" charset="2"/>
              </a:rPr>
              <a:t> se </a:t>
            </a:r>
            <a:r>
              <a:rPr lang="en-US" dirty="0" err="1" smtClean="0">
                <a:sym typeface="Euclid Symbol" pitchFamily="18" charset="2"/>
              </a:rPr>
              <a:t>espera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el </a:t>
            </a:r>
            <a:r>
              <a:rPr lang="en-US" dirty="0" err="1" smtClean="0">
                <a:sym typeface="Euclid Symbol" pitchFamily="18" charset="2"/>
              </a:rPr>
              <a:t>número</a:t>
            </a:r>
            <a:r>
              <a:rPr lang="en-US" dirty="0" smtClean="0">
                <a:sym typeface="Euclid Symbol" pitchFamily="18" charset="2"/>
              </a:rPr>
              <a:t> de </a:t>
            </a:r>
            <a:r>
              <a:rPr lang="en-US" dirty="0" err="1" smtClean="0">
                <a:sym typeface="Euclid Symbol" pitchFamily="18" charset="2"/>
              </a:rPr>
              <a:t>observaciones</a:t>
            </a:r>
            <a:r>
              <a:rPr lang="en-US" dirty="0" smtClean="0">
                <a:sym typeface="Euclid Symbol" pitchFamily="18" charset="2"/>
              </a:rPr>
              <a:t> en </a:t>
            </a:r>
            <a:r>
              <a:rPr lang="en-US" dirty="0" err="1" smtClean="0">
                <a:sym typeface="Euclid Symbol" pitchFamily="18" charset="2"/>
              </a:rPr>
              <a:t>cada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categoría</a:t>
            </a:r>
            <a:r>
              <a:rPr lang="en-US" dirty="0" smtClean="0">
                <a:sym typeface="Euclid Symbol" pitchFamily="18" charset="2"/>
              </a:rPr>
              <a:t> &lt; </a:t>
            </a:r>
            <a:r>
              <a:rPr lang="en-US" dirty="0" err="1" smtClean="0">
                <a:sym typeface="Euclid Symbol" pitchFamily="18" charset="2"/>
              </a:rPr>
              <a:t>alrededor</a:t>
            </a:r>
            <a:r>
              <a:rPr lang="en-US" dirty="0" smtClean="0">
                <a:sym typeface="Euclid Symbol" pitchFamily="18" charset="2"/>
              </a:rPr>
              <a:t> de 10)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35</a:t>
            </a:fld>
            <a:endParaRPr lang="es-MX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331640" y="3577828"/>
          <a:ext cx="6324600" cy="1003300"/>
        </p:xfrm>
        <a:graphic>
          <a:graphicData uri="http://schemas.openxmlformats.org/presentationml/2006/ole">
            <p:oleObj spid="_x0000_s11266" name="Equation" r:id="rId3" imgW="2641320" imgH="419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Ejercicio</a:t>
            </a:r>
            <a:r>
              <a:rPr lang="en-US" dirty="0" smtClean="0"/>
              <a:t> 6.33 (</a:t>
            </a:r>
            <a:r>
              <a:rPr lang="en-US" dirty="0" err="1" smtClean="0"/>
              <a:t>Percepción</a:t>
            </a:r>
            <a:r>
              <a:rPr lang="en-US" dirty="0" smtClean="0"/>
              <a:t> </a:t>
            </a:r>
            <a:r>
              <a:rPr lang="en-US" dirty="0" err="1" smtClean="0"/>
              <a:t>extrasensorial</a:t>
            </a:r>
            <a:r>
              <a:rPr lang="en-US" dirty="0" smtClean="0"/>
              <a:t>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820472" cy="5472608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s-MX" dirty="0" smtClean="0"/>
              <a:t>Persona dice ser capaz de adivinar con frecuencia el resultado de cara o cruz en la otra habitación correctamente 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>
                <a:sym typeface="Euclid Symbol" pitchFamily="18" charset="2"/>
              </a:rPr>
              <a:t> = </a:t>
            </a:r>
            <a:r>
              <a:rPr lang="en-US" dirty="0" err="1" smtClean="0">
                <a:sym typeface="Euclid Symbol" pitchFamily="18" charset="2"/>
              </a:rPr>
              <a:t>probabilidad</a:t>
            </a:r>
            <a:r>
              <a:rPr lang="en-US" dirty="0" smtClean="0">
                <a:sym typeface="Euclid Symbol" pitchFamily="18" charset="2"/>
              </a:rPr>
              <a:t> de </a:t>
            </a:r>
            <a:r>
              <a:rPr lang="en-US" dirty="0" err="1" smtClean="0">
                <a:sym typeface="Euclid Symbol" pitchFamily="18" charset="2"/>
              </a:rPr>
              <a:t>adivinar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correctamence</a:t>
            </a:r>
            <a:r>
              <a:rPr lang="en-US" dirty="0" smtClean="0">
                <a:sym typeface="Euclid Symbol" pitchFamily="18" charset="2"/>
              </a:rPr>
              <a:t> (en </a:t>
            </a:r>
            <a:r>
              <a:rPr lang="en-US" dirty="0" err="1" smtClean="0">
                <a:sym typeface="Euclid Symbol" pitchFamily="18" charset="2"/>
              </a:rPr>
              <a:t>cualquier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lanzamiento</a:t>
            </a:r>
            <a:r>
              <a:rPr lang="en-US" dirty="0" smtClean="0">
                <a:sym typeface="Euclid Symbol" pitchFamily="18" charset="2"/>
              </a:rPr>
              <a:t>)</a:t>
            </a:r>
          </a:p>
          <a:p>
            <a:r>
              <a:rPr lang="en-US" dirty="0" smtClean="0">
                <a:sym typeface="Euclid Symbol" pitchFamily="18" charset="2"/>
              </a:rPr>
              <a:t>H</a:t>
            </a:r>
            <a:r>
              <a:rPr lang="en-US" baseline="-25000" dirty="0" smtClean="0">
                <a:sym typeface="Euclid Symbol" pitchFamily="18" charset="2"/>
              </a:rPr>
              <a:t>0</a:t>
            </a:r>
            <a:r>
              <a:rPr lang="en-US" dirty="0" smtClean="0">
                <a:sym typeface="Euclid Symbol" pitchFamily="18" charset="2"/>
              </a:rPr>
              <a:t>:  = 0.50 (</a:t>
            </a:r>
            <a:r>
              <a:rPr lang="en-US" dirty="0" err="1" smtClean="0">
                <a:sym typeface="Euclid Symbol" pitchFamily="18" charset="2"/>
              </a:rPr>
              <a:t>adivinando</a:t>
            </a:r>
            <a:r>
              <a:rPr lang="en-US" dirty="0" smtClean="0">
                <a:sym typeface="Euclid Symbol" pitchFamily="18" charset="2"/>
              </a:rPr>
              <a:t> al </a:t>
            </a:r>
            <a:r>
              <a:rPr lang="en-US" dirty="0" err="1" smtClean="0">
                <a:sym typeface="Euclid Symbol" pitchFamily="18" charset="2"/>
              </a:rPr>
              <a:t>azar</a:t>
            </a:r>
            <a:r>
              <a:rPr lang="en-US" dirty="0" smtClean="0">
                <a:sym typeface="Euclid Symbol" pitchFamily="18" charset="2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ym typeface="Euclid Symbol" pitchFamily="18" charset="2"/>
              </a:rPr>
              <a:t>H</a:t>
            </a:r>
            <a:r>
              <a:rPr lang="en-US" baseline="-25000" dirty="0" smtClean="0">
                <a:sym typeface="Euclid Symbol" pitchFamily="18" charset="2"/>
              </a:rPr>
              <a:t>a</a:t>
            </a:r>
            <a:r>
              <a:rPr lang="en-US" dirty="0" smtClean="0">
                <a:sym typeface="Euclid Symbol" pitchFamily="18" charset="2"/>
              </a:rPr>
              <a:t>: 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&gt;</a:t>
            </a:r>
            <a:r>
              <a:rPr lang="en-US" dirty="0" smtClean="0">
                <a:sym typeface="Euclid Symbol" pitchFamily="18" charset="2"/>
              </a:rPr>
              <a:t> 0.50 (</a:t>
            </a:r>
            <a:r>
              <a:rPr lang="en-US" dirty="0" err="1" smtClean="0">
                <a:sym typeface="Euclid Symbol" pitchFamily="18" charset="2"/>
              </a:rPr>
              <a:t>mejor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adivinar</a:t>
            </a:r>
            <a:r>
              <a:rPr lang="en-US" dirty="0" smtClean="0">
                <a:sym typeface="Euclid Symbol" pitchFamily="18" charset="2"/>
              </a:rPr>
              <a:t> al </a:t>
            </a:r>
            <a:r>
              <a:rPr lang="en-US" dirty="0" err="1" smtClean="0">
                <a:sym typeface="Euclid Symbol" pitchFamily="18" charset="2"/>
              </a:rPr>
              <a:t>azar</a:t>
            </a:r>
            <a:r>
              <a:rPr lang="en-US" dirty="0" smtClean="0">
                <a:sym typeface="Euclid Symbol" pitchFamily="18" charset="2"/>
              </a:rPr>
              <a:t>)</a:t>
            </a:r>
          </a:p>
          <a:p>
            <a:r>
              <a:rPr lang="en-US" dirty="0" err="1" smtClean="0">
                <a:sym typeface="Euclid Symbol" pitchFamily="18" charset="2"/>
              </a:rPr>
              <a:t>Experimento</a:t>
            </a:r>
            <a:r>
              <a:rPr lang="en-US" dirty="0" smtClean="0">
                <a:sym typeface="Euclid Symbol" pitchFamily="18" charset="2"/>
              </a:rPr>
              <a:t>: </a:t>
            </a:r>
            <a:r>
              <a:rPr lang="en-US" i="1" dirty="0" smtClean="0">
                <a:sym typeface="Euclid Symbol" pitchFamily="18" charset="2"/>
              </a:rPr>
              <a:t>n </a:t>
            </a:r>
            <a:r>
              <a:rPr lang="en-US" dirty="0" smtClean="0">
                <a:sym typeface="Euclid Symbol" pitchFamily="18" charset="2"/>
              </a:rPr>
              <a:t>= 5 </a:t>
            </a:r>
            <a:r>
              <a:rPr lang="en-US" dirty="0" err="1" smtClean="0">
                <a:sym typeface="Euclid Symbol" pitchFamily="18" charset="2"/>
              </a:rPr>
              <a:t>lanzamientos</a:t>
            </a:r>
            <a:r>
              <a:rPr lang="en-US" dirty="0" smtClean="0">
                <a:sym typeface="Euclid Symbol" pitchFamily="18" charset="2"/>
              </a:rPr>
              <a:t>, </a:t>
            </a:r>
            <a:r>
              <a:rPr lang="en-US" i="1" dirty="0" smtClean="0">
                <a:sym typeface="Euclid Symbol" pitchFamily="18" charset="2"/>
              </a:rPr>
              <a:t>x </a:t>
            </a:r>
            <a:r>
              <a:rPr lang="en-US" dirty="0" smtClean="0">
                <a:sym typeface="Euclid Symbol" pitchFamily="18" charset="2"/>
              </a:rPr>
              <a:t>= 4 </a:t>
            </a:r>
            <a:r>
              <a:rPr lang="en-US" dirty="0" err="1" smtClean="0">
                <a:sym typeface="Euclid Symbol" pitchFamily="18" charset="2"/>
              </a:rPr>
              <a:t>correctos</a:t>
            </a:r>
            <a:r>
              <a:rPr lang="en-US" dirty="0" smtClean="0">
                <a:sym typeface="Euclid Symbol" pitchFamily="18" charset="2"/>
              </a:rPr>
              <a:t>.  </a:t>
            </a:r>
            <a:r>
              <a:rPr lang="en-US" dirty="0" err="1" smtClean="0">
                <a:sym typeface="Euclid Symbol" pitchFamily="18" charset="2"/>
              </a:rPr>
              <a:t>Encuentre</a:t>
            </a:r>
            <a:r>
              <a:rPr lang="en-US" dirty="0" smtClean="0">
                <a:sym typeface="Euclid Symbol" pitchFamily="18" charset="2"/>
              </a:rPr>
              <a:t> el valor-p, e </a:t>
            </a:r>
            <a:r>
              <a:rPr lang="en-US" dirty="0" err="1" smtClean="0">
                <a:sym typeface="Euclid Symbol" pitchFamily="18" charset="2"/>
              </a:rPr>
              <a:t>interprételo</a:t>
            </a:r>
            <a:r>
              <a:rPr lang="en-US" dirty="0" smtClean="0">
                <a:sym typeface="Euclid Symbol" pitchFamily="18" charset="2"/>
              </a:rPr>
              <a:t>.  (No se </a:t>
            </a:r>
            <a:r>
              <a:rPr lang="en-US" dirty="0" err="1" smtClean="0">
                <a:sym typeface="Euclid Symbol" pitchFamily="18" charset="2"/>
              </a:rPr>
              <a:t>puede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asumir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esta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propoción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muestral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tiene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una</a:t>
            </a:r>
            <a:r>
              <a:rPr lang="en-US" dirty="0" smtClean="0">
                <a:sym typeface="Euclid Symbol" pitchFamily="18" charset="2"/>
              </a:rPr>
              <a:t> dist. normal.  Los </a:t>
            </a:r>
            <a:r>
              <a:rPr lang="en-US" dirty="0" err="1" smtClean="0">
                <a:sym typeface="Euclid Symbol" pitchFamily="18" charset="2"/>
              </a:rPr>
              <a:t>conteos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esperados</a:t>
            </a:r>
            <a:r>
              <a:rPr lang="en-US" dirty="0" smtClean="0">
                <a:sym typeface="Euclid Symbol" pitchFamily="18" charset="2"/>
              </a:rPr>
              <a:t> son 5(0.50) = 2.5 </a:t>
            </a:r>
            <a:r>
              <a:rPr lang="en-US" dirty="0" err="1" smtClean="0">
                <a:sym typeface="Euclid Symbol" pitchFamily="18" charset="2"/>
              </a:rPr>
              <a:t>correctos</a:t>
            </a:r>
            <a:r>
              <a:rPr lang="en-US" dirty="0" smtClean="0">
                <a:sym typeface="Euclid Symbol" pitchFamily="18" charset="2"/>
              </a:rPr>
              <a:t>, 2.5 </a:t>
            </a:r>
            <a:r>
              <a:rPr lang="en-US" dirty="0" err="1" smtClean="0">
                <a:sym typeface="Euclid Symbol" pitchFamily="18" charset="2"/>
              </a:rPr>
              <a:t>incorrectos</a:t>
            </a:r>
            <a:r>
              <a:rPr lang="en-US" dirty="0" smtClean="0">
                <a:sym typeface="Euclid Symbol" pitchFamily="18" charset="2"/>
              </a:rPr>
              <a:t>,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son </a:t>
            </a:r>
            <a:r>
              <a:rPr lang="en-US" dirty="0" err="1" smtClean="0">
                <a:sym typeface="Euclid Symbol" pitchFamily="18" charset="2"/>
              </a:rPr>
              <a:t>menos</a:t>
            </a:r>
            <a:r>
              <a:rPr lang="en-US" dirty="0" smtClean="0">
                <a:sym typeface="Euclid Symbol" pitchFamily="18" charset="2"/>
              </a:rPr>
              <a:t> de 10; se </a:t>
            </a:r>
            <a:r>
              <a:rPr lang="en-US" dirty="0" err="1" smtClean="0">
                <a:sym typeface="Euclid Symbol" pitchFamily="18" charset="2"/>
              </a:rPr>
              <a:t>necesita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n ≥ 20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usar</a:t>
            </a:r>
            <a:r>
              <a:rPr lang="en-US" dirty="0" smtClean="0">
                <a:sym typeface="Euclid Symbol" pitchFamily="18" charset="2"/>
              </a:rPr>
              <a:t> TCL)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distribución</a:t>
            </a:r>
            <a:r>
              <a:rPr lang="en-US" dirty="0" smtClean="0"/>
              <a:t> binomial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smtClean="0"/>
              <a:t>n = 5, </a:t>
            </a:r>
            <a:r>
              <a:rPr lang="en-US" dirty="0" smtClean="0">
                <a:sym typeface="Euclid Symbol" pitchFamily="18" charset="2"/>
              </a:rPr>
              <a:t></a:t>
            </a:r>
            <a:r>
              <a:rPr lang="en-US" i="1" dirty="0" smtClean="0"/>
              <a:t> = 0.50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37</a:t>
            </a:fld>
            <a:endParaRPr lang="es-MX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609600" y="3182144"/>
          <a:ext cx="6934200" cy="666750"/>
        </p:xfrm>
        <a:graphic>
          <a:graphicData uri="http://schemas.openxmlformats.org/presentationml/2006/ole">
            <p:oleObj spid="_x0000_s12290" name="Equation" r:id="rId3" imgW="4356000" imgH="419040" progId="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609600" y="4020344"/>
          <a:ext cx="3657600" cy="695325"/>
        </p:xfrm>
        <a:graphic>
          <a:graphicData uri="http://schemas.openxmlformats.org/presentationml/2006/ole">
            <p:oleObj spid="_x0000_s12291" name="Equation" r:id="rId4" imgW="2070000" imgH="393480" progId="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588030" y="4725144"/>
          <a:ext cx="3581400" cy="711200"/>
        </p:xfrm>
        <a:graphic>
          <a:graphicData uri="http://schemas.openxmlformats.org/presentationml/2006/ole">
            <p:oleObj spid="_x0000_s12292" name="Equation" r:id="rId5" imgW="1981080" imgH="393480" progId="">
              <p:embed/>
            </p:oleObj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622005" y="5468144"/>
          <a:ext cx="3352800" cy="666750"/>
        </p:xfrm>
        <a:graphic>
          <a:graphicData uri="http://schemas.openxmlformats.org/presentationml/2006/ole">
            <p:oleObj spid="_x0000_s12293" name="Equation" r:id="rId6" imgW="1981080" imgH="393480" progId="">
              <p:embed/>
            </p:oleObj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644525" y="2191544"/>
          <a:ext cx="7777163" cy="782638"/>
        </p:xfrm>
        <a:graphic>
          <a:graphicData uri="http://schemas.openxmlformats.org/presentationml/2006/ole">
            <p:oleObj spid="_x0000_s12294" name="Equation" r:id="rId7" imgW="4165560" imgH="419040" progId="">
              <p:embed/>
            </p:oleObj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685800" y="1124744"/>
          <a:ext cx="7696200" cy="781050"/>
        </p:xfrm>
        <a:graphic>
          <a:graphicData uri="http://schemas.openxmlformats.org/presentationml/2006/ole">
            <p:oleObj spid="_x0000_s12295" name="Equation" r:id="rId8" imgW="4127400" imgH="419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5832648"/>
          </a:xfrm>
        </p:spPr>
        <p:txBody>
          <a:bodyPr>
            <a:normAutofit/>
          </a:bodyPr>
          <a:lstStyle/>
          <a:p>
            <a:r>
              <a:rPr lang="en-US" dirty="0" smtClean="0"/>
              <a:t>Para 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n-US" dirty="0" smtClean="0">
                <a:sym typeface="Euclid Symbol" pitchFamily="18" charset="2"/>
              </a:rPr>
              <a:t>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&gt;</a:t>
            </a:r>
            <a:r>
              <a:rPr lang="en-US" dirty="0" smtClean="0">
                <a:sym typeface="Euclid Symbol" pitchFamily="18" charset="2"/>
              </a:rPr>
              <a:t> 0.50, </a:t>
            </a:r>
          </a:p>
          <a:p>
            <a:pPr>
              <a:buFontTx/>
              <a:buNone/>
            </a:pPr>
            <a:r>
              <a:rPr lang="en-US" i="1" dirty="0" smtClean="0">
                <a:sym typeface="Euclid Symbol" pitchFamily="18" charset="2"/>
              </a:rPr>
              <a:t>	valor-p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la </a:t>
            </a:r>
            <a:r>
              <a:rPr lang="en-US" dirty="0" err="1" smtClean="0">
                <a:sym typeface="Euclid Symbol" pitchFamily="18" charset="2"/>
              </a:rPr>
              <a:t>probabilidad</a:t>
            </a:r>
            <a:r>
              <a:rPr lang="en-US" dirty="0" smtClean="0">
                <a:sym typeface="Euclid Symbol" pitchFamily="18" charset="2"/>
              </a:rPr>
              <a:t> del </a:t>
            </a:r>
            <a:r>
              <a:rPr lang="en-US" dirty="0" err="1" smtClean="0">
                <a:sym typeface="Euclid Symbol" pitchFamily="18" charset="2"/>
              </a:rPr>
              <a:t>resultado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observado</a:t>
            </a:r>
            <a:r>
              <a:rPr lang="en-US" dirty="0" smtClean="0">
                <a:sym typeface="Euclid Symbol" pitchFamily="18" charset="2"/>
              </a:rPr>
              <a:t> o </a:t>
            </a:r>
            <a:r>
              <a:rPr lang="en-US" dirty="0" err="1" smtClean="0">
                <a:sym typeface="Euclid Symbol" pitchFamily="18" charset="2"/>
              </a:rPr>
              <a:t>uno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incluso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más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extremo</a:t>
            </a:r>
            <a:r>
              <a:rPr lang="en-US" dirty="0" smtClean="0">
                <a:sym typeface="Euclid Symbol" pitchFamily="18" charset="2"/>
              </a:rPr>
              <a:t> en la cola-</a:t>
            </a:r>
            <a:r>
              <a:rPr lang="en-US" dirty="0" err="1" smtClean="0">
                <a:sym typeface="Euclid Symbol" pitchFamily="18" charset="2"/>
              </a:rPr>
              <a:t>derecha</a:t>
            </a:r>
            <a:endParaRPr lang="en-US" dirty="0" smtClean="0">
              <a:sym typeface="Euclid Symbol" pitchFamily="18" charset="2"/>
            </a:endParaRP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            = </a:t>
            </a:r>
            <a:r>
              <a:rPr lang="en-US" i="1" dirty="0" smtClean="0">
                <a:sym typeface="Euclid Symbol" pitchFamily="18" charset="2"/>
              </a:rPr>
              <a:t>P</a:t>
            </a:r>
            <a:r>
              <a:rPr lang="en-US" dirty="0" smtClean="0">
                <a:sym typeface="Euclid Symbol" pitchFamily="18" charset="2"/>
              </a:rPr>
              <a:t>(4) + </a:t>
            </a:r>
            <a:r>
              <a:rPr lang="en-US" i="1" dirty="0" smtClean="0">
                <a:sym typeface="Euclid Symbol" pitchFamily="18" charset="2"/>
              </a:rPr>
              <a:t>P</a:t>
            </a:r>
            <a:r>
              <a:rPr lang="en-US" dirty="0" smtClean="0">
                <a:sym typeface="Euclid Symbol" pitchFamily="18" charset="2"/>
              </a:rPr>
              <a:t>(5) = 6/32 = 0.19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	No hay </a:t>
            </a:r>
            <a:r>
              <a:rPr lang="en-US" dirty="0" err="1" smtClean="0">
                <a:sym typeface="Euclid Symbol" pitchFamily="18" charset="2"/>
              </a:rPr>
              <a:t>mucha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evidencia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apoye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esta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afirmación</a:t>
            </a:r>
            <a:endParaRPr lang="en-US" dirty="0" smtClean="0">
              <a:sym typeface="Euclid Symbol" pitchFamily="18" charset="2"/>
            </a:endParaRPr>
          </a:p>
          <a:p>
            <a:pPr>
              <a:buFontTx/>
              <a:buNone/>
            </a:pPr>
            <a:endParaRPr lang="en-US" dirty="0" smtClean="0">
              <a:sym typeface="Euclid Symbol" pitchFamily="18" charset="2"/>
            </a:endParaRPr>
          </a:p>
          <a:p>
            <a:pPr>
              <a:spcAft>
                <a:spcPts val="600"/>
              </a:spcAft>
              <a:buFontTx/>
              <a:buNone/>
            </a:pPr>
            <a:r>
              <a:rPr lang="en-US" dirty="0" smtClean="0">
                <a:sym typeface="Euclid Symbol" pitchFamily="18" charset="2"/>
              </a:rPr>
              <a:t>	</a:t>
            </a:r>
            <a:r>
              <a:rPr lang="en-US" dirty="0" err="1" smtClean="0">
                <a:sym typeface="Euclid Symbol" pitchFamily="18" charset="2"/>
              </a:rPr>
              <a:t>Necesitaríamos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observar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sym typeface="Euclid Symbol" pitchFamily="18" charset="2"/>
              </a:rPr>
              <a:t>x = </a:t>
            </a:r>
            <a:r>
              <a:rPr lang="en-US" dirty="0" smtClean="0">
                <a:sym typeface="Euclid Symbol" pitchFamily="18" charset="2"/>
              </a:rPr>
              <a:t>5</a:t>
            </a:r>
            <a:r>
              <a:rPr lang="en-US" i="1" dirty="0" smtClean="0">
                <a:sym typeface="Euclid Symbol" pitchFamily="18" charset="2"/>
              </a:rPr>
              <a:t> </a:t>
            </a:r>
            <a:r>
              <a:rPr lang="en-US" dirty="0" smtClean="0">
                <a:sym typeface="Euclid Symbol" pitchFamily="18" charset="2"/>
              </a:rPr>
              <a:t> e</a:t>
            </a:r>
            <a:r>
              <a:rPr lang="en-US" i="1" dirty="0" smtClean="0">
                <a:sym typeface="Euclid Symbol" pitchFamily="18" charset="2"/>
              </a:rPr>
              <a:t>n n = </a:t>
            </a:r>
            <a:r>
              <a:rPr lang="en-US" dirty="0" smtClean="0">
                <a:sym typeface="Euclid Symbol" pitchFamily="18" charset="2"/>
              </a:rPr>
              <a:t>5  </a:t>
            </a:r>
            <a:r>
              <a:rPr lang="en-US" dirty="0" err="1" smtClean="0">
                <a:sym typeface="Euclid Symbol" pitchFamily="18" charset="2"/>
              </a:rPr>
              <a:t>ensayos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rechazar</a:t>
            </a:r>
            <a:r>
              <a:rPr lang="en-US" dirty="0" smtClean="0">
                <a:sym typeface="Euclid Symbol" pitchFamily="18" charset="2"/>
              </a:rPr>
              <a:t> la </a:t>
            </a:r>
            <a:r>
              <a:rPr lang="en-US" dirty="0" err="1" smtClean="0">
                <a:sym typeface="Euclid Symbol" pitchFamily="18" charset="2"/>
              </a:rPr>
              <a:t>nula</a:t>
            </a:r>
            <a:r>
              <a:rPr lang="en-US" dirty="0" smtClean="0">
                <a:sym typeface="Euclid Symbol" pitchFamily="18" charset="2"/>
              </a:rPr>
              <a:t> a un </a:t>
            </a:r>
            <a:r>
              <a:rPr lang="en-US" dirty="0" err="1" smtClean="0">
                <a:sym typeface="Euclid Symbol" pitchFamily="18" charset="2"/>
              </a:rPr>
              <a:t>nivel</a:t>
            </a:r>
            <a:r>
              <a:rPr lang="en-US" dirty="0" smtClean="0">
                <a:sym typeface="Euclid Symbol" pitchFamily="18" charset="2"/>
              </a:rPr>
              <a:t> de 0.05 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	(</a:t>
            </a:r>
            <a:r>
              <a:rPr lang="en-US" dirty="0" err="1" smtClean="0">
                <a:sym typeface="Euclid Symbol" pitchFamily="18" charset="2"/>
              </a:rPr>
              <a:t>Entonces</a:t>
            </a:r>
            <a:r>
              <a:rPr lang="en-US" dirty="0" smtClean="0">
                <a:sym typeface="Euclid Symbol" pitchFamily="18" charset="2"/>
              </a:rPr>
              <a:t>, valor-p = 1/32 &lt; 0.05)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38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Notas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binomial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La binomial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de </a:t>
            </a:r>
            <a:r>
              <a:rPr lang="en-US" dirty="0" err="1" smtClean="0"/>
              <a:t>probabilidad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categóricos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la binomial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encontrar</a:t>
            </a:r>
            <a:r>
              <a:rPr lang="en-US" dirty="0" smtClean="0"/>
              <a:t> prob.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ejemplos</a:t>
            </a:r>
            <a:r>
              <a:rPr lang="en-US" dirty="0" smtClean="0"/>
              <a:t> en el Cap. 4 </a:t>
            </a:r>
            <a:r>
              <a:rPr lang="en-US" dirty="0" err="1" smtClean="0"/>
              <a:t>donde</a:t>
            </a:r>
            <a:r>
              <a:rPr lang="en-US" dirty="0" smtClean="0"/>
              <a:t> </a:t>
            </a:r>
            <a:r>
              <a:rPr lang="en-US" dirty="0" err="1" smtClean="0"/>
              <a:t>construimos</a:t>
            </a:r>
            <a:r>
              <a:rPr lang="en-US" dirty="0" smtClean="0"/>
              <a:t> dist. </a:t>
            </a:r>
            <a:r>
              <a:rPr lang="en-US" dirty="0" err="1" smtClean="0"/>
              <a:t>muestrales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número</a:t>
            </a:r>
            <a:r>
              <a:rPr lang="en-US" dirty="0" smtClean="0"/>
              <a:t> (o </a:t>
            </a:r>
            <a:r>
              <a:rPr lang="en-US" dirty="0" err="1" smtClean="0"/>
              <a:t>proporción</a:t>
            </a:r>
            <a:r>
              <a:rPr lang="en-US" dirty="0" smtClean="0"/>
              <a:t>)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apoyan</a:t>
            </a:r>
            <a:r>
              <a:rPr lang="en-US" dirty="0" smtClean="0"/>
              <a:t> al </a:t>
            </a:r>
            <a:r>
              <a:rPr lang="en-US" dirty="0" err="1" smtClean="0"/>
              <a:t>nuevo</a:t>
            </a:r>
            <a:r>
              <a:rPr lang="en-US" dirty="0" smtClean="0"/>
              <a:t> plan de </a:t>
            </a:r>
            <a:r>
              <a:rPr lang="en-US" dirty="0" err="1" smtClean="0"/>
              <a:t>sistema</a:t>
            </a:r>
            <a:r>
              <a:rPr lang="en-US" dirty="0" smtClean="0"/>
              <a:t> de </a:t>
            </a:r>
            <a:r>
              <a:rPr lang="en-US" dirty="0" err="1" smtClean="0"/>
              <a:t>salud</a:t>
            </a:r>
            <a:r>
              <a:rPr lang="en-US" dirty="0" smtClean="0"/>
              <a:t> con </a:t>
            </a:r>
            <a:r>
              <a:rPr lang="en-US" i="1" dirty="0" smtClean="0"/>
              <a:t>n = </a:t>
            </a:r>
            <a:r>
              <a:rPr lang="en-US" dirty="0" smtClean="0"/>
              <a:t>4 personas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Dist. binomial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smtClean="0"/>
              <a:t>x </a:t>
            </a:r>
            <a:r>
              <a:rPr lang="en-US" dirty="0" smtClean="0"/>
              <a:t>= </a:t>
            </a:r>
            <a:r>
              <a:rPr lang="en-US" dirty="0" err="1" smtClean="0"/>
              <a:t>número</a:t>
            </a:r>
            <a:r>
              <a:rPr lang="en-US" dirty="0" smtClean="0"/>
              <a:t> en la </a:t>
            </a:r>
            <a:r>
              <a:rPr lang="en-US" dirty="0" err="1" smtClean="0"/>
              <a:t>categoría</a:t>
            </a:r>
            <a:r>
              <a:rPr lang="en-US" dirty="0" smtClean="0"/>
              <a:t> 1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spcBef>
                <a:spcPts val="1200"/>
              </a:spcBef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     = </a:t>
            </a:r>
            <a:r>
              <a:rPr lang="en-US" i="1" dirty="0" smtClean="0"/>
              <a:t>x/n 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39</a:t>
            </a:fld>
            <a:endParaRPr lang="es-MX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828800" y="4627537"/>
          <a:ext cx="4724400" cy="601663"/>
        </p:xfrm>
        <a:graphic>
          <a:graphicData uri="http://schemas.openxmlformats.org/presentationml/2006/ole">
            <p:oleObj spid="_x0000_s13314" name="Equation" r:id="rId3" imgW="1993680" imgH="253800" progId="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156176" y="5375051"/>
          <a:ext cx="338138" cy="430213"/>
        </p:xfrm>
        <a:graphic>
          <a:graphicData uri="http://schemas.openxmlformats.org/presentationml/2006/ole">
            <p:oleObj spid="_x0000_s13315" name="Equation" r:id="rId4" imgW="139680" imgH="177480" progId="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676400" y="5883994"/>
          <a:ext cx="4648200" cy="641350"/>
        </p:xfrm>
        <a:graphic>
          <a:graphicData uri="http://schemas.openxmlformats.org/presentationml/2006/ole">
            <p:oleObj spid="_x0000_s13316" name="Equation" r:id="rId5" imgW="184140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proporción</a:t>
            </a:r>
            <a:r>
              <a:rPr lang="en-US" dirty="0" smtClean="0"/>
              <a:t> con </a:t>
            </a:r>
            <a:r>
              <a:rPr lang="en-US" i="1" dirty="0" smtClean="0"/>
              <a:t>n = </a:t>
            </a:r>
            <a:r>
              <a:rPr lang="en-US" dirty="0" smtClean="0"/>
              <a:t>1000, </a:t>
            </a:r>
            <a:r>
              <a:rPr lang="en-US" dirty="0" smtClean="0">
                <a:sym typeface="Euclid Symbol" pitchFamily="18" charset="2"/>
              </a:rPr>
              <a:t> = 0.50</a:t>
            </a:r>
          </a:p>
          <a:p>
            <a:pPr>
              <a:lnSpc>
                <a:spcPct val="90000"/>
              </a:lnSpc>
            </a:pPr>
            <a:r>
              <a:rPr lang="en-US" i="1" dirty="0" smtClean="0"/>
              <a:t>x = </a:t>
            </a:r>
            <a:r>
              <a:rPr lang="en-US" i="1" dirty="0" err="1" smtClean="0"/>
              <a:t>número</a:t>
            </a:r>
            <a:r>
              <a:rPr lang="en-US" i="1" dirty="0" smtClean="0"/>
              <a:t> </a:t>
            </a:r>
            <a:r>
              <a:rPr lang="en-US" dirty="0" smtClean="0"/>
              <a:t>en la </a:t>
            </a:r>
            <a:r>
              <a:rPr lang="en-US" dirty="0" err="1" smtClean="0"/>
              <a:t>categoría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  <a:spcBef>
                <a:spcPts val="2400"/>
              </a:spcBef>
            </a:pPr>
            <a:r>
              <a:rPr lang="en-US" i="1" dirty="0" err="1" smtClean="0"/>
              <a:t>proporción</a:t>
            </a:r>
            <a:r>
              <a:rPr lang="en-US" i="1" dirty="0" smtClean="0"/>
              <a:t>      </a:t>
            </a:r>
            <a:r>
              <a:rPr lang="en-US" dirty="0" smtClean="0"/>
              <a:t>en la </a:t>
            </a:r>
            <a:r>
              <a:rPr lang="en-US" dirty="0" err="1" smtClean="0"/>
              <a:t>categoría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spcBef>
                <a:spcPts val="2400"/>
              </a:spcBef>
            </a:pPr>
            <a:r>
              <a:rPr lang="en-US" dirty="0" smtClean="0"/>
              <a:t>El </a:t>
            </a:r>
            <a:r>
              <a:rPr lang="en-US" dirty="0" err="1" smtClean="0"/>
              <a:t>efecto</a:t>
            </a:r>
            <a:r>
              <a:rPr lang="en-US" dirty="0" smtClean="0"/>
              <a:t> de </a:t>
            </a:r>
            <a:r>
              <a:rPr lang="en-US" i="1" dirty="0" smtClean="0"/>
              <a:t>n</a:t>
            </a:r>
            <a:r>
              <a:rPr lang="en-US" dirty="0" smtClean="0"/>
              <a:t>?  A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aumenta</a:t>
            </a:r>
            <a:r>
              <a:rPr lang="en-US" dirty="0" smtClean="0"/>
              <a:t>, la </a:t>
            </a:r>
            <a:r>
              <a:rPr lang="en-US" dirty="0" err="1" smtClean="0"/>
              <a:t>dispersión</a:t>
            </a:r>
            <a:r>
              <a:rPr lang="en-US" dirty="0" smtClean="0"/>
              <a:t> de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i="1" dirty="0" err="1" smtClean="0"/>
              <a:t>número</a:t>
            </a:r>
            <a:r>
              <a:rPr lang="en-US" i="1" dirty="0" smtClean="0"/>
              <a:t>, </a:t>
            </a:r>
            <a:r>
              <a:rPr lang="en-US" dirty="0" err="1" smtClean="0"/>
              <a:t>disminuye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i="1" dirty="0" err="1" smtClean="0"/>
              <a:t>proporción</a:t>
            </a:r>
            <a:r>
              <a:rPr lang="en-US" i="1" dirty="0" smtClean="0"/>
              <a:t>.  </a:t>
            </a:r>
            <a:r>
              <a:rPr lang="en-US" dirty="0" smtClean="0"/>
              <a:t>Se </a:t>
            </a:r>
            <a:r>
              <a:rPr lang="en-US" dirty="0" err="1" smtClean="0"/>
              <a:t>vuelve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con forma de </a:t>
            </a:r>
            <a:r>
              <a:rPr lang="en-US" dirty="0" err="1" smtClean="0"/>
              <a:t>campana</a:t>
            </a:r>
            <a:r>
              <a:rPr lang="en-US" dirty="0" smtClean="0"/>
              <a:t> a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aumenta</a:t>
            </a:r>
            <a:r>
              <a:rPr lang="en-US" dirty="0" smtClean="0"/>
              <a:t>.  </a:t>
            </a:r>
            <a:r>
              <a:rPr lang="en-US" dirty="0" err="1" smtClean="0"/>
              <a:t>Ver</a:t>
            </a:r>
            <a:r>
              <a:rPr lang="en-US" dirty="0" smtClean="0"/>
              <a:t> </a:t>
            </a:r>
            <a:r>
              <a:rPr lang="en-US" dirty="0" err="1" smtClean="0"/>
              <a:t>gráficas</a:t>
            </a:r>
            <a:r>
              <a:rPr lang="en-US" dirty="0" smtClean="0"/>
              <a:t> en p. 171 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40</a:t>
            </a:fld>
            <a:endParaRPr lang="es-MX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513037" y="2996952"/>
          <a:ext cx="258763" cy="330200"/>
        </p:xfrm>
        <a:graphic>
          <a:graphicData uri="http://schemas.openxmlformats.org/presentationml/2006/ole">
            <p:oleObj spid="_x0000_s14338" name="Equation" r:id="rId3" imgW="139680" imgH="177480" progId="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76200" y="2276872"/>
          <a:ext cx="9067800" cy="469900"/>
        </p:xfrm>
        <a:graphic>
          <a:graphicData uri="http://schemas.openxmlformats.org/presentationml/2006/ole">
            <p:oleObj spid="_x0000_s14339" name="Equation" r:id="rId4" imgW="4876560" imgH="253800" progId="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323528" y="3429000"/>
          <a:ext cx="8305800" cy="500063"/>
        </p:xfrm>
        <a:graphic>
          <a:graphicData uri="http://schemas.openxmlformats.org/presentationml/2006/ole">
            <p:oleObj spid="_x0000_s14340" name="Equation" r:id="rId5" imgW="421632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Revisión</a:t>
            </a:r>
            <a:r>
              <a:rPr lang="en-US" dirty="0" smtClean="0"/>
              <a:t> de </a:t>
            </a:r>
            <a:r>
              <a:rPr lang="en-US" dirty="0" err="1" smtClean="0"/>
              <a:t>preguntas</a:t>
            </a:r>
            <a:r>
              <a:rPr lang="en-US" dirty="0" smtClean="0"/>
              <a:t> de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err="1" smtClean="0">
                <a:sym typeface="Euclid Symbol" pitchFamily="18" charset="2"/>
              </a:rPr>
              <a:t>Una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minoría</a:t>
            </a:r>
            <a:r>
              <a:rPr lang="en-US" dirty="0" smtClean="0">
                <a:sym typeface="Euclid Symbol" pitchFamily="18" charset="2"/>
              </a:rPr>
              <a:t> de </a:t>
            </a:r>
            <a:r>
              <a:rPr lang="en-US" dirty="0" err="1" smtClean="0">
                <a:sym typeface="Euclid Symbol" pitchFamily="18" charset="2"/>
              </a:rPr>
              <a:t>Americanos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cree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que</a:t>
            </a:r>
            <a:r>
              <a:rPr lang="en-US" dirty="0" smtClean="0">
                <a:sym typeface="Euclid Symbol" pitchFamily="18" charset="2"/>
              </a:rPr>
              <a:t> el </a:t>
            </a:r>
            <a:r>
              <a:rPr lang="en-US" dirty="0" err="1" smtClean="0">
                <a:sym typeface="Euclid Symbol" pitchFamily="18" charset="2"/>
              </a:rPr>
              <a:t>matrimonio</a:t>
            </a:r>
            <a:r>
              <a:rPr lang="en-US" dirty="0" smtClean="0">
                <a:sym typeface="Euclid Symbol" pitchFamily="18" charset="2"/>
              </a:rPr>
              <a:t> entre personas del </a:t>
            </a:r>
            <a:r>
              <a:rPr lang="en-US" dirty="0" err="1" smtClean="0">
                <a:sym typeface="Euclid Symbol" pitchFamily="18" charset="2"/>
              </a:rPr>
              <a:t>mismo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sexo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debe</a:t>
            </a:r>
            <a:r>
              <a:rPr lang="en-US" dirty="0" smtClean="0">
                <a:sym typeface="Euclid Symbol" pitchFamily="18" charset="2"/>
              </a:rPr>
              <a:t> ser legal?  </a:t>
            </a:r>
            <a:r>
              <a:rPr lang="en-US" dirty="0" err="1" smtClean="0">
                <a:sym typeface="Euclid Symbol" pitchFamily="18" charset="2"/>
              </a:rPr>
              <a:t>Cuál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es</a:t>
            </a:r>
            <a:r>
              <a:rPr lang="en-US" dirty="0" smtClean="0">
                <a:sym typeface="Euclid Symbol" pitchFamily="18" charset="2"/>
              </a:rPr>
              <a:t> la </a:t>
            </a:r>
            <a:r>
              <a:rPr lang="en-US" dirty="0" err="1" smtClean="0">
                <a:sym typeface="Euclid Symbol" pitchFamily="18" charset="2"/>
              </a:rPr>
              <a:t>hipótesis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alternativa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apropiada</a:t>
            </a:r>
            <a:r>
              <a:rPr lang="en-US" dirty="0" smtClean="0">
                <a:sym typeface="Euclid Symbol" pitchFamily="18" charset="2"/>
              </a:rPr>
              <a:t>?</a:t>
            </a:r>
          </a:p>
          <a:p>
            <a:pPr>
              <a:buFontTx/>
              <a:buNone/>
            </a:pPr>
            <a:endParaRPr lang="en-US" dirty="0" smtClean="0">
              <a:sym typeface="Euclid Symbol" pitchFamily="18" charset="2"/>
            </a:endParaRPr>
          </a:p>
          <a:p>
            <a:pPr>
              <a:buFontTx/>
              <a:buNone/>
            </a:pPr>
            <a:r>
              <a:rPr lang="en-US" dirty="0" smtClean="0"/>
              <a:t>a.  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n-US" b="1" dirty="0" smtClean="0">
                <a:sym typeface="Euclid Symbol" pitchFamily="18" charset="2"/>
              </a:rPr>
              <a:t>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=</a:t>
            </a:r>
            <a:r>
              <a:rPr lang="en-US" dirty="0" smtClean="0">
                <a:sym typeface="Euclid Symbol" pitchFamily="18" charset="2"/>
              </a:rPr>
              <a:t> 0.50</a:t>
            </a:r>
          </a:p>
          <a:p>
            <a:pPr>
              <a:buFontTx/>
              <a:buNone/>
            </a:pPr>
            <a:r>
              <a:rPr lang="en-US" dirty="0" smtClean="0"/>
              <a:t>b.  H</a:t>
            </a:r>
            <a:r>
              <a:rPr lang="en-US" baseline="-25000" dirty="0" smtClean="0"/>
              <a:t>a </a:t>
            </a:r>
            <a:r>
              <a:rPr lang="en-US" dirty="0" smtClean="0"/>
              <a:t>:   </a:t>
            </a:r>
            <a:r>
              <a:rPr lang="en-US" dirty="0" smtClean="0">
                <a:sym typeface="Euclid Symbol" pitchFamily="18" charset="2"/>
              </a:rPr>
              <a:t> 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&lt;</a:t>
            </a:r>
            <a:r>
              <a:rPr lang="en-US" dirty="0" smtClean="0">
                <a:sym typeface="Euclid Symbol" pitchFamily="18" charset="2"/>
              </a:rPr>
              <a:t> 0.50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c.  </a:t>
            </a:r>
            <a:r>
              <a:rPr lang="en-US" dirty="0" smtClean="0"/>
              <a:t>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n-US" b="1" dirty="0" smtClean="0">
                <a:sym typeface="Euclid Symbol" pitchFamily="18" charset="2"/>
              </a:rPr>
              <a:t>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&gt;</a:t>
            </a:r>
            <a:r>
              <a:rPr lang="en-US" dirty="0" smtClean="0">
                <a:sym typeface="Euclid Symbol" pitchFamily="18" charset="2"/>
              </a:rPr>
              <a:t> 0.00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d.  </a:t>
            </a:r>
            <a:r>
              <a:rPr lang="en-US" dirty="0" smtClean="0"/>
              <a:t>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n-US" b="1" dirty="0" smtClean="0">
                <a:sym typeface="Euclid Symbol" pitchFamily="18" charset="2"/>
              </a:rPr>
              <a:t>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&lt;</a:t>
            </a:r>
            <a:r>
              <a:rPr lang="en-US" dirty="0" smtClean="0">
                <a:sym typeface="Euclid Symbol" pitchFamily="18" charset="2"/>
              </a:rPr>
              <a:t> 0.50</a:t>
            </a:r>
          </a:p>
          <a:p>
            <a:pPr>
              <a:buFontTx/>
              <a:buNone/>
            </a:pPr>
            <a:r>
              <a:rPr lang="en-US" dirty="0" smtClean="0">
                <a:sym typeface="Euclid Symbol" pitchFamily="18" charset="2"/>
              </a:rPr>
              <a:t>e.  </a:t>
            </a:r>
            <a:r>
              <a:rPr lang="en-US" dirty="0" smtClean="0"/>
              <a:t>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n-US" b="1" dirty="0" smtClean="0">
                <a:sym typeface="Euclid Symbol" pitchFamily="18" charset="2"/>
              </a:rPr>
              <a:t>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smtClean="0">
                <a:latin typeface="Symbol" pitchFamily="18" charset="2"/>
                <a:sym typeface="Symbol" pitchFamily="18" charset="2"/>
              </a:rPr>
              <a:t>   </a:t>
            </a:r>
            <a:r>
              <a:rPr lang="en-US" dirty="0" smtClean="0">
                <a:sym typeface="Euclid Symbol" pitchFamily="18" charset="2"/>
              </a:rPr>
              <a:t>  0.50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41</a:t>
            </a:fld>
            <a:endParaRPr lang="es-MX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259632" y="3501008"/>
          <a:ext cx="420688" cy="533400"/>
        </p:xfrm>
        <a:graphic>
          <a:graphicData uri="http://schemas.openxmlformats.org/presentationml/2006/ole">
            <p:oleObj spid="_x0000_s15362" name="Equation" r:id="rId3" imgW="139680" imgH="177480" progId="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691680" y="5157192"/>
          <a:ext cx="286544" cy="286544"/>
        </p:xfrm>
        <a:graphic>
          <a:graphicData uri="http://schemas.openxmlformats.org/presentationml/2006/ole">
            <p:oleObj spid="_x0000_s15363" name="Equation" r:id="rId4" imgW="139680" imgH="139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dirty="0" err="1" smtClean="0"/>
              <a:t>Qué</a:t>
            </a:r>
            <a:r>
              <a:rPr lang="en-US" dirty="0" smtClean="0"/>
              <a:t> le </a:t>
            </a:r>
            <a:r>
              <a:rPr lang="en-US" dirty="0" err="1" smtClean="0"/>
              <a:t>pasa</a:t>
            </a:r>
            <a:r>
              <a:rPr lang="en-US" dirty="0" smtClean="0"/>
              <a:t> a la P(Error </a:t>
            </a:r>
            <a:r>
              <a:rPr lang="en-US" dirty="0" err="1" smtClean="0"/>
              <a:t>tipo</a:t>
            </a:r>
            <a:r>
              <a:rPr lang="en-US" dirty="0" smtClean="0"/>
              <a:t> II) </a:t>
            </a:r>
          </a:p>
          <a:p>
            <a:pPr marL="609600" indent="-609600">
              <a:buFontTx/>
              <a:buAutoNum type="arabicPeriod"/>
            </a:pPr>
            <a:r>
              <a:rPr lang="en-US" dirty="0" err="1" smtClean="0"/>
              <a:t>Cuando</a:t>
            </a:r>
            <a:r>
              <a:rPr lang="en-US" dirty="0" smtClean="0"/>
              <a:t> se </a:t>
            </a:r>
            <a:r>
              <a:rPr lang="en-US" dirty="0" err="1" smtClean="0"/>
              <a:t>disminuye</a:t>
            </a:r>
            <a:r>
              <a:rPr lang="en-US" dirty="0" smtClean="0"/>
              <a:t> la P(Error </a:t>
            </a:r>
            <a:r>
              <a:rPr lang="en-US" dirty="0" err="1" smtClean="0"/>
              <a:t>tipo</a:t>
            </a:r>
            <a:r>
              <a:rPr lang="en-US" dirty="0" smtClean="0"/>
              <a:t> I) de 0.05 a 0.01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tomar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decisión</a:t>
            </a:r>
            <a:r>
              <a:rPr lang="en-US" dirty="0" smtClean="0"/>
              <a:t>?</a:t>
            </a:r>
          </a:p>
          <a:p>
            <a:pPr marL="609600" indent="-609600">
              <a:buFontTx/>
              <a:buAutoNum type="arabicPeriod"/>
            </a:pPr>
            <a:r>
              <a:rPr lang="en-US" dirty="0" err="1" smtClean="0"/>
              <a:t>Cuando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real se </a:t>
            </a:r>
            <a:r>
              <a:rPr lang="en-US" dirty="0" err="1" smtClean="0"/>
              <a:t>acerca</a:t>
            </a:r>
            <a:r>
              <a:rPr lang="en-US" dirty="0" smtClean="0"/>
              <a:t> al valor de la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?</a:t>
            </a:r>
          </a:p>
          <a:p>
            <a:pPr marL="609600" indent="-609600"/>
            <a:endParaRPr lang="en-US" dirty="0" smtClean="0"/>
          </a:p>
          <a:p>
            <a:pPr marL="609600" indent="-609600">
              <a:buFontTx/>
              <a:buAutoNum type="alphaLcPeriod"/>
            </a:pPr>
            <a:r>
              <a:rPr lang="en-US" dirty="0" err="1" smtClean="0"/>
              <a:t>Disminuye</a:t>
            </a:r>
            <a:endParaRPr lang="en-US" dirty="0" smtClean="0"/>
          </a:p>
          <a:p>
            <a:pPr marL="609600" indent="-609600">
              <a:buFontTx/>
              <a:buAutoNum type="alphaLcPeriod"/>
            </a:pPr>
            <a:r>
              <a:rPr lang="en-US" dirty="0" err="1" smtClean="0"/>
              <a:t>Aumenta</a:t>
            </a:r>
            <a:endParaRPr lang="en-US" dirty="0" smtClean="0"/>
          </a:p>
          <a:p>
            <a:pPr marL="609600" indent="-609600">
              <a:buFontTx/>
              <a:buAutoNum type="alphaLcPeriod"/>
            </a:pPr>
            <a:r>
              <a:rPr lang="en-US" dirty="0" err="1" smtClean="0"/>
              <a:t>Permanece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42</a:t>
            </a:fld>
            <a:endParaRPr lang="es-MX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Practiquemos</a:t>
            </a:r>
            <a:r>
              <a:rPr lang="en-US" dirty="0" smtClean="0"/>
              <a:t> con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ejercicio</a:t>
            </a:r>
            <a:r>
              <a:rPr lang="en-US" dirty="0" smtClean="0"/>
              <a:t> (</a:t>
            </a:r>
            <a:r>
              <a:rPr lang="en-US" dirty="0" err="1" smtClean="0"/>
              <a:t>tarea</a:t>
            </a:r>
            <a:r>
              <a:rPr lang="en-US" dirty="0" smtClean="0"/>
              <a:t> </a:t>
            </a:r>
            <a:r>
              <a:rPr lang="en-US" dirty="0" err="1" smtClean="0"/>
              <a:t>opcional</a:t>
            </a:r>
            <a:r>
              <a:rPr lang="en-US" dirty="0" smtClean="0"/>
              <a:t> </a:t>
            </a:r>
            <a:r>
              <a:rPr lang="en-US" dirty="0" err="1" smtClean="0"/>
              <a:t>ej</a:t>
            </a:r>
            <a:r>
              <a:rPr lang="en-US" dirty="0" smtClean="0"/>
              <a:t>. 6.21)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spcAft>
                <a:spcPts val="600"/>
              </a:spcAft>
              <a:buFontTx/>
              <a:buNone/>
            </a:pPr>
            <a:r>
              <a:rPr lang="en-US" dirty="0" err="1" smtClean="0"/>
              <a:t>Pregunta</a:t>
            </a:r>
            <a:r>
              <a:rPr lang="en-US" dirty="0" smtClean="0"/>
              <a:t> de </a:t>
            </a:r>
            <a:r>
              <a:rPr lang="en-US" dirty="0" err="1" smtClean="0"/>
              <a:t>opción</a:t>
            </a:r>
            <a:r>
              <a:rPr lang="en-US" dirty="0" smtClean="0"/>
              <a:t> </a:t>
            </a:r>
            <a:r>
              <a:rPr lang="en-US" dirty="0" err="1" smtClean="0"/>
              <a:t>múltiple</a:t>
            </a:r>
            <a:r>
              <a:rPr lang="en-US" dirty="0" smtClean="0"/>
              <a:t>, 4 </a:t>
            </a:r>
            <a:r>
              <a:rPr lang="en-US" dirty="0" err="1" smtClean="0"/>
              <a:t>opciones</a:t>
            </a:r>
            <a:r>
              <a:rPr lang="en-US" dirty="0" smtClean="0"/>
              <a:t>.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la </a:t>
            </a:r>
            <a:r>
              <a:rPr lang="en-US" dirty="0" err="1" smtClean="0"/>
              <a:t>probabilidad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respuesta</a:t>
            </a:r>
            <a:r>
              <a:rPr lang="en-US" dirty="0" smtClean="0"/>
              <a:t> </a:t>
            </a:r>
            <a:r>
              <a:rPr lang="en-US" dirty="0" err="1" smtClean="0"/>
              <a:t>correcta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esperaría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se </a:t>
            </a:r>
            <a:r>
              <a:rPr lang="en-US" dirty="0" err="1" smtClean="0"/>
              <a:t>adivinaran</a:t>
            </a:r>
            <a:r>
              <a:rPr lang="en-US" dirty="0" smtClean="0"/>
              <a:t> </a:t>
            </a:r>
            <a:r>
              <a:rPr lang="en-US" dirty="0" err="1" smtClean="0"/>
              <a:t>aleatoriamente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respuestas</a:t>
            </a:r>
            <a:r>
              <a:rPr lang="en-US" dirty="0" smtClean="0"/>
              <a:t>.</a:t>
            </a:r>
          </a:p>
          <a:p>
            <a:pPr marL="609600" indent="-609600">
              <a:buFontTx/>
              <a:buAutoNum type="alphaLcPeriod"/>
            </a:pPr>
            <a:r>
              <a:rPr lang="en-US" dirty="0" err="1" smtClean="0"/>
              <a:t>Establece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endParaRPr lang="en-US" dirty="0" smtClean="0"/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Para 400 </a:t>
            </a:r>
            <a:r>
              <a:rPr lang="en-US" dirty="0" err="1" smtClean="0"/>
              <a:t>estudientes</a:t>
            </a:r>
            <a:r>
              <a:rPr lang="en-US" dirty="0" smtClean="0"/>
              <a:t>, 125 </a:t>
            </a:r>
            <a:r>
              <a:rPr lang="en-US" dirty="0" err="1" smtClean="0"/>
              <a:t>obtienen</a:t>
            </a:r>
            <a:r>
              <a:rPr lang="en-US" dirty="0" smtClean="0"/>
              <a:t> </a:t>
            </a:r>
            <a:r>
              <a:rPr lang="en-US" dirty="0" err="1" smtClean="0"/>
              <a:t>respuestas</a:t>
            </a:r>
            <a:r>
              <a:rPr lang="en-US" dirty="0" smtClean="0"/>
              <a:t> </a:t>
            </a:r>
            <a:r>
              <a:rPr lang="en-US" dirty="0" err="1" smtClean="0"/>
              <a:t>correctas</a:t>
            </a:r>
            <a:r>
              <a:rPr lang="en-US" dirty="0" smtClean="0"/>
              <a:t>.  </a:t>
            </a:r>
            <a:r>
              <a:rPr lang="en-US" dirty="0" err="1" smtClean="0"/>
              <a:t>Encuentra</a:t>
            </a:r>
            <a:r>
              <a:rPr lang="en-US" dirty="0" smtClean="0"/>
              <a:t> valor-p e </a:t>
            </a:r>
            <a:r>
              <a:rPr lang="en-US" dirty="0" err="1" smtClean="0"/>
              <a:t>interprétalo</a:t>
            </a:r>
            <a:r>
              <a:rPr lang="en-US" dirty="0" smtClean="0"/>
              <a:t>.</a:t>
            </a:r>
          </a:p>
          <a:p>
            <a:pPr marL="609600" indent="-609600">
              <a:buFontTx/>
              <a:buAutoNum type="alphaLcPeriod"/>
            </a:pPr>
            <a:endParaRPr lang="en-US" dirty="0" smtClean="0"/>
          </a:p>
          <a:p>
            <a:pPr marL="609600" indent="-609600">
              <a:buFontTx/>
              <a:buNone/>
            </a:pPr>
            <a:endParaRPr lang="en-US" dirty="0" smtClean="0"/>
          </a:p>
          <a:p>
            <a:pPr marL="609600" indent="-609600">
              <a:buFontTx/>
              <a:buNone/>
            </a:pPr>
            <a:r>
              <a:rPr lang="en-US" dirty="0" smtClean="0"/>
              <a:t>(</a:t>
            </a:r>
            <a:r>
              <a:rPr lang="en-US" dirty="0" err="1" smtClean="0"/>
              <a:t>respuesta</a:t>
            </a:r>
            <a:r>
              <a:rPr lang="en-US" dirty="0" smtClean="0"/>
              <a:t>: valor-</a:t>
            </a:r>
            <a:r>
              <a:rPr lang="en-US" i="1" dirty="0" smtClean="0"/>
              <a:t>p = </a:t>
            </a:r>
            <a:r>
              <a:rPr lang="en-US" dirty="0" smtClean="0"/>
              <a:t>0.002)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43</a:t>
            </a:fld>
            <a:endParaRPr lang="es-MX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2619</Words>
  <Application>Microsoft Office PowerPoint</Application>
  <PresentationFormat>On-screen Show (4:3)</PresentationFormat>
  <Paragraphs>333</Paragraphs>
  <Slides>43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Office Theme</vt:lpstr>
      <vt:lpstr>Equation</vt:lpstr>
      <vt:lpstr>Document</vt:lpstr>
      <vt:lpstr>6. Inferencia estadística: Pruebas de significancia</vt:lpstr>
      <vt:lpstr>Slide 2</vt:lpstr>
      <vt:lpstr>Cinco partes de una prueba de significancia</vt:lpstr>
      <vt:lpstr>Slide 4</vt:lpstr>
      <vt:lpstr>Slide 5</vt:lpstr>
      <vt:lpstr>Prueba de significancia para la media</vt:lpstr>
      <vt:lpstr>Slide 7</vt:lpstr>
      <vt:lpstr>Ejemplo: Estudio de anorexia (anteriormente visto)</vt:lpstr>
      <vt:lpstr>Hay evidencia de que la terapia familiar tenga un efecto?</vt:lpstr>
      <vt:lpstr>Slide 10</vt:lpstr>
      <vt:lpstr>Resultados de SPSS</vt:lpstr>
      <vt:lpstr>Equivalencia entre los resultados de  la prueba de significancia y el intervalo de confianza</vt:lpstr>
      <vt:lpstr>Ejemplo</vt:lpstr>
      <vt:lpstr>Prueba de un-lado para la media</vt:lpstr>
      <vt:lpstr>Tomando una decisión</vt:lpstr>
      <vt:lpstr>Efecto del tamaño de muestra en las pruebas</vt:lpstr>
      <vt:lpstr>Ejemplo</vt:lpstr>
      <vt:lpstr>Prueba de significancia para una proporción </vt:lpstr>
      <vt:lpstr>Slide 19</vt:lpstr>
      <vt:lpstr>Ejemplo: Pueden los perros oler cáncer?   (British Medical Journal, Sept. 25, 2004)</vt:lpstr>
      <vt:lpstr>Slide 21</vt:lpstr>
      <vt:lpstr>Slide 22</vt:lpstr>
      <vt:lpstr>Decisiones en pruebas</vt:lpstr>
      <vt:lpstr>Tipos de errores</vt:lpstr>
      <vt:lpstr>P(Error Tipo I)</vt:lpstr>
      <vt:lpstr>P(Error Tipo II)</vt:lpstr>
      <vt:lpstr>Ejemplo: Probando nuevo tratamiento para anorexia</vt:lpstr>
      <vt:lpstr>Slide 28</vt:lpstr>
      <vt:lpstr>Limitaciones de pruebas de significancia</vt:lpstr>
      <vt:lpstr>Ejemplo: Son muchos de los “descubrimientos” médicos, en realidad errores Tipo I?</vt:lpstr>
      <vt:lpstr>Solución simple</vt:lpstr>
      <vt:lpstr>Slide 32</vt:lpstr>
      <vt:lpstr>Slide 33</vt:lpstr>
      <vt:lpstr>Imagen de Agresti and Franklin, Statistics: The Art and Science of Learning from Data (p. 468)</vt:lpstr>
      <vt:lpstr>La distribución binomial</vt:lpstr>
      <vt:lpstr>Ejemplo: Ejercicio 6.33 (Percepción extrasensorial)</vt:lpstr>
      <vt:lpstr>La distribución binomial para n = 5,  = 0.50</vt:lpstr>
      <vt:lpstr>Slide 38</vt:lpstr>
      <vt:lpstr>Notas sobre la distribución binomial</vt:lpstr>
      <vt:lpstr>Ejemplo</vt:lpstr>
      <vt:lpstr>Revisión de preguntas de pruebas de significancia</vt:lpstr>
      <vt:lpstr>Slide 42</vt:lpstr>
      <vt:lpstr>Practiquemos con otro ejercicio (tarea opcional ej. 6.21)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 Significance tests</dc:title>
  <dc:creator>norma.leyva</dc:creator>
  <cp:lastModifiedBy>Norma</cp:lastModifiedBy>
  <cp:revision>191</cp:revision>
  <dcterms:created xsi:type="dcterms:W3CDTF">2010-09-06T19:32:38Z</dcterms:created>
  <dcterms:modified xsi:type="dcterms:W3CDTF">2011-06-29T01:39:27Z</dcterms:modified>
</cp:coreProperties>
</file>