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3" r:id="rId3"/>
    <p:sldId id="257" r:id="rId4"/>
    <p:sldId id="258" r:id="rId5"/>
    <p:sldId id="259" r:id="rId6"/>
    <p:sldId id="260" r:id="rId7"/>
    <p:sldId id="261" r:id="rId8"/>
    <p:sldId id="262" r:id="rId9"/>
    <p:sldId id="274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6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97935-938E-42C5-B39A-12588906097E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F6A8E-CA52-4D8E-9740-4FBF3A49C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F6A8E-CA52-4D8E-9740-4FBF3A49CB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F6A8E-CA52-4D8E-9740-4FBF3A49CB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F6A8E-CA52-4D8E-9740-4FBF3A49CB3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FFEDA-AE02-4920-B8E6-ED0693A8031B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C5E6F-B72F-4D76-91E3-C595AA855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nhall.com/agrest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nhall.com/agresti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Microsoft_Office_Word_97_-_2003_Document1.doc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nhall.com/agresti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5. </a:t>
            </a:r>
            <a:r>
              <a:rPr lang="en-US" b="1" dirty="0" err="1" smtClean="0"/>
              <a:t>Inferencia</a:t>
            </a:r>
            <a:r>
              <a:rPr lang="en-US" b="1" dirty="0" smtClean="0"/>
              <a:t> </a:t>
            </a:r>
            <a:r>
              <a:rPr lang="en-US" b="1" dirty="0" err="1" smtClean="0"/>
              <a:t>Estadística</a:t>
            </a:r>
            <a:r>
              <a:rPr lang="en-US" b="1" dirty="0" smtClean="0"/>
              <a:t>: </a:t>
            </a:r>
            <a:r>
              <a:rPr lang="en-US" b="1" dirty="0" err="1" smtClean="0"/>
              <a:t>Estimación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Objetivo</a:t>
            </a:r>
            <a:r>
              <a:rPr lang="en-US" dirty="0" smtClean="0"/>
              <a:t>: 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utilizar</a:t>
            </a:r>
            <a:r>
              <a:rPr lang="en-US" dirty="0" smtClean="0"/>
              <a:t> la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estimar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de los </a:t>
            </a:r>
            <a:r>
              <a:rPr lang="en-US" dirty="0" err="1" smtClean="0"/>
              <a:t>parámetros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r>
              <a:rPr lang="en-US" dirty="0" smtClean="0"/>
              <a:t>?</a:t>
            </a:r>
          </a:p>
          <a:p>
            <a:pPr>
              <a:spcAft>
                <a:spcPts val="1200"/>
              </a:spcAft>
            </a:pPr>
            <a:r>
              <a:rPr lang="en-US" b="1" dirty="0" err="1" smtClean="0"/>
              <a:t>Estimación</a:t>
            </a:r>
            <a:r>
              <a:rPr lang="en-US" b="1" dirty="0" smtClean="0"/>
              <a:t> </a:t>
            </a:r>
            <a:r>
              <a:rPr lang="en-US" b="1" dirty="0" err="1" smtClean="0"/>
              <a:t>puntual</a:t>
            </a:r>
            <a:r>
              <a:rPr lang="en-US" dirty="0" smtClean="0"/>
              <a:t>: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única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supocisión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valor del </a:t>
            </a:r>
            <a:r>
              <a:rPr lang="en-US" dirty="0" err="1" smtClean="0"/>
              <a:t>parámetro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dirty="0" err="1" smtClean="0"/>
              <a:t>Estimación</a:t>
            </a:r>
            <a:r>
              <a:rPr lang="en-US" b="1" dirty="0" smtClean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intervalos</a:t>
            </a:r>
            <a:r>
              <a:rPr lang="en-US" dirty="0" smtClean="0"/>
              <a:t>: Un </a:t>
            </a:r>
            <a:r>
              <a:rPr lang="en-US" dirty="0" err="1" smtClean="0"/>
              <a:t>intervalo</a:t>
            </a:r>
            <a:r>
              <a:rPr lang="en-US" dirty="0" smtClean="0"/>
              <a:t> de </a:t>
            </a:r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 la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dirty="0" err="1" smtClean="0"/>
              <a:t>puntual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un“nivel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” </a:t>
            </a:r>
            <a:r>
              <a:rPr lang="en-US" dirty="0" err="1" smtClean="0"/>
              <a:t>fijo</a:t>
            </a:r>
            <a:r>
              <a:rPr lang="en-US" dirty="0" smtClean="0"/>
              <a:t> de </a:t>
            </a:r>
            <a:r>
              <a:rPr lang="en-US" dirty="0" err="1" smtClean="0"/>
              <a:t>contener</a:t>
            </a:r>
            <a:r>
              <a:rPr lang="en-US" dirty="0" smtClean="0"/>
              <a:t> el valor del </a:t>
            </a:r>
            <a:r>
              <a:rPr lang="en-US" dirty="0" err="1" smtClean="0"/>
              <a:t>parámetro</a:t>
            </a:r>
            <a:r>
              <a:rPr lang="en-US" dirty="0" smtClean="0"/>
              <a:t>, </a:t>
            </a:r>
            <a:r>
              <a:rPr lang="en-US" dirty="0" err="1" smtClean="0"/>
              <a:t>llamado</a:t>
            </a:r>
            <a:r>
              <a:rPr lang="en-US" dirty="0" smtClean="0"/>
              <a:t> </a:t>
            </a:r>
            <a:r>
              <a:rPr lang="en-US" b="1" dirty="0" err="1" smtClean="0"/>
              <a:t>intevalo</a:t>
            </a:r>
            <a:r>
              <a:rPr lang="en-US" b="1" dirty="0" smtClean="0"/>
              <a:t> de </a:t>
            </a:r>
            <a:r>
              <a:rPr lang="en-US" b="1" dirty="0" err="1" smtClean="0"/>
              <a:t>confianza</a:t>
            </a:r>
            <a:r>
              <a:rPr lang="en-US" dirty="0" smtClean="0"/>
              <a:t>.  </a:t>
            </a:r>
          </a:p>
          <a:p>
            <a:pPr>
              <a:buFontTx/>
              <a:buNone/>
            </a:pPr>
            <a:r>
              <a:rPr lang="en-US" sz="2800" dirty="0" smtClean="0"/>
              <a:t>	(</a:t>
            </a:r>
            <a:r>
              <a:rPr lang="en-US" sz="2800" dirty="0" err="1" smtClean="0"/>
              <a:t>Basado</a:t>
            </a:r>
            <a:r>
              <a:rPr lang="en-US" sz="2800" dirty="0" smtClean="0"/>
              <a:t> en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distribuciones</a:t>
            </a:r>
            <a:r>
              <a:rPr lang="en-US" sz="2800" dirty="0" smtClean="0"/>
              <a:t> </a:t>
            </a:r>
            <a:r>
              <a:rPr lang="en-US" sz="2800" dirty="0" err="1" smtClean="0"/>
              <a:t>muestrales</a:t>
            </a:r>
            <a:r>
              <a:rPr lang="en-US" sz="2800" dirty="0" smtClean="0"/>
              <a:t> del </a:t>
            </a:r>
            <a:r>
              <a:rPr lang="en-US" sz="2800" dirty="0" err="1" smtClean="0"/>
              <a:t>estimador</a:t>
            </a:r>
            <a:r>
              <a:rPr lang="en-US" sz="2800" dirty="0" smtClean="0"/>
              <a:t> </a:t>
            </a:r>
            <a:r>
              <a:rPr lang="en-US" sz="2800" dirty="0" err="1" smtClean="0"/>
              <a:t>puntual</a:t>
            </a:r>
            <a:r>
              <a:rPr lang="en-US" sz="2800" dirty="0" smtClean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Estimadores</a:t>
            </a:r>
            <a:r>
              <a:rPr lang="en-US" dirty="0" smtClean="0"/>
              <a:t> </a:t>
            </a:r>
            <a:r>
              <a:rPr lang="en-US" dirty="0" err="1" smtClean="0"/>
              <a:t>puntuales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Estimadores</a:t>
            </a:r>
            <a:r>
              <a:rPr lang="en-US" dirty="0" smtClean="0"/>
              <a:t> </a:t>
            </a:r>
            <a:r>
              <a:rPr lang="en-US" dirty="0" err="1" smtClean="0"/>
              <a:t>puntuales</a:t>
            </a:r>
            <a:r>
              <a:rPr lang="en-US" dirty="0" smtClean="0"/>
              <a:t> – </a:t>
            </a:r>
            <a:r>
              <a:rPr lang="en-US" dirty="0" err="1" smtClean="0"/>
              <a:t>uso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común</a:t>
            </a:r>
            <a:r>
              <a:rPr lang="en-US" dirty="0" smtClean="0"/>
              <a:t> de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muestrales</a:t>
            </a:r>
            <a:endParaRPr lang="en-US" dirty="0" smtClean="0"/>
          </a:p>
          <a:p>
            <a:r>
              <a:rPr lang="en-US" dirty="0" smtClean="0"/>
              <a:t>Media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estima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endParaRPr lang="en-US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estima</a:t>
            </a:r>
            <a:r>
              <a:rPr lang="en-US" dirty="0" smtClean="0"/>
              <a:t> la 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i="1" dirty="0" smtClean="0">
                <a:latin typeface="Symbol" pitchFamily="18" charset="2"/>
              </a:rPr>
              <a:t>s </a:t>
            </a:r>
            <a:endParaRPr lang="en-US" sz="3600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     </a:t>
            </a:r>
            <a:r>
              <a:rPr lang="en-US" dirty="0" err="1" smtClean="0"/>
              <a:t>estima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dirty="0" smtClean="0">
                <a:sym typeface="Euclid Symbol" pitchFamily="18" charset="2"/>
              </a:rPr>
              <a:t></a:t>
            </a:r>
            <a:endParaRPr lang="en-US" sz="3600" dirty="0" smtClean="0">
              <a:sym typeface="Euclid Symbol" pitchFamily="18" charset="2"/>
            </a:endParaRPr>
          </a:p>
          <a:p>
            <a:endParaRPr lang="es-MX" dirty="0" smtClean="0"/>
          </a:p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370064" y="2987923"/>
          <a:ext cx="1778000" cy="873125"/>
        </p:xfrm>
        <a:graphic>
          <a:graphicData uri="http://schemas.openxmlformats.org/presentationml/2006/ole">
            <p:oleObj spid="_x0000_s1026" name="Equation" r:id="rId3" imgW="876240" imgH="431640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915816" y="4725144"/>
          <a:ext cx="2667000" cy="944562"/>
        </p:xfrm>
        <a:graphic>
          <a:graphicData uri="http://schemas.openxmlformats.org/presentationml/2006/ole">
            <p:oleObj spid="_x0000_s1027" name="Equation" r:id="rId4" imgW="1358640" imgH="482400" progId="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067944" y="5708104"/>
          <a:ext cx="358775" cy="457200"/>
        </p:xfrm>
        <a:graphic>
          <a:graphicData uri="http://schemas.openxmlformats.org/presentationml/2006/ole">
            <p:oleObj spid="_x0000_s1028" name="Equation" r:id="rId5" imgW="139680" imgH="177480" progId="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Propiedades</a:t>
            </a:r>
            <a:r>
              <a:rPr lang="en-US" dirty="0" smtClean="0"/>
              <a:t> de </a:t>
            </a:r>
            <a:r>
              <a:rPr lang="en-US" dirty="0" err="1" smtClean="0"/>
              <a:t>buenos</a:t>
            </a:r>
            <a:r>
              <a:rPr lang="en-US" dirty="0" smtClean="0"/>
              <a:t> </a:t>
            </a:r>
            <a:r>
              <a:rPr lang="en-US" dirty="0" err="1" smtClean="0"/>
              <a:t>estimadores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err="1" smtClean="0"/>
              <a:t>Insesgado</a:t>
            </a:r>
            <a:r>
              <a:rPr lang="en-US" b="1" dirty="0" smtClean="0"/>
              <a:t>: </a:t>
            </a:r>
            <a:r>
              <a:rPr lang="en-US" dirty="0" err="1" smtClean="0"/>
              <a:t>Distribuciones</a:t>
            </a:r>
            <a:r>
              <a:rPr lang="en-US" dirty="0" smtClean="0"/>
              <a:t> </a:t>
            </a:r>
            <a:r>
              <a:rPr lang="en-US" dirty="0" err="1" smtClean="0"/>
              <a:t>muestrales</a:t>
            </a:r>
            <a:r>
              <a:rPr lang="en-US" dirty="0" smtClean="0"/>
              <a:t> del </a:t>
            </a:r>
            <a:r>
              <a:rPr lang="en-US" dirty="0" err="1" smtClean="0"/>
              <a:t>estimador</a:t>
            </a:r>
            <a:r>
              <a:rPr lang="en-US" dirty="0" smtClean="0"/>
              <a:t> se </a:t>
            </a:r>
            <a:r>
              <a:rPr lang="en-US" dirty="0" err="1" smtClean="0"/>
              <a:t>centra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del valor del </a:t>
            </a:r>
            <a:r>
              <a:rPr lang="en-US" dirty="0" err="1" smtClean="0"/>
              <a:t>parámetro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dirty="0" err="1" smtClean="0"/>
              <a:t>Ej</a:t>
            </a:r>
            <a:r>
              <a:rPr lang="en-US" b="1" dirty="0" smtClean="0"/>
              <a:t>. </a:t>
            </a:r>
            <a:r>
              <a:rPr lang="en-US" dirty="0" err="1" smtClean="0"/>
              <a:t>Estimador</a:t>
            </a:r>
            <a:r>
              <a:rPr lang="en-US" dirty="0" smtClean="0"/>
              <a:t> </a:t>
            </a:r>
            <a:r>
              <a:rPr lang="en-US" dirty="0" err="1" smtClean="0"/>
              <a:t>sesgado</a:t>
            </a:r>
            <a:r>
              <a:rPr lang="en-US" dirty="0" smtClean="0"/>
              <a:t>: </a:t>
            </a:r>
            <a:r>
              <a:rPr lang="en-US" dirty="0" err="1" smtClean="0"/>
              <a:t>rango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. No </a:t>
            </a:r>
            <a:r>
              <a:rPr lang="en-US" dirty="0" err="1" smtClean="0"/>
              <a:t>puede</a:t>
            </a:r>
            <a:r>
              <a:rPr lang="en-US" dirty="0" smtClean="0"/>
              <a:t> ser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rango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Eficiente</a:t>
            </a:r>
            <a:r>
              <a:rPr lang="en-US" b="1" dirty="0" smtClean="0"/>
              <a:t>: </a:t>
            </a:r>
            <a:r>
              <a:rPr lang="en-US" dirty="0" smtClean="0"/>
              <a:t>El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pequeño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, </a:t>
            </a:r>
            <a:r>
              <a:rPr lang="en-US" dirty="0" err="1" smtClean="0"/>
              <a:t>comparado</a:t>
            </a:r>
            <a:r>
              <a:rPr lang="en-US" dirty="0" smtClean="0"/>
              <a:t> con </a:t>
            </a:r>
            <a:r>
              <a:rPr lang="en-US" dirty="0" err="1" smtClean="0"/>
              <a:t>otros</a:t>
            </a:r>
            <a:r>
              <a:rPr lang="en-US" dirty="0" smtClean="0"/>
              <a:t> </a:t>
            </a:r>
            <a:r>
              <a:rPr lang="en-US" dirty="0" err="1" smtClean="0"/>
              <a:t>estimadores</a:t>
            </a:r>
            <a:endParaRPr lang="en-US" dirty="0" smtClean="0"/>
          </a:p>
          <a:p>
            <a:r>
              <a:rPr lang="en-US" b="1" dirty="0" err="1" smtClean="0"/>
              <a:t>Ej</a:t>
            </a:r>
            <a:r>
              <a:rPr lang="en-US" b="1" dirty="0" smtClean="0"/>
              <a:t>. </a:t>
            </a:r>
            <a:r>
              <a:rPr lang="en-US" dirty="0" smtClean="0"/>
              <a:t>Si la </a:t>
            </a:r>
            <a:r>
              <a:rPr lang="en-US" dirty="0" err="1" smtClean="0"/>
              <a:t>población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simétrica</a:t>
            </a:r>
            <a:r>
              <a:rPr lang="en-US" dirty="0" smtClean="0"/>
              <a:t> y con forma </a:t>
            </a:r>
            <a:r>
              <a:rPr lang="en-US" dirty="0" err="1" smtClean="0"/>
              <a:t>aprox</a:t>
            </a:r>
            <a:r>
              <a:rPr lang="en-US" dirty="0" smtClean="0"/>
              <a:t>. normal, la media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mediana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estimar</a:t>
            </a:r>
            <a:r>
              <a:rPr lang="en-US" dirty="0" smtClean="0"/>
              <a:t> la media y </a:t>
            </a:r>
            <a:r>
              <a:rPr lang="en-US" dirty="0" err="1" smtClean="0"/>
              <a:t>mediana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r>
              <a:rPr lang="en-US" dirty="0" smtClean="0"/>
              <a:t>. (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verificar</a:t>
            </a:r>
            <a:r>
              <a:rPr lang="en-US" dirty="0" smtClean="0"/>
              <a:t> </a:t>
            </a:r>
            <a:r>
              <a:rPr lang="en-US" dirty="0" err="1" smtClean="0"/>
              <a:t>esto</a:t>
            </a:r>
            <a:r>
              <a:rPr lang="en-US" dirty="0" smtClean="0"/>
              <a:t> con el applet “sampling distribution” en </a:t>
            </a:r>
            <a:r>
              <a:rPr lang="en-US" dirty="0" smtClean="0">
                <a:hlinkClick r:id="rId2"/>
              </a:rPr>
              <a:t>www.prenhall.com/agresti</a:t>
            </a:r>
            <a:r>
              <a:rPr lang="en-US" dirty="0"/>
              <a:t>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Intervalos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Un </a:t>
            </a:r>
            <a:r>
              <a:rPr lang="en-US" b="1" dirty="0" err="1" smtClean="0"/>
              <a:t>intervalo</a:t>
            </a:r>
            <a:r>
              <a:rPr lang="en-US" b="1" dirty="0" smtClean="0"/>
              <a:t> de </a:t>
            </a:r>
            <a:r>
              <a:rPr lang="en-US" b="1" dirty="0" err="1" smtClean="0"/>
              <a:t>confianza</a:t>
            </a:r>
            <a:r>
              <a:rPr lang="en-US" b="1" dirty="0" smtClean="0"/>
              <a:t> </a:t>
            </a:r>
            <a:r>
              <a:rPr lang="en-US" dirty="0" smtClean="0"/>
              <a:t>(IC)</a:t>
            </a:r>
            <a:r>
              <a:rPr lang="en-US" b="1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intervalo</a:t>
            </a:r>
            <a:r>
              <a:rPr lang="en-US" dirty="0" smtClean="0"/>
              <a:t> de </a:t>
            </a:r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cree</a:t>
            </a:r>
            <a:r>
              <a:rPr lang="en-US" dirty="0" smtClean="0"/>
              <a:t> </a:t>
            </a:r>
            <a:r>
              <a:rPr lang="en-US" dirty="0" err="1" smtClean="0"/>
              <a:t>contienen</a:t>
            </a:r>
            <a:r>
              <a:rPr lang="en-US" dirty="0" smtClean="0"/>
              <a:t> el valor del </a:t>
            </a:r>
            <a:r>
              <a:rPr lang="en-US" dirty="0" err="1" smtClean="0"/>
              <a:t>parámetro</a:t>
            </a:r>
            <a:r>
              <a:rPr lang="en-US" dirty="0" smtClean="0"/>
              <a:t>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La </a:t>
            </a:r>
            <a:r>
              <a:rPr lang="en-US" dirty="0" err="1" smtClean="0"/>
              <a:t>probabilidad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produzca</a:t>
            </a:r>
            <a:r>
              <a:rPr lang="en-US" dirty="0" smtClean="0"/>
              <a:t> un </a:t>
            </a:r>
            <a:r>
              <a:rPr lang="en-US" dirty="0" err="1" smtClean="0"/>
              <a:t>intervalo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contenga</a:t>
            </a:r>
            <a:r>
              <a:rPr lang="en-US" dirty="0" smtClean="0"/>
              <a:t> el </a:t>
            </a:r>
            <a:r>
              <a:rPr lang="en-US" dirty="0" err="1" smtClean="0"/>
              <a:t>parámetro</a:t>
            </a:r>
            <a:r>
              <a:rPr lang="en-US" dirty="0" smtClean="0"/>
              <a:t> se llama </a:t>
            </a:r>
            <a:r>
              <a:rPr lang="en-US" b="1" dirty="0" err="1" smtClean="0"/>
              <a:t>nivel</a:t>
            </a:r>
            <a:r>
              <a:rPr lang="en-US" b="1" dirty="0" smtClean="0"/>
              <a:t> de </a:t>
            </a:r>
            <a:r>
              <a:rPr lang="en-US" b="1" dirty="0" err="1" smtClean="0"/>
              <a:t>confianza</a:t>
            </a:r>
            <a:r>
              <a:rPr lang="en-US" dirty="0" smtClean="0"/>
              <a:t>.</a:t>
            </a:r>
            <a:r>
              <a:rPr lang="en-US" b="1" dirty="0" smtClean="0"/>
              <a:t>  </a:t>
            </a:r>
            <a:r>
              <a:rPr lang="en-US" dirty="0" smtClean="0"/>
              <a:t>Es </a:t>
            </a:r>
            <a:r>
              <a:rPr lang="en-US" dirty="0" err="1" smtClean="0"/>
              <a:t>común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cercanos</a:t>
            </a:r>
            <a:r>
              <a:rPr lang="en-US" dirty="0" smtClean="0"/>
              <a:t> a 1, tales </a:t>
            </a:r>
            <a:r>
              <a:rPr lang="en-US" dirty="0" err="1" smtClean="0"/>
              <a:t>como</a:t>
            </a:r>
            <a:r>
              <a:rPr lang="en-US" dirty="0" smtClean="0"/>
              <a:t> 0.95 ó 0.99.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La </a:t>
            </a:r>
            <a:r>
              <a:rPr lang="en-US" dirty="0" err="1" smtClean="0"/>
              <a:t>mayoría</a:t>
            </a:r>
            <a:r>
              <a:rPr lang="en-US" dirty="0" smtClean="0"/>
              <a:t> de los ICs </a:t>
            </a:r>
            <a:r>
              <a:rPr lang="en-US" dirty="0" err="1" smtClean="0"/>
              <a:t>tiene</a:t>
            </a:r>
            <a:r>
              <a:rPr lang="en-US" dirty="0" smtClean="0"/>
              <a:t> la forma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b="1" dirty="0" smtClean="0"/>
              <a:t>          </a:t>
            </a:r>
            <a:r>
              <a:rPr lang="en-US" b="1" dirty="0" err="1" smtClean="0"/>
              <a:t>estimación</a:t>
            </a:r>
            <a:r>
              <a:rPr lang="en-US" b="1" dirty="0" smtClean="0"/>
              <a:t> </a:t>
            </a:r>
            <a:r>
              <a:rPr lang="en-US" b="1" dirty="0" err="1" smtClean="0"/>
              <a:t>puntual</a:t>
            </a:r>
            <a:r>
              <a:rPr lang="en-US" b="1" dirty="0" smtClean="0"/>
              <a:t>  </a:t>
            </a:r>
            <a:r>
              <a:rPr lang="en-US" b="1" dirty="0" smtClean="0">
                <a:cs typeface="Arial" charset="0"/>
              </a:rPr>
              <a:t>±   </a:t>
            </a:r>
            <a:r>
              <a:rPr lang="en-US" b="1" dirty="0" err="1" smtClean="0">
                <a:cs typeface="Arial" charset="0"/>
              </a:rPr>
              <a:t>margen</a:t>
            </a:r>
            <a:r>
              <a:rPr lang="en-US" b="1" dirty="0" smtClean="0">
                <a:cs typeface="Arial" charset="0"/>
              </a:rPr>
              <a:t> de error</a:t>
            </a:r>
            <a:r>
              <a:rPr lang="en-US" dirty="0" smtClean="0">
                <a:cs typeface="Arial" charset="0"/>
              </a:rPr>
              <a:t> </a:t>
            </a:r>
          </a:p>
          <a:p>
            <a:pPr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dirty="0" smtClean="0">
                <a:cs typeface="Arial" charset="0"/>
              </a:rPr>
              <a:t>	con el </a:t>
            </a:r>
            <a:r>
              <a:rPr lang="en-US" dirty="0" err="1" smtClean="0">
                <a:cs typeface="Arial" charset="0"/>
              </a:rPr>
              <a:t>margen</a:t>
            </a:r>
            <a:r>
              <a:rPr lang="en-US" dirty="0" smtClean="0">
                <a:cs typeface="Arial" charset="0"/>
              </a:rPr>
              <a:t> de error </a:t>
            </a:r>
            <a:r>
              <a:rPr lang="en-US" dirty="0" err="1" smtClean="0">
                <a:cs typeface="Arial" charset="0"/>
              </a:rPr>
              <a:t>basado</a:t>
            </a:r>
            <a:r>
              <a:rPr lang="en-US" dirty="0" smtClean="0">
                <a:cs typeface="Arial" charset="0"/>
              </a:rPr>
              <a:t> en la </a:t>
            </a:r>
            <a:r>
              <a:rPr lang="en-US" dirty="0" err="1" smtClean="0">
                <a:cs typeface="Arial" charset="0"/>
              </a:rPr>
              <a:t>dispersión</a:t>
            </a:r>
            <a:r>
              <a:rPr lang="en-US" dirty="0" smtClean="0">
                <a:cs typeface="Arial" charset="0"/>
              </a:rPr>
              <a:t> de la </a:t>
            </a:r>
            <a:r>
              <a:rPr lang="en-US" dirty="0" err="1" smtClean="0">
                <a:cs typeface="Arial" charset="0"/>
              </a:rPr>
              <a:t>distribución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muestral</a:t>
            </a:r>
            <a:r>
              <a:rPr lang="en-US" dirty="0" smtClean="0">
                <a:cs typeface="Arial" charset="0"/>
              </a:rPr>
              <a:t> del </a:t>
            </a:r>
            <a:r>
              <a:rPr lang="en-US" dirty="0" err="1" smtClean="0">
                <a:cs typeface="Arial" charset="0"/>
              </a:rPr>
              <a:t>estimador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puntual</a:t>
            </a:r>
            <a:r>
              <a:rPr lang="en-US" dirty="0" smtClean="0">
                <a:cs typeface="Arial" charset="0"/>
              </a:rPr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sz="2800" dirty="0" smtClean="0">
                <a:cs typeface="Arial" charset="0"/>
              </a:rPr>
              <a:t> </a:t>
            </a:r>
            <a:r>
              <a:rPr lang="en-US" sz="2800" dirty="0" err="1" smtClean="0">
                <a:cs typeface="Arial" charset="0"/>
              </a:rPr>
              <a:t>p.ej</a:t>
            </a:r>
            <a:r>
              <a:rPr lang="en-US" sz="2800" dirty="0" smtClean="0">
                <a:cs typeface="Arial" charset="0"/>
              </a:rPr>
              <a:t>., </a:t>
            </a:r>
            <a:r>
              <a:rPr lang="en-US" sz="2800" dirty="0" err="1" smtClean="0">
                <a:cs typeface="Arial" charset="0"/>
              </a:rPr>
              <a:t>margen</a:t>
            </a:r>
            <a:r>
              <a:rPr lang="en-US" sz="2800" dirty="0" smtClean="0">
                <a:cs typeface="Arial" charset="0"/>
              </a:rPr>
              <a:t> de error </a:t>
            </a:r>
            <a:r>
              <a:rPr lang="en-US" sz="2800" dirty="0" smtClean="0">
                <a:cs typeface="Arial" charset="0"/>
                <a:sym typeface="Euclid Symbol" pitchFamily="18" charset="2"/>
              </a:rPr>
              <a:t></a:t>
            </a:r>
            <a:r>
              <a:rPr lang="en-US" sz="2800" dirty="0" smtClean="0">
                <a:cs typeface="Arial" charset="0"/>
              </a:rPr>
              <a:t> 2(error </a:t>
            </a:r>
            <a:r>
              <a:rPr lang="en-US" sz="2800" dirty="0" err="1" smtClean="0">
                <a:cs typeface="Arial" charset="0"/>
              </a:rPr>
              <a:t>estándar</a:t>
            </a:r>
            <a:r>
              <a:rPr lang="en-US" sz="2800" dirty="0" smtClean="0">
                <a:cs typeface="Arial" charset="0"/>
              </a:rPr>
              <a:t>) </a:t>
            </a:r>
            <a:r>
              <a:rPr lang="en-US" sz="2800" dirty="0" err="1" smtClean="0">
                <a:cs typeface="Arial" charset="0"/>
              </a:rPr>
              <a:t>para</a:t>
            </a:r>
            <a:r>
              <a:rPr lang="en-US" sz="2800" dirty="0" smtClean="0">
                <a:cs typeface="Arial" charset="0"/>
              </a:rPr>
              <a:t> 95% </a:t>
            </a:r>
            <a:r>
              <a:rPr lang="en-US" sz="2800" dirty="0" err="1" smtClean="0">
                <a:cs typeface="Arial" charset="0"/>
              </a:rPr>
              <a:t>confianza</a:t>
            </a:r>
            <a:r>
              <a:rPr lang="en-US" sz="2800" dirty="0" smtClean="0">
                <a:cs typeface="Arial" charset="0"/>
              </a:rPr>
              <a:t> </a:t>
            </a:r>
            <a:endParaRPr lang="en-US" sz="2800" b="1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IC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propoción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categoría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Recuerda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     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media </a:t>
            </a:r>
            <a:r>
              <a:rPr lang="en-US" dirty="0" err="1" smtClean="0"/>
              <a:t>para</a:t>
            </a:r>
            <a:r>
              <a:rPr lang="en-US" dirty="0" smtClean="0"/>
              <a:t> variables </a:t>
            </a:r>
            <a:r>
              <a:rPr lang="en-US" dirty="0" err="1" smtClean="0"/>
              <a:t>binarias</a:t>
            </a:r>
            <a:r>
              <a:rPr lang="en-US" dirty="0" smtClean="0"/>
              <a:t> , </a:t>
            </a:r>
            <a:r>
              <a:rPr lang="en-US" dirty="0" err="1" smtClean="0"/>
              <a:t>donde</a:t>
            </a:r>
            <a:r>
              <a:rPr lang="en-US" dirty="0" smtClean="0"/>
              <a:t>  y = 1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observ</a:t>
            </a:r>
            <a:r>
              <a:rPr lang="en-US" dirty="0" smtClean="0"/>
              <a:t> en la </a:t>
            </a:r>
            <a:r>
              <a:rPr lang="en-US" dirty="0" err="1" smtClean="0"/>
              <a:t>categoría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, y = 0 de lo </a:t>
            </a:r>
            <a:r>
              <a:rPr lang="en-US" dirty="0" err="1" smtClean="0"/>
              <a:t>contrario</a:t>
            </a:r>
            <a:endParaRPr lang="en-US" dirty="0" smtClean="0"/>
          </a:p>
          <a:p>
            <a:pPr>
              <a:spcAft>
                <a:spcPts val="3600"/>
              </a:spcAft>
            </a:pPr>
            <a:r>
              <a:rPr lang="en-US" dirty="0" err="1" smtClean="0"/>
              <a:t>Recuerda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propoción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media </a:t>
            </a:r>
            <a:r>
              <a:rPr lang="en-US" dirty="0" smtClean="0">
                <a:cs typeface="Arial" charset="0"/>
              </a:rPr>
              <a:t>µ de la </a:t>
            </a:r>
            <a:r>
              <a:rPr lang="en-US" dirty="0" err="1" smtClean="0">
                <a:cs typeface="Arial" charset="0"/>
              </a:rPr>
              <a:t>distribución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probabilidad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tiene</a:t>
            </a:r>
            <a:endParaRPr lang="en-US" dirty="0" smtClean="0">
              <a:cs typeface="Arial" charset="0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cs typeface="Arial" charset="0"/>
              </a:rPr>
              <a:t>La </a:t>
            </a:r>
            <a:r>
              <a:rPr lang="en-US" dirty="0" err="1" smtClean="0">
                <a:cs typeface="Arial" charset="0"/>
              </a:rPr>
              <a:t>desviación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estándar</a:t>
            </a:r>
            <a:r>
              <a:rPr lang="en-US" dirty="0" smtClean="0">
                <a:cs typeface="Arial" charset="0"/>
              </a:rPr>
              <a:t> de la dist. de </a:t>
            </a:r>
            <a:r>
              <a:rPr lang="en-US" dirty="0" err="1" smtClean="0">
                <a:cs typeface="Arial" charset="0"/>
              </a:rPr>
              <a:t>probabilidad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</a:t>
            </a:r>
            <a:endParaRPr lang="en-US" dirty="0" smtClean="0">
              <a:cs typeface="Arial" charset="0"/>
            </a:endParaRPr>
          </a:p>
          <a:p>
            <a:endParaRPr lang="en-US" dirty="0" smtClean="0">
              <a:cs typeface="Arial" charset="0"/>
            </a:endParaRPr>
          </a:p>
          <a:p>
            <a:r>
              <a:rPr lang="en-US" dirty="0" smtClean="0">
                <a:cs typeface="Arial" charset="0"/>
              </a:rPr>
              <a:t>El error </a:t>
            </a:r>
            <a:r>
              <a:rPr lang="en-US" dirty="0" err="1" smtClean="0">
                <a:cs typeface="Arial" charset="0"/>
              </a:rPr>
              <a:t>estándar</a:t>
            </a:r>
            <a:r>
              <a:rPr lang="en-US" dirty="0" smtClean="0">
                <a:cs typeface="Arial" charset="0"/>
              </a:rPr>
              <a:t> de la </a:t>
            </a:r>
            <a:r>
              <a:rPr lang="en-US" dirty="0" err="1" smtClean="0">
                <a:cs typeface="Arial" charset="0"/>
              </a:rPr>
              <a:t>proporción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muestral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</a:t>
            </a:r>
            <a:endParaRPr lang="en-US" dirty="0" smtClean="0">
              <a:cs typeface="Arial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156176" y="1556792"/>
          <a:ext cx="358775" cy="457200"/>
        </p:xfrm>
        <a:graphic>
          <a:graphicData uri="http://schemas.openxmlformats.org/presentationml/2006/ole">
            <p:oleObj spid="_x0000_s2050" name="Equation" r:id="rId3" imgW="139680" imgH="177480" progId="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771800" y="3717032"/>
          <a:ext cx="3527425" cy="458787"/>
        </p:xfrm>
        <a:graphic>
          <a:graphicData uri="http://schemas.openxmlformats.org/presentationml/2006/ole">
            <p:oleObj spid="_x0000_s2051" name="Equation" r:id="rId4" imgW="1562040" imgH="203040" progId="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123728" y="4725144"/>
          <a:ext cx="5186363" cy="519113"/>
        </p:xfrm>
        <a:graphic>
          <a:graphicData uri="http://schemas.openxmlformats.org/presentationml/2006/ole">
            <p:oleObj spid="_x0000_s2052" name="Equation" r:id="rId5" imgW="2539800" imgH="253800" progId="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268538" y="5732463"/>
          <a:ext cx="3671887" cy="557212"/>
        </p:xfrm>
        <a:graphic>
          <a:graphicData uri="http://schemas.openxmlformats.org/presentationml/2006/ole">
            <p:oleObj spid="_x0000_s2053" name="Equation" r:id="rId6" imgW="167616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err="1" smtClean="0"/>
              <a:t>Recuerda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aleatorias</a:t>
            </a:r>
            <a:r>
              <a:rPr lang="en-US" dirty="0" smtClean="0"/>
              <a:t> </a:t>
            </a:r>
            <a:r>
              <a:rPr lang="en-US" dirty="0" err="1" smtClean="0"/>
              <a:t>grandes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aproximadamente</a:t>
            </a:r>
            <a:r>
              <a:rPr lang="en-US" dirty="0" smtClean="0"/>
              <a:t> normal (</a:t>
            </a:r>
            <a:r>
              <a:rPr lang="en-US" dirty="0" err="1" smtClean="0"/>
              <a:t>por</a:t>
            </a:r>
            <a:r>
              <a:rPr lang="en-US" dirty="0" smtClean="0"/>
              <a:t> el TCL)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Así</a:t>
            </a:r>
            <a:r>
              <a:rPr lang="en-US" dirty="0"/>
              <a:t>, con </a:t>
            </a:r>
            <a:r>
              <a:rPr lang="en-US" dirty="0" err="1"/>
              <a:t>probabilidad</a:t>
            </a:r>
            <a:r>
              <a:rPr lang="en-US" dirty="0"/>
              <a:t> 0.95, </a:t>
            </a:r>
            <a:r>
              <a:rPr lang="en-US" dirty="0" err="1"/>
              <a:t>proporción</a:t>
            </a:r>
            <a:r>
              <a:rPr lang="en-US" dirty="0"/>
              <a:t> </a:t>
            </a:r>
            <a:r>
              <a:rPr lang="en-US" dirty="0" err="1"/>
              <a:t>muestral</a:t>
            </a:r>
            <a:r>
              <a:rPr lang="en-US" dirty="0"/>
              <a:t>       </a:t>
            </a:r>
            <a:r>
              <a:rPr lang="en-US" dirty="0" err="1"/>
              <a:t>cae</a:t>
            </a:r>
            <a:r>
              <a:rPr lang="en-US" dirty="0"/>
              <a:t> a 1.96 </a:t>
            </a:r>
            <a:r>
              <a:rPr lang="en-US" dirty="0" err="1"/>
              <a:t>errores</a:t>
            </a:r>
            <a:r>
              <a:rPr lang="en-US" dirty="0"/>
              <a:t> </a:t>
            </a:r>
            <a:r>
              <a:rPr lang="en-US" dirty="0" err="1"/>
              <a:t>estándar</a:t>
            </a:r>
            <a:r>
              <a:rPr lang="en-US" dirty="0"/>
              <a:t> de la </a:t>
            </a:r>
            <a:r>
              <a:rPr lang="en-US" dirty="0" err="1"/>
              <a:t>propoción</a:t>
            </a:r>
            <a:r>
              <a:rPr lang="en-US" dirty="0"/>
              <a:t> </a:t>
            </a:r>
            <a:r>
              <a:rPr lang="en-US" dirty="0" err="1"/>
              <a:t>poblacional</a:t>
            </a:r>
            <a:r>
              <a:rPr lang="en-US" dirty="0"/>
              <a:t> </a:t>
            </a:r>
            <a:r>
              <a:rPr lang="en-US" dirty="0">
                <a:sym typeface="Euclid Symbol" pitchFamily="18" charset="2"/>
              </a:rPr>
              <a:t></a:t>
            </a:r>
          </a:p>
          <a:p>
            <a:pPr lvl="1"/>
            <a:r>
              <a:rPr lang="en-US" sz="3100" dirty="0"/>
              <a:t>0.95 </a:t>
            </a:r>
            <a:r>
              <a:rPr lang="en-US" sz="3100" dirty="0" err="1"/>
              <a:t>probabilidad</a:t>
            </a:r>
            <a:r>
              <a:rPr lang="en-US" sz="3100" dirty="0"/>
              <a:t> </a:t>
            </a:r>
            <a:r>
              <a:rPr lang="en-US" sz="3100" dirty="0" err="1" smtClean="0"/>
              <a:t>que</a:t>
            </a:r>
            <a:endParaRPr lang="en-US" sz="3100" dirty="0" smtClean="0"/>
          </a:p>
          <a:p>
            <a:pPr lvl="1"/>
            <a:endParaRPr lang="en-US" sz="3100" dirty="0"/>
          </a:p>
          <a:p>
            <a:pPr lvl="1"/>
            <a:endParaRPr lang="en-US" sz="3100" dirty="0" err="1"/>
          </a:p>
          <a:p>
            <a:pPr lvl="1"/>
            <a:r>
              <a:rPr lang="en-US" sz="3100" dirty="0" err="1"/>
              <a:t>Una</a:t>
            </a:r>
            <a:r>
              <a:rPr lang="en-US" sz="3100" dirty="0"/>
              <a:t> </a:t>
            </a:r>
            <a:r>
              <a:rPr lang="en-US" sz="3100" dirty="0" err="1"/>
              <a:t>vez</a:t>
            </a:r>
            <a:r>
              <a:rPr lang="en-US" sz="3100" dirty="0"/>
              <a:t> </a:t>
            </a:r>
            <a:r>
              <a:rPr lang="en-US" sz="3100" dirty="0" err="1"/>
              <a:t>que</a:t>
            </a:r>
            <a:r>
              <a:rPr lang="en-US" sz="3100" dirty="0"/>
              <a:t> la </a:t>
            </a:r>
            <a:r>
              <a:rPr lang="en-US" sz="3100" dirty="0" err="1"/>
              <a:t>muestra</a:t>
            </a:r>
            <a:r>
              <a:rPr lang="en-US" sz="3100" dirty="0"/>
              <a:t> </a:t>
            </a:r>
            <a:r>
              <a:rPr lang="en-US" sz="3100" dirty="0" err="1"/>
              <a:t>es</a:t>
            </a:r>
            <a:r>
              <a:rPr lang="en-US" sz="3100" dirty="0"/>
              <a:t> </a:t>
            </a:r>
            <a:r>
              <a:rPr lang="en-US" sz="3100" dirty="0" err="1"/>
              <a:t>selccionada</a:t>
            </a:r>
            <a:r>
              <a:rPr lang="en-US" sz="3100" dirty="0"/>
              <a:t>, </a:t>
            </a:r>
            <a:r>
              <a:rPr lang="en-US" sz="3100" dirty="0" err="1"/>
              <a:t>tenemos</a:t>
            </a:r>
            <a:r>
              <a:rPr lang="en-US" sz="3100" dirty="0"/>
              <a:t> </a:t>
            </a:r>
            <a:r>
              <a:rPr lang="en-US" sz="3100" dirty="0" err="1"/>
              <a:t>una</a:t>
            </a:r>
            <a:r>
              <a:rPr lang="en-US" sz="3100" dirty="0"/>
              <a:t> </a:t>
            </a:r>
            <a:r>
              <a:rPr lang="en-US" sz="3100" dirty="0" err="1"/>
              <a:t>confianza</a:t>
            </a:r>
            <a:r>
              <a:rPr lang="en-US" sz="3100" dirty="0"/>
              <a:t> del 95</a:t>
            </a:r>
            <a:r>
              <a:rPr lang="en-US" sz="3100" dirty="0" smtClean="0"/>
              <a:t>%</a:t>
            </a:r>
          </a:p>
          <a:p>
            <a:pPr lvl="1"/>
            <a:endParaRPr lang="en-US" sz="3100" dirty="0"/>
          </a:p>
          <a:p>
            <a:pPr lvl="1"/>
            <a:endParaRPr lang="en-US" sz="3100" dirty="0" err="1"/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Este </a:t>
            </a:r>
            <a:r>
              <a:rPr lang="en-US" dirty="0" err="1"/>
              <a:t>es</a:t>
            </a:r>
            <a:r>
              <a:rPr lang="en-US" dirty="0"/>
              <a:t> el IC de la </a:t>
            </a:r>
            <a:r>
              <a:rPr lang="en-US" dirty="0" err="1"/>
              <a:t>proporción</a:t>
            </a:r>
            <a:r>
              <a:rPr lang="en-US" dirty="0"/>
              <a:t> </a:t>
            </a:r>
            <a:r>
              <a:rPr lang="en-US" dirty="0" err="1"/>
              <a:t>poblacional</a:t>
            </a:r>
            <a:r>
              <a:rPr lang="en-US" dirty="0"/>
              <a:t> </a:t>
            </a:r>
            <a:r>
              <a:rPr lang="en-US" dirty="0">
                <a:sym typeface="Euclid Symbol" pitchFamily="18" charset="2"/>
              </a:rPr>
              <a:t>  (</a:t>
            </a:r>
            <a:r>
              <a:rPr lang="en-US" dirty="0" err="1">
                <a:sym typeface="Euclid Symbol" pitchFamily="18" charset="2"/>
              </a:rPr>
              <a:t>casi</a:t>
            </a:r>
            <a:r>
              <a:rPr lang="en-US" dirty="0">
                <a:sym typeface="Euclid Symbol" pitchFamily="18" charset="2"/>
              </a:rPr>
              <a:t>)</a:t>
            </a:r>
          </a:p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092280" y="2852936"/>
          <a:ext cx="298450" cy="381000"/>
        </p:xfrm>
        <a:graphic>
          <a:graphicData uri="http://schemas.openxmlformats.org/presentationml/2006/ole">
            <p:oleObj spid="_x0000_s3074" name="Equation" r:id="rId3" imgW="139680" imgH="177480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122958" y="4139803"/>
          <a:ext cx="5113338" cy="441325"/>
        </p:xfrm>
        <a:graphic>
          <a:graphicData uri="http://schemas.openxmlformats.org/presentationml/2006/ole">
            <p:oleObj spid="_x0000_s3075" name="Equation" r:id="rId4" imgW="2641320" imgH="228600" progId="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411760" y="5517232"/>
          <a:ext cx="4437063" cy="449263"/>
        </p:xfrm>
        <a:graphic>
          <a:graphicData uri="http://schemas.openxmlformats.org/presentationml/2006/ole">
            <p:oleObj spid="_x0000_s3076" name="Equation" r:id="rId5" imgW="226044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3212976"/>
            <a:ext cx="8424936" cy="33843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Encontrar</a:t>
            </a:r>
            <a:r>
              <a:rPr lang="en-US" dirty="0" smtClean="0"/>
              <a:t> un IC en la </a:t>
            </a:r>
            <a:r>
              <a:rPr lang="en-US" dirty="0" err="1" smtClean="0"/>
              <a:t>práctica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Complicación</a:t>
            </a:r>
            <a:r>
              <a:rPr lang="en-US" sz="2800" dirty="0" smtClean="0"/>
              <a:t>: El </a:t>
            </a:r>
            <a:r>
              <a:rPr lang="en-US" sz="2800" dirty="0" err="1" smtClean="0"/>
              <a:t>verdadero</a:t>
            </a:r>
            <a:r>
              <a:rPr lang="en-US" sz="2800" dirty="0" smtClean="0"/>
              <a:t> error </a:t>
            </a:r>
            <a:r>
              <a:rPr lang="en-US" sz="2800" dirty="0" err="1" smtClean="0"/>
              <a:t>estándar</a:t>
            </a:r>
            <a:r>
              <a:rPr lang="en-US" sz="2800" dirty="0" smtClean="0"/>
              <a:t> </a:t>
            </a:r>
          </a:p>
          <a:p>
            <a:endParaRPr lang="en-US" sz="2800" dirty="0" smtClean="0"/>
          </a:p>
          <a:p>
            <a:pPr>
              <a:spcAft>
                <a:spcPts val="1200"/>
              </a:spcAft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depende</a:t>
            </a:r>
            <a:r>
              <a:rPr lang="en-US" sz="2800" dirty="0" smtClean="0"/>
              <a:t> del </a:t>
            </a:r>
            <a:r>
              <a:rPr lang="en-US" sz="2800" dirty="0" err="1" smtClean="0"/>
              <a:t>parámetro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desconocemos</a:t>
            </a:r>
            <a:r>
              <a:rPr lang="en-US" sz="2800" dirty="0" smtClean="0"/>
              <a:t>!</a:t>
            </a:r>
          </a:p>
          <a:p>
            <a:r>
              <a:rPr lang="en-US" sz="2800" dirty="0" smtClean="0"/>
              <a:t>En la </a:t>
            </a:r>
            <a:r>
              <a:rPr lang="en-US" sz="2800" dirty="0" err="1" smtClean="0"/>
              <a:t>práctica</a:t>
            </a:r>
            <a:r>
              <a:rPr lang="en-US" sz="2800" dirty="0" smtClean="0"/>
              <a:t>, </a:t>
            </a:r>
            <a:r>
              <a:rPr lang="en-US" sz="2800" dirty="0" err="1" smtClean="0"/>
              <a:t>estimamos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spcAft>
                <a:spcPts val="1200"/>
              </a:spcAft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y </a:t>
            </a:r>
            <a:r>
              <a:rPr lang="en-US" sz="2800" dirty="0" err="1" smtClean="0"/>
              <a:t>entonces</a:t>
            </a:r>
            <a:r>
              <a:rPr lang="en-US" sz="2800" dirty="0" smtClean="0"/>
              <a:t> </a:t>
            </a:r>
            <a:r>
              <a:rPr lang="en-US" sz="2800" dirty="0" err="1" smtClean="0"/>
              <a:t>encontramos</a:t>
            </a:r>
            <a:r>
              <a:rPr lang="en-US" sz="2800" dirty="0" smtClean="0"/>
              <a:t> el IC del 95% CI </a:t>
            </a:r>
            <a:r>
              <a:rPr lang="en-US" sz="2800" dirty="0" err="1" smtClean="0"/>
              <a:t>utilizando</a:t>
            </a:r>
            <a:r>
              <a:rPr lang="en-US" sz="2800" dirty="0" smtClean="0"/>
              <a:t> la </a:t>
            </a:r>
            <a:r>
              <a:rPr lang="en-US" sz="2800" dirty="0" err="1" smtClean="0"/>
              <a:t>fórmula</a:t>
            </a:r>
            <a:endParaRPr lang="es-MX" sz="2800" dirty="0" smtClean="0"/>
          </a:p>
          <a:p>
            <a:endParaRPr lang="en-US" sz="2800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627784" y="2132856"/>
          <a:ext cx="3276600" cy="496888"/>
        </p:xfrm>
        <a:graphic>
          <a:graphicData uri="http://schemas.openxmlformats.org/presentationml/2006/ole">
            <p:oleObj spid="_x0000_s4098" name="Equation" r:id="rId3" imgW="1676160" imgH="253800" progId="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339752" y="3645024"/>
          <a:ext cx="4548187" cy="1295400"/>
        </p:xfrm>
        <a:graphic>
          <a:graphicData uri="http://schemas.openxmlformats.org/presentationml/2006/ole">
            <p:oleObj spid="_x0000_s4099" name="Equation" r:id="rId4" imgW="2273040" imgH="647640" progId="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915816" y="5733256"/>
          <a:ext cx="3900487" cy="465137"/>
        </p:xfrm>
        <a:graphic>
          <a:graphicData uri="http://schemas.openxmlformats.org/presentationml/2006/ole">
            <p:oleObj spid="_x0000_s4100" name="Equation" r:id="rId5" imgW="1701720" imgH="203040" progId="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500" dirty="0" smtClean="0"/>
              <a:t>¿</a:t>
            </a:r>
            <a:r>
              <a:rPr lang="en-US" sz="2500" dirty="0" err="1" smtClean="0"/>
              <a:t>Qué</a:t>
            </a:r>
            <a:r>
              <a:rPr lang="en-US" sz="2500" dirty="0" smtClean="0"/>
              <a:t> </a:t>
            </a:r>
            <a:r>
              <a:rPr lang="en-US" sz="2500" dirty="0" err="1" smtClean="0"/>
              <a:t>porcentaje</a:t>
            </a:r>
            <a:r>
              <a:rPr lang="en-US" sz="2500" dirty="0" smtClean="0"/>
              <a:t> de </a:t>
            </a:r>
            <a:r>
              <a:rPr lang="en-US" sz="2500" dirty="0" err="1" smtClean="0"/>
              <a:t>Americanos</a:t>
            </a:r>
            <a:r>
              <a:rPr lang="en-US" sz="2500" dirty="0" smtClean="0"/>
              <a:t> de 18-22 </a:t>
            </a:r>
            <a:r>
              <a:rPr lang="en-US" sz="2500" dirty="0" err="1" smtClean="0"/>
              <a:t>años</a:t>
            </a:r>
            <a:r>
              <a:rPr lang="en-US" sz="2500" dirty="0" smtClean="0"/>
              <a:t> </a:t>
            </a:r>
            <a:r>
              <a:rPr lang="en-US" sz="2500" dirty="0" err="1" smtClean="0"/>
              <a:t>reportan</a:t>
            </a:r>
            <a:r>
              <a:rPr lang="en-US" sz="2500" dirty="0" smtClean="0"/>
              <a:t> ser “very happy”?</a:t>
            </a:r>
          </a:p>
          <a:p>
            <a:r>
              <a:rPr lang="en-US" sz="2500" dirty="0" err="1" smtClean="0"/>
              <a:t>Datos</a:t>
            </a:r>
            <a:r>
              <a:rPr lang="en-US" sz="2500" dirty="0" smtClean="0"/>
              <a:t> 2006 GSS: 35 de </a:t>
            </a:r>
            <a:r>
              <a:rPr lang="en-US" sz="2500" i="1" dirty="0" smtClean="0"/>
              <a:t>n = </a:t>
            </a:r>
            <a:r>
              <a:rPr lang="en-US" sz="2500" dirty="0" smtClean="0"/>
              <a:t>164 </a:t>
            </a:r>
            <a:r>
              <a:rPr lang="en-US" sz="2500" dirty="0" err="1" smtClean="0"/>
              <a:t>dicen</a:t>
            </a:r>
            <a:r>
              <a:rPr lang="en-US" sz="2500" dirty="0" smtClean="0"/>
              <a:t> ser “very happy” </a:t>
            </a:r>
          </a:p>
          <a:p>
            <a:pPr>
              <a:buFontTx/>
              <a:buNone/>
            </a:pPr>
            <a:r>
              <a:rPr lang="en-US" sz="2500" dirty="0" smtClean="0"/>
              <a:t>     (</a:t>
            </a:r>
            <a:r>
              <a:rPr lang="en-US" sz="2500" dirty="0" err="1" smtClean="0"/>
              <a:t>otros</a:t>
            </a:r>
            <a:r>
              <a:rPr lang="en-US" sz="2500" dirty="0" smtClean="0"/>
              <a:t> </a:t>
            </a:r>
            <a:r>
              <a:rPr lang="en-US" sz="2500" dirty="0" err="1" smtClean="0"/>
              <a:t>reportan</a:t>
            </a:r>
            <a:r>
              <a:rPr lang="en-US" sz="2500" dirty="0" smtClean="0"/>
              <a:t> ser “pretty happy” o “not too happy”)</a:t>
            </a:r>
          </a:p>
          <a:p>
            <a:pPr>
              <a:buFontTx/>
              <a:buNone/>
            </a:pPr>
            <a:endParaRPr lang="en-US" sz="2500" dirty="0" smtClean="0"/>
          </a:p>
          <a:p>
            <a:pPr>
              <a:spcAft>
                <a:spcPts val="1200"/>
              </a:spcAft>
              <a:buFontTx/>
              <a:buNone/>
            </a:pPr>
            <a:endParaRPr lang="en-US" sz="2500" dirty="0" smtClean="0"/>
          </a:p>
          <a:p>
            <a:r>
              <a:rPr lang="en-US" sz="2500" dirty="0" smtClean="0"/>
              <a:t>95% CI is 0.213 </a:t>
            </a:r>
            <a:r>
              <a:rPr lang="en-US" sz="2500" dirty="0" smtClean="0">
                <a:cs typeface="Arial" charset="0"/>
              </a:rPr>
              <a:t>± 1.96(0.032), or 0.213 ± 0.063,</a:t>
            </a:r>
          </a:p>
          <a:p>
            <a:pPr>
              <a:buFontTx/>
              <a:buNone/>
            </a:pPr>
            <a:r>
              <a:rPr lang="en-US" sz="2500" dirty="0" smtClean="0">
                <a:cs typeface="Arial" charset="0"/>
              </a:rPr>
              <a:t>               (</a:t>
            </a:r>
            <a:r>
              <a:rPr lang="en-US" sz="2500" dirty="0" err="1" smtClean="0">
                <a:cs typeface="Arial" charset="0"/>
              </a:rPr>
              <a:t>p.ej</a:t>
            </a:r>
            <a:r>
              <a:rPr lang="en-US" sz="2500" dirty="0" smtClean="0">
                <a:cs typeface="Arial" charset="0"/>
              </a:rPr>
              <a:t>., “</a:t>
            </a:r>
            <a:r>
              <a:rPr lang="en-US" sz="2500" dirty="0" err="1" smtClean="0">
                <a:cs typeface="Arial" charset="0"/>
              </a:rPr>
              <a:t>margen</a:t>
            </a:r>
            <a:r>
              <a:rPr lang="en-US" sz="2500" dirty="0" smtClean="0">
                <a:cs typeface="Arial" charset="0"/>
              </a:rPr>
              <a:t> de error” = 0.063)</a:t>
            </a:r>
          </a:p>
          <a:p>
            <a:pPr>
              <a:buNone/>
            </a:pPr>
            <a:r>
              <a:rPr lang="en-US" sz="2500" dirty="0" smtClean="0">
                <a:cs typeface="Arial" charset="0"/>
              </a:rPr>
              <a:t>	lo </a:t>
            </a:r>
            <a:r>
              <a:rPr lang="en-US" sz="2500" dirty="0" err="1" smtClean="0">
                <a:cs typeface="Arial" charset="0"/>
              </a:rPr>
              <a:t>que</a:t>
            </a:r>
            <a:r>
              <a:rPr lang="en-US" sz="2500" dirty="0" smtClean="0">
                <a:cs typeface="Arial" charset="0"/>
              </a:rPr>
              <a:t> </a:t>
            </a:r>
            <a:r>
              <a:rPr lang="en-US" sz="2500" dirty="0" err="1" smtClean="0">
                <a:cs typeface="Arial" charset="0"/>
              </a:rPr>
              <a:t>resulta</a:t>
            </a:r>
            <a:r>
              <a:rPr lang="en-US" sz="2500" dirty="0" smtClean="0">
                <a:cs typeface="Arial" charset="0"/>
              </a:rPr>
              <a:t> en (0.15, 0.28).  </a:t>
            </a:r>
          </a:p>
          <a:p>
            <a:r>
              <a:rPr lang="en-US" sz="2500" dirty="0" err="1" smtClean="0">
                <a:cs typeface="Arial" charset="0"/>
              </a:rPr>
              <a:t>Tenemos</a:t>
            </a:r>
            <a:r>
              <a:rPr lang="en-US" sz="2500" dirty="0" smtClean="0">
                <a:cs typeface="Arial" charset="0"/>
              </a:rPr>
              <a:t> </a:t>
            </a:r>
            <a:r>
              <a:rPr lang="en-US" sz="2500" dirty="0" err="1" smtClean="0">
                <a:cs typeface="Arial" charset="0"/>
              </a:rPr>
              <a:t>una</a:t>
            </a:r>
            <a:r>
              <a:rPr lang="en-US" sz="2500" dirty="0" smtClean="0">
                <a:cs typeface="Arial" charset="0"/>
              </a:rPr>
              <a:t> </a:t>
            </a:r>
            <a:r>
              <a:rPr lang="en-US" sz="2500" dirty="0" err="1" smtClean="0">
                <a:cs typeface="Arial" charset="0"/>
              </a:rPr>
              <a:t>confianza</a:t>
            </a:r>
            <a:r>
              <a:rPr lang="en-US" sz="2500" dirty="0" smtClean="0">
                <a:cs typeface="Arial" charset="0"/>
              </a:rPr>
              <a:t> del 95% </a:t>
            </a:r>
            <a:r>
              <a:rPr lang="en-US" sz="2500" dirty="0" err="1" smtClean="0">
                <a:cs typeface="Arial" charset="0"/>
              </a:rPr>
              <a:t>que</a:t>
            </a:r>
            <a:r>
              <a:rPr lang="en-US" sz="2500" dirty="0" smtClean="0">
                <a:cs typeface="Arial" charset="0"/>
              </a:rPr>
              <a:t> la </a:t>
            </a:r>
            <a:r>
              <a:rPr lang="en-US" sz="2500" dirty="0" err="1" smtClean="0">
                <a:cs typeface="Arial" charset="0"/>
              </a:rPr>
              <a:t>proporción</a:t>
            </a:r>
            <a:r>
              <a:rPr lang="en-US" sz="2500" dirty="0" smtClean="0">
                <a:cs typeface="Arial" charset="0"/>
              </a:rPr>
              <a:t> </a:t>
            </a:r>
            <a:r>
              <a:rPr lang="en-US" sz="2500" dirty="0" err="1" smtClean="0">
                <a:cs typeface="Arial" charset="0"/>
              </a:rPr>
              <a:t>poblacional</a:t>
            </a:r>
            <a:r>
              <a:rPr lang="en-US" sz="2500" dirty="0" smtClean="0">
                <a:cs typeface="Arial" charset="0"/>
              </a:rPr>
              <a:t> de </a:t>
            </a:r>
            <a:r>
              <a:rPr lang="en-US" sz="2500" dirty="0" err="1" smtClean="0">
                <a:cs typeface="Arial" charset="0"/>
              </a:rPr>
              <a:t>quienes</a:t>
            </a:r>
            <a:r>
              <a:rPr lang="en-US" sz="2500" dirty="0" smtClean="0">
                <a:cs typeface="Arial" charset="0"/>
              </a:rPr>
              <a:t> son “very happy” </a:t>
            </a:r>
            <a:r>
              <a:rPr lang="en-US" sz="2500" dirty="0" err="1" smtClean="0">
                <a:cs typeface="Arial" charset="0"/>
              </a:rPr>
              <a:t>está</a:t>
            </a:r>
            <a:r>
              <a:rPr lang="en-US" sz="2500" dirty="0" smtClean="0">
                <a:cs typeface="Arial" charset="0"/>
              </a:rPr>
              <a:t> entre 0.15 y 0.28.</a:t>
            </a:r>
          </a:p>
          <a:p>
            <a:endParaRPr lang="es-MX" sz="2500" dirty="0" smtClean="0"/>
          </a:p>
          <a:p>
            <a:endParaRPr lang="en-US" sz="2500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331913" y="3429000"/>
          <a:ext cx="6408439" cy="1049698"/>
        </p:xfrm>
        <a:graphic>
          <a:graphicData uri="http://schemas.openxmlformats.org/presentationml/2006/ole">
            <p:oleObj spid="_x0000_s5122" name="Equation" r:id="rId3" imgW="2946240" imgH="482400" progId="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Ejercicio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 smtClean="0"/>
              <a:t>Encuentra</a:t>
            </a:r>
            <a:r>
              <a:rPr lang="en-US" dirty="0" smtClean="0"/>
              <a:t> un IC del 99% con </a:t>
            </a:r>
            <a:r>
              <a:rPr lang="en-US" dirty="0" err="1" smtClean="0"/>
              <a:t>estos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endParaRPr lang="en-US" dirty="0" smtClean="0"/>
          </a:p>
          <a:p>
            <a:r>
              <a:rPr lang="en-US" dirty="0" smtClean="0"/>
              <a:t>0.99 </a:t>
            </a:r>
            <a:r>
              <a:rPr lang="en-US" dirty="0" err="1" smtClean="0"/>
              <a:t>probabilidad</a:t>
            </a:r>
            <a:r>
              <a:rPr lang="en-US" dirty="0" smtClean="0"/>
              <a:t> central, 0.01 en dos colas</a:t>
            </a:r>
          </a:p>
          <a:p>
            <a:r>
              <a:rPr lang="en-US" dirty="0" smtClean="0"/>
              <a:t>0.005 en </a:t>
            </a:r>
            <a:r>
              <a:rPr lang="en-US" dirty="0" err="1" smtClean="0"/>
              <a:t>cada</a:t>
            </a:r>
            <a:r>
              <a:rPr lang="en-US" dirty="0" smtClean="0"/>
              <a:t> cola</a:t>
            </a:r>
          </a:p>
          <a:p>
            <a:r>
              <a:rPr lang="en-US" dirty="0" smtClean="0"/>
              <a:t>Valor-z </a:t>
            </a:r>
            <a:r>
              <a:rPr lang="en-US" dirty="0" err="1" smtClean="0"/>
              <a:t>es</a:t>
            </a:r>
            <a:r>
              <a:rPr lang="en-US" dirty="0" smtClean="0"/>
              <a:t> 2.58</a:t>
            </a:r>
          </a:p>
          <a:p>
            <a:r>
              <a:rPr lang="en-US" dirty="0" smtClean="0"/>
              <a:t>IC del 99% </a:t>
            </a:r>
            <a:r>
              <a:rPr lang="en-US" dirty="0" err="1" smtClean="0"/>
              <a:t>es</a:t>
            </a:r>
            <a:r>
              <a:rPr lang="en-US" dirty="0" smtClean="0"/>
              <a:t> 0.213 </a:t>
            </a:r>
            <a:r>
              <a:rPr lang="en-US" dirty="0" smtClean="0">
                <a:cs typeface="Arial" charset="0"/>
              </a:rPr>
              <a:t>± 2.58(0.032), </a:t>
            </a:r>
          </a:p>
          <a:p>
            <a:pPr>
              <a:buNone/>
            </a:pPr>
            <a:r>
              <a:rPr lang="en-US" dirty="0" smtClean="0">
                <a:cs typeface="Arial" charset="0"/>
              </a:rPr>
              <a:t>	ó 0.213 ± 0.083, lo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resulta</a:t>
            </a:r>
            <a:r>
              <a:rPr lang="en-US" dirty="0" smtClean="0">
                <a:cs typeface="Arial" charset="0"/>
              </a:rPr>
              <a:t> en (0.13, 0.30)</a:t>
            </a:r>
          </a:p>
          <a:p>
            <a:pPr>
              <a:buFontTx/>
              <a:buNone/>
            </a:pPr>
            <a:endParaRPr lang="en-US" dirty="0" smtClean="0">
              <a:cs typeface="Arial" charset="0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cs typeface="Arial" charset="0"/>
              </a:rPr>
              <a:t>Mayor </a:t>
            </a:r>
            <a:r>
              <a:rPr lang="en-US" dirty="0" err="1" smtClean="0">
                <a:cs typeface="Arial" charset="0"/>
              </a:rPr>
              <a:t>confianza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requiere</a:t>
            </a:r>
            <a:r>
              <a:rPr lang="en-US" dirty="0" smtClean="0">
                <a:cs typeface="Arial" charset="0"/>
              </a:rPr>
              <a:t> IC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anchos</a:t>
            </a:r>
            <a:endParaRPr lang="en-US" dirty="0" smtClean="0">
              <a:cs typeface="Arial" charset="0"/>
            </a:endParaRPr>
          </a:p>
          <a:p>
            <a:r>
              <a:rPr lang="en-US" dirty="0" err="1" smtClean="0">
                <a:cs typeface="Arial" charset="0"/>
              </a:rPr>
              <a:t>Recuerda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un IC del 95% era</a:t>
            </a:r>
            <a:r>
              <a:rPr lang="en-US" b="1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(0.15, 0.28)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dirty="0" err="1" smtClean="0"/>
              <a:t>Asume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muestal</a:t>
            </a:r>
            <a:r>
              <a:rPr lang="en-US" dirty="0" smtClean="0"/>
              <a:t> de 0.213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basada</a:t>
            </a:r>
            <a:r>
              <a:rPr lang="en-US" dirty="0" smtClean="0"/>
              <a:t> en </a:t>
            </a:r>
            <a:r>
              <a:rPr lang="en-US" i="1" dirty="0" smtClean="0"/>
              <a:t>n </a:t>
            </a:r>
            <a:r>
              <a:rPr lang="en-US" dirty="0" smtClean="0"/>
              <a:t>= 656 (en </a:t>
            </a:r>
            <a:r>
              <a:rPr lang="en-US" dirty="0" err="1" smtClean="0"/>
              <a:t>lugar</a:t>
            </a:r>
            <a:r>
              <a:rPr lang="en-US" dirty="0" smtClean="0"/>
              <a:t> de 164)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dirty="0"/>
              <a:t>	</a:t>
            </a:r>
            <a:r>
              <a:rPr lang="en-US" dirty="0" smtClean="0"/>
              <a:t>IC del 95% </a:t>
            </a:r>
            <a:r>
              <a:rPr lang="en-US" dirty="0" err="1" smtClean="0"/>
              <a:t>es</a:t>
            </a:r>
            <a:r>
              <a:rPr lang="en-US" dirty="0"/>
              <a:t> </a:t>
            </a:r>
            <a:r>
              <a:rPr lang="en-US" dirty="0" smtClean="0"/>
              <a:t>0.213 ± 1.96(0.016), o 0.213 ± 0.031, 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(0.18, 0.24) 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err="1" smtClean="0"/>
              <a:t>Recuerda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IC del 95% CI con </a:t>
            </a:r>
            <a:r>
              <a:rPr lang="en-US" i="1" dirty="0" smtClean="0"/>
              <a:t>n = </a:t>
            </a:r>
            <a:r>
              <a:rPr lang="en-US" dirty="0" smtClean="0"/>
              <a:t>164 era (0.15, 0.28)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dirty="0" smtClean="0"/>
              <a:t>Un </a:t>
            </a:r>
            <a:r>
              <a:rPr lang="en-US" b="1" dirty="0" err="1" smtClean="0"/>
              <a:t>tamaño</a:t>
            </a:r>
            <a:r>
              <a:rPr lang="en-US" b="1" dirty="0" smtClean="0"/>
              <a:t> de </a:t>
            </a:r>
            <a:r>
              <a:rPr lang="en-US" b="1" dirty="0" err="1" smtClean="0"/>
              <a:t>muestra</a:t>
            </a:r>
            <a:r>
              <a:rPr lang="en-US" b="1" dirty="0" smtClean="0"/>
              <a:t> </a:t>
            </a:r>
            <a:r>
              <a:rPr lang="en-US" b="1" dirty="0" err="1" smtClean="0"/>
              <a:t>más</a:t>
            </a:r>
            <a:r>
              <a:rPr lang="en-US" b="1" dirty="0" smtClean="0"/>
              <a:t> </a:t>
            </a:r>
            <a:r>
              <a:rPr lang="en-US" b="1" dirty="0" err="1" smtClean="0"/>
              <a:t>grande</a:t>
            </a:r>
            <a:r>
              <a:rPr lang="en-US" b="1" dirty="0" smtClean="0"/>
              <a:t> </a:t>
            </a:r>
            <a:r>
              <a:rPr lang="en-US" b="1" dirty="0" err="1" smtClean="0"/>
              <a:t>resulta</a:t>
            </a:r>
            <a:r>
              <a:rPr lang="en-US" b="1" dirty="0" smtClean="0"/>
              <a:t> en un IC </a:t>
            </a:r>
            <a:r>
              <a:rPr lang="en-US" b="1" dirty="0" err="1" smtClean="0"/>
              <a:t>más</a:t>
            </a:r>
            <a:r>
              <a:rPr lang="en-US" b="1" dirty="0" smtClean="0"/>
              <a:t> </a:t>
            </a:r>
            <a:r>
              <a:rPr lang="en-US" b="1" dirty="0" err="1" smtClean="0"/>
              <a:t>angosto</a:t>
            </a:r>
            <a:r>
              <a:rPr lang="en-US" b="1" dirty="0" smtClean="0"/>
              <a:t> </a:t>
            </a:r>
            <a:r>
              <a:rPr lang="en-US" dirty="0" smtClean="0"/>
              <a:t>(Se </a:t>
            </a:r>
            <a:r>
              <a:rPr lang="en-US" dirty="0" err="1" smtClean="0"/>
              <a:t>necesita</a:t>
            </a:r>
            <a:r>
              <a:rPr lang="en-US" dirty="0" smtClean="0"/>
              <a:t> </a:t>
            </a:r>
            <a:r>
              <a:rPr lang="en-US" dirty="0" err="1" smtClean="0"/>
              <a:t>aumentar</a:t>
            </a:r>
            <a:r>
              <a:rPr lang="en-US" dirty="0" smtClean="0"/>
              <a:t> la </a:t>
            </a:r>
            <a:r>
              <a:rPr lang="en-US" dirty="0" err="1" smtClean="0"/>
              <a:t>muestra</a:t>
            </a:r>
            <a:r>
              <a:rPr lang="en-US" dirty="0" smtClean="0"/>
              <a:t> 4 </a:t>
            </a:r>
            <a:r>
              <a:rPr lang="en-US" dirty="0" err="1" smtClean="0"/>
              <a:t>veces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reducir</a:t>
            </a:r>
            <a:r>
              <a:rPr lang="en-US" dirty="0" smtClean="0"/>
              <a:t> la </a:t>
            </a:r>
            <a:r>
              <a:rPr lang="en-US" dirty="0" err="1" smtClean="0"/>
              <a:t>longitud</a:t>
            </a:r>
            <a:r>
              <a:rPr lang="en-US" dirty="0" smtClean="0"/>
              <a:t> del IC a la </a:t>
            </a:r>
            <a:r>
              <a:rPr lang="en-US" dirty="0" err="1" smtClean="0"/>
              <a:t>mitad</a:t>
            </a:r>
            <a:r>
              <a:rPr lang="en-US" dirty="0" smtClean="0"/>
              <a:t>) </a:t>
            </a:r>
          </a:p>
          <a:p>
            <a:pPr>
              <a:lnSpc>
                <a:spcPct val="110000"/>
              </a:lnSpc>
            </a:pPr>
            <a:r>
              <a:rPr lang="en-US" dirty="0" err="1" smtClean="0"/>
              <a:t>Estas</a:t>
            </a:r>
            <a:r>
              <a:rPr lang="en-US" dirty="0" smtClean="0"/>
              <a:t> </a:t>
            </a:r>
            <a:r>
              <a:rPr lang="en-US" dirty="0" err="1" smtClean="0"/>
              <a:t>fórmulas</a:t>
            </a:r>
            <a:r>
              <a:rPr lang="en-US" dirty="0" smtClean="0"/>
              <a:t> de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tratan</a:t>
            </a:r>
            <a:r>
              <a:rPr lang="en-US" dirty="0" smtClean="0"/>
              <a:t> al </a:t>
            </a:r>
            <a:r>
              <a:rPr lang="en-US" dirty="0" err="1" smtClean="0"/>
              <a:t>tamaño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infinito</a:t>
            </a:r>
            <a:r>
              <a:rPr lang="en-US" dirty="0" smtClean="0"/>
              <a:t> (</a:t>
            </a:r>
            <a:r>
              <a:rPr lang="en-US" dirty="0" err="1" smtClean="0"/>
              <a:t>ve</a:t>
            </a:r>
            <a:r>
              <a:rPr lang="en-US" dirty="0" smtClean="0"/>
              <a:t> el </a:t>
            </a:r>
            <a:r>
              <a:rPr lang="en-US" dirty="0" err="1" smtClean="0"/>
              <a:t>Ejercicio</a:t>
            </a:r>
            <a:r>
              <a:rPr lang="en-US" dirty="0" smtClean="0"/>
              <a:t> 4.57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i="1" dirty="0" err="1" smtClean="0"/>
              <a:t>correción</a:t>
            </a:r>
            <a:r>
              <a:rPr lang="en-US" i="1" dirty="0" smtClean="0"/>
              <a:t> </a:t>
            </a:r>
            <a:r>
              <a:rPr lang="en-US" i="1" dirty="0" err="1" smtClean="0"/>
              <a:t>por</a:t>
            </a:r>
            <a:r>
              <a:rPr lang="en-US" i="1" dirty="0" smtClean="0"/>
              <a:t> </a:t>
            </a:r>
            <a:r>
              <a:rPr lang="en-US" i="1" dirty="0" err="1" smtClean="0"/>
              <a:t>tener</a:t>
            </a:r>
            <a:r>
              <a:rPr lang="en-US" i="1" dirty="0" smtClean="0"/>
              <a:t> </a:t>
            </a:r>
            <a:r>
              <a:rPr lang="en-US" i="1" dirty="0" err="1" smtClean="0"/>
              <a:t>una</a:t>
            </a:r>
            <a:r>
              <a:rPr lang="en-US" i="1" dirty="0" smtClean="0"/>
              <a:t> </a:t>
            </a:r>
            <a:r>
              <a:rPr lang="en-US" i="1" dirty="0" err="1" smtClean="0"/>
              <a:t>población</a:t>
            </a:r>
            <a:r>
              <a:rPr lang="en-US" i="1" dirty="0" smtClean="0"/>
              <a:t> </a:t>
            </a:r>
            <a:r>
              <a:rPr lang="en-US" i="1" dirty="0" err="1" smtClean="0"/>
              <a:t>finita</a:t>
            </a:r>
            <a:r>
              <a:rPr lang="en-US" dirty="0" smtClean="0"/>
              <a:t>)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67544" y="2420888"/>
          <a:ext cx="8255000" cy="509588"/>
        </p:xfrm>
        <a:graphic>
          <a:graphicData uri="http://schemas.openxmlformats.org/presentationml/2006/ole">
            <p:oleObj spid="_x0000_s6146" name="Equation" r:id="rId3" imgW="411480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comentarios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los 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 </a:t>
            </a:r>
            <a:r>
              <a:rPr lang="en-US" sz="2800" dirty="0" err="1" smtClean="0"/>
              <a:t>repetidamente</a:t>
            </a:r>
            <a:r>
              <a:rPr lang="en-US" sz="2800" dirty="0" smtClean="0"/>
              <a:t> </a:t>
            </a:r>
            <a:r>
              <a:rPr lang="en-US" sz="2800" dirty="0" err="1" smtClean="0"/>
              <a:t>tomamos</a:t>
            </a:r>
            <a:r>
              <a:rPr lang="en-US" sz="2800" dirty="0" smtClean="0"/>
              <a:t> </a:t>
            </a:r>
            <a:r>
              <a:rPr lang="en-US" sz="2800" dirty="0" err="1" smtClean="0"/>
              <a:t>muestras</a:t>
            </a:r>
            <a:r>
              <a:rPr lang="en-US" sz="2800" dirty="0" smtClean="0"/>
              <a:t> </a:t>
            </a:r>
            <a:r>
              <a:rPr lang="en-US" sz="2800" dirty="0" err="1" smtClean="0"/>
              <a:t>aleatorias</a:t>
            </a:r>
            <a:r>
              <a:rPr lang="en-US" sz="2800" dirty="0" smtClean="0"/>
              <a:t> de un </a:t>
            </a:r>
            <a:r>
              <a:rPr lang="en-US" sz="2800" dirty="0" err="1" smtClean="0"/>
              <a:t>tamaño</a:t>
            </a:r>
            <a:r>
              <a:rPr lang="en-US" sz="2800" dirty="0" smtClean="0"/>
              <a:t> </a:t>
            </a:r>
            <a:r>
              <a:rPr lang="en-US" sz="2800" dirty="0" err="1" smtClean="0"/>
              <a:t>fijo</a:t>
            </a:r>
            <a:r>
              <a:rPr lang="en-US" sz="2800" dirty="0" smtClean="0"/>
              <a:t> </a:t>
            </a:r>
            <a:r>
              <a:rPr lang="en-US" sz="2800" i="1" dirty="0" smtClean="0"/>
              <a:t>n y </a:t>
            </a:r>
            <a:r>
              <a:rPr lang="en-US" sz="2800" dirty="0" err="1" smtClean="0"/>
              <a:t>cada</a:t>
            </a:r>
            <a:r>
              <a:rPr lang="en-US" sz="2800" dirty="0" smtClean="0"/>
              <a:t> </a:t>
            </a:r>
            <a:r>
              <a:rPr lang="en-US" sz="2800" dirty="0" err="1" smtClean="0"/>
              <a:t>vez</a:t>
            </a:r>
            <a:r>
              <a:rPr lang="en-US" sz="2800" dirty="0" smtClean="0"/>
              <a:t> </a:t>
            </a:r>
            <a:r>
              <a:rPr lang="en-US" sz="2800" dirty="0" err="1" smtClean="0"/>
              <a:t>calculamos</a:t>
            </a:r>
            <a:r>
              <a:rPr lang="en-US" sz="2800" dirty="0" smtClean="0"/>
              <a:t> un IC del 95%, a la </a:t>
            </a:r>
            <a:r>
              <a:rPr lang="en-US" sz="2800" dirty="0" err="1" smtClean="0"/>
              <a:t>larga</a:t>
            </a:r>
            <a:r>
              <a:rPr lang="en-US" sz="2800" dirty="0" smtClean="0"/>
              <a:t> </a:t>
            </a:r>
            <a:r>
              <a:rPr lang="en-US" sz="2800" dirty="0" err="1" smtClean="0"/>
              <a:t>alrededor</a:t>
            </a:r>
            <a:r>
              <a:rPr lang="en-US" sz="2800" dirty="0" smtClean="0"/>
              <a:t> del 95% de los IC </a:t>
            </a:r>
            <a:r>
              <a:rPr lang="en-US" sz="2800" dirty="0" err="1" smtClean="0"/>
              <a:t>contendrán</a:t>
            </a:r>
            <a:r>
              <a:rPr lang="en-US" sz="2800" dirty="0" smtClean="0"/>
              <a:t> la </a:t>
            </a:r>
            <a:r>
              <a:rPr lang="en-US" sz="2800" dirty="0" err="1" smtClean="0"/>
              <a:t>proporción</a:t>
            </a:r>
            <a:r>
              <a:rPr lang="en-US" sz="2800" dirty="0" smtClean="0"/>
              <a:t> </a:t>
            </a:r>
            <a:r>
              <a:rPr lang="en-US" sz="2800" dirty="0" err="1" smtClean="0"/>
              <a:t>poblacional</a:t>
            </a:r>
            <a:r>
              <a:rPr lang="en-US" sz="2800" dirty="0" smtClean="0"/>
              <a:t> </a:t>
            </a:r>
            <a:r>
              <a:rPr lang="en-US" sz="2800" dirty="0" smtClean="0">
                <a:sym typeface="Euclid Symbol" pitchFamily="18" charset="2"/>
              </a:rPr>
              <a:t>.   </a:t>
            </a:r>
          </a:p>
          <a:p>
            <a:pPr>
              <a:spcAft>
                <a:spcPts val="1200"/>
              </a:spcAft>
              <a:buNone/>
            </a:pPr>
            <a:r>
              <a:rPr lang="en-US" sz="2800" dirty="0" smtClean="0">
                <a:sym typeface="Euclid Symbol" pitchFamily="18" charset="2"/>
              </a:rPr>
              <a:t>	(CI applet at </a:t>
            </a:r>
            <a:r>
              <a:rPr lang="en-US" sz="2800" dirty="0" smtClean="0">
                <a:sym typeface="Euclid Symbol" pitchFamily="18" charset="2"/>
                <a:hlinkClick r:id="rId3"/>
              </a:rPr>
              <a:t>www.prenhall.com/agresti</a:t>
            </a:r>
            <a:r>
              <a:rPr lang="en-US" sz="2800" dirty="0" smtClean="0">
                <a:sym typeface="Euclid Symbol" pitchFamily="18" charset="2"/>
              </a:rPr>
              <a:t>)</a:t>
            </a:r>
          </a:p>
          <a:p>
            <a:r>
              <a:rPr lang="en-US" sz="2800" dirty="0" smtClean="0"/>
              <a:t>La </a:t>
            </a:r>
            <a:r>
              <a:rPr lang="en-US" sz="2800" dirty="0" err="1" smtClean="0"/>
              <a:t>probabilidad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un IC no </a:t>
            </a:r>
            <a:r>
              <a:rPr lang="en-US" sz="2800" dirty="0" err="1" smtClean="0"/>
              <a:t>contenga</a:t>
            </a:r>
            <a:r>
              <a:rPr lang="en-US" sz="2800" dirty="0" smtClean="0"/>
              <a:t> </a:t>
            </a:r>
            <a:r>
              <a:rPr lang="en-US" sz="2800" dirty="0" smtClean="0">
                <a:sym typeface="Euclid Symbol" pitchFamily="18" charset="2"/>
              </a:rPr>
              <a:t> se llama </a:t>
            </a:r>
            <a:r>
              <a:rPr lang="en-US" sz="2800" b="1" dirty="0" smtClean="0">
                <a:sym typeface="Euclid Symbol" pitchFamily="18" charset="2"/>
              </a:rPr>
              <a:t>error de </a:t>
            </a:r>
            <a:r>
              <a:rPr lang="en-US" sz="2800" b="1" dirty="0" err="1" smtClean="0">
                <a:sym typeface="Euclid Symbol" pitchFamily="18" charset="2"/>
              </a:rPr>
              <a:t>probabilidad</a:t>
            </a:r>
            <a:r>
              <a:rPr lang="en-US" sz="2800" dirty="0" smtClean="0">
                <a:sym typeface="Euclid Symbol" pitchFamily="18" charset="2"/>
              </a:rPr>
              <a:t>, y se </a:t>
            </a:r>
            <a:r>
              <a:rPr lang="en-US" sz="2800" dirty="0" err="1" smtClean="0">
                <a:sym typeface="Euclid Symbol" pitchFamily="18" charset="2"/>
              </a:rPr>
              <a:t>denota</a:t>
            </a:r>
            <a:r>
              <a:rPr lang="en-US" sz="2800" dirty="0" smtClean="0">
                <a:sym typeface="Euclid Symbol" pitchFamily="18" charset="2"/>
              </a:rPr>
              <a:t> </a:t>
            </a:r>
            <a:r>
              <a:rPr lang="en-US" sz="2800" dirty="0" err="1" smtClean="0">
                <a:sym typeface="Euclid Symbol" pitchFamily="18" charset="2"/>
              </a:rPr>
              <a:t>por</a:t>
            </a:r>
            <a:r>
              <a:rPr lang="en-US" sz="2800" dirty="0" smtClean="0">
                <a:sym typeface="Euclid Symbol" pitchFamily="18" charset="2"/>
              </a:rPr>
              <a:t> .  </a:t>
            </a:r>
          </a:p>
          <a:p>
            <a:r>
              <a:rPr lang="en-US" sz="2800" dirty="0" smtClean="0">
                <a:sym typeface="Euclid Symbol" pitchFamily="18" charset="2"/>
              </a:rPr>
              <a:t> = 1 – </a:t>
            </a:r>
            <a:r>
              <a:rPr lang="en-US" sz="2800" dirty="0" err="1" smtClean="0">
                <a:sym typeface="Euclid Symbol" pitchFamily="18" charset="2"/>
              </a:rPr>
              <a:t>coeficiente</a:t>
            </a:r>
            <a:r>
              <a:rPr lang="en-US" sz="2800" dirty="0" smtClean="0">
                <a:sym typeface="Euclid Symbol" pitchFamily="18" charset="2"/>
              </a:rPr>
              <a:t> de </a:t>
            </a:r>
            <a:r>
              <a:rPr lang="en-US" sz="2800" dirty="0" err="1" smtClean="0">
                <a:sym typeface="Euclid Symbol" pitchFamily="18" charset="2"/>
              </a:rPr>
              <a:t>confianza</a:t>
            </a:r>
            <a:endParaRPr lang="en-US" sz="2800" dirty="0" smtClean="0">
              <a:sym typeface="Euclid Symbol" pitchFamily="18" charset="2"/>
            </a:endParaRPr>
          </a:p>
          <a:p>
            <a:endParaRPr lang="en-US" sz="2800" dirty="0" smtClean="0">
              <a:sym typeface="Euclid Symbol" pitchFamily="18" charset="2"/>
            </a:endParaRPr>
          </a:p>
          <a:p>
            <a:endParaRPr lang="es-MX" sz="2800" dirty="0" smtClean="0"/>
          </a:p>
          <a:p>
            <a:endParaRPr lang="en-US" sz="2800" dirty="0" smtClean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51520" y="5651500"/>
          <a:ext cx="8610600" cy="1206500"/>
        </p:xfrm>
        <a:graphic>
          <a:graphicData uri="http://schemas.openxmlformats.org/presentationml/2006/ole">
            <p:oleObj spid="_x0000_s7170" name="Document" r:id="rId4" imgW="5623560" imgH="78732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892480" cy="6597352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Fórmula</a:t>
            </a:r>
            <a:r>
              <a:rPr lang="en-US" dirty="0" smtClean="0"/>
              <a:t> general par IC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proporciones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smtClean="0"/>
              <a:t>El valor-z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, </a:t>
            </a:r>
            <a:r>
              <a:rPr lang="en-US" dirty="0" err="1" smtClean="0"/>
              <a:t>asumiendo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distribución</a:t>
            </a:r>
            <a:r>
              <a:rPr lang="en-US" dirty="0" smtClean="0"/>
              <a:t> normal, la </a:t>
            </a:r>
            <a:r>
              <a:rPr lang="en-US" dirty="0" err="1" smtClean="0"/>
              <a:t>probabilidad</a:t>
            </a:r>
            <a:r>
              <a:rPr lang="en-US" dirty="0" smtClean="0"/>
              <a:t> de </a:t>
            </a:r>
            <a:r>
              <a:rPr lang="en-US" dirty="0" err="1" smtClean="0"/>
              <a:t>estar</a:t>
            </a:r>
            <a:r>
              <a:rPr lang="en-US" dirty="0" smtClean="0"/>
              <a:t> a </a:t>
            </a:r>
            <a:r>
              <a:rPr lang="en-US" i="1" dirty="0" smtClean="0"/>
              <a:t>z</a:t>
            </a:r>
            <a:r>
              <a:rPr lang="en-US" dirty="0" smtClean="0"/>
              <a:t> </a:t>
            </a: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de la media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r>
              <a:rPr lang="en-US" dirty="0" smtClean="0"/>
              <a:t> al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endParaRPr lang="en-US" dirty="0" smtClean="0"/>
          </a:p>
          <a:p>
            <a:pPr>
              <a:buFontTx/>
              <a:buNone/>
              <a:tabLst>
                <a:tab pos="1349375" algn="l"/>
              </a:tabLst>
            </a:pPr>
            <a:r>
              <a:rPr lang="en-US" dirty="0" smtClean="0"/>
              <a:t>	(</a:t>
            </a:r>
            <a:r>
              <a:rPr lang="en-US" dirty="0" err="1" smtClean="0"/>
              <a:t>p.ej</a:t>
            </a:r>
            <a:r>
              <a:rPr lang="en-US" dirty="0" smtClean="0"/>
              <a:t>., 	</a:t>
            </a:r>
            <a:r>
              <a:rPr lang="en-US" i="1" dirty="0" smtClean="0"/>
              <a:t>z </a:t>
            </a:r>
            <a:r>
              <a:rPr lang="en-US" dirty="0" smtClean="0"/>
              <a:t>= 1.96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confianza</a:t>
            </a:r>
            <a:r>
              <a:rPr lang="en-US" dirty="0" smtClean="0"/>
              <a:t> del 95%, </a:t>
            </a:r>
          </a:p>
          <a:p>
            <a:pPr>
              <a:spcAft>
                <a:spcPts val="600"/>
              </a:spcAft>
              <a:buFontTx/>
              <a:buNone/>
              <a:tabLst>
                <a:tab pos="1349375" algn="l"/>
              </a:tabLst>
            </a:pPr>
            <a:r>
              <a:rPr lang="en-US" i="1" dirty="0" smtClean="0"/>
              <a:t>		z </a:t>
            </a:r>
            <a:r>
              <a:rPr lang="en-US" dirty="0" smtClean="0"/>
              <a:t>= 2.58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confianza</a:t>
            </a:r>
            <a:r>
              <a:rPr lang="en-US" dirty="0" smtClean="0"/>
              <a:t> del 99%)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Con </a:t>
            </a:r>
            <a:r>
              <a:rPr lang="en-US" i="1" dirty="0" smtClean="0"/>
              <a:t>n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mayoría</a:t>
            </a:r>
            <a:r>
              <a:rPr lang="en-US" dirty="0" smtClean="0"/>
              <a:t> de </a:t>
            </a:r>
            <a:r>
              <a:rPr lang="en-US" dirty="0" err="1" smtClean="0"/>
              <a:t>encuestas</a:t>
            </a:r>
            <a:r>
              <a:rPr lang="en-US" dirty="0" smtClean="0"/>
              <a:t> de </a:t>
            </a:r>
            <a:r>
              <a:rPr lang="en-US" dirty="0" err="1" smtClean="0"/>
              <a:t>opinión</a:t>
            </a:r>
            <a:r>
              <a:rPr lang="en-US" dirty="0" smtClean="0"/>
              <a:t> (</a:t>
            </a:r>
            <a:r>
              <a:rPr lang="en-US" dirty="0" err="1" smtClean="0"/>
              <a:t>aprox</a:t>
            </a:r>
            <a:r>
              <a:rPr lang="en-US" dirty="0" smtClean="0"/>
              <a:t>. 1000), el </a:t>
            </a:r>
            <a:r>
              <a:rPr lang="en-US" dirty="0" err="1" smtClean="0"/>
              <a:t>margen</a:t>
            </a:r>
            <a:r>
              <a:rPr lang="en-US" dirty="0" smtClean="0"/>
              <a:t> de error </a:t>
            </a:r>
            <a:r>
              <a:rPr lang="en-US" dirty="0" err="1" smtClean="0"/>
              <a:t>usualmente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 </a:t>
            </a:r>
            <a:r>
              <a:rPr lang="en-US" dirty="0" smtClean="0">
                <a:cs typeface="Arial" charset="0"/>
              </a:rPr>
              <a:t>±0.03 (</a:t>
            </a:r>
            <a:r>
              <a:rPr lang="en-US" dirty="0" err="1" smtClean="0">
                <a:cs typeface="Arial" charset="0"/>
              </a:rPr>
              <a:t>idealmente</a:t>
            </a:r>
            <a:r>
              <a:rPr lang="en-US" dirty="0" smtClean="0">
                <a:cs typeface="Arial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El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requiere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“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i="1" dirty="0" smtClean="0"/>
              <a:t>”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de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sea </a:t>
            </a:r>
            <a:r>
              <a:rPr lang="en-US" dirty="0" err="1" smtClean="0"/>
              <a:t>aprox</a:t>
            </a:r>
            <a:r>
              <a:rPr lang="en-US" dirty="0" smtClean="0"/>
              <a:t>. normal (TCL) y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estimación</a:t>
            </a:r>
            <a:r>
              <a:rPr lang="en-US" dirty="0" smtClean="0"/>
              <a:t> del </a:t>
            </a:r>
            <a:r>
              <a:rPr lang="en-US" dirty="0" err="1" smtClean="0"/>
              <a:t>verdadero</a:t>
            </a:r>
            <a:r>
              <a:rPr lang="en-US" dirty="0" smtClean="0"/>
              <a:t>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verdadero</a:t>
            </a:r>
            <a:r>
              <a:rPr lang="en-US" dirty="0" smtClean="0"/>
              <a:t> sea </a:t>
            </a:r>
            <a:r>
              <a:rPr lang="en-US" dirty="0" err="1" smtClean="0"/>
              <a:t>decente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En la </a:t>
            </a:r>
            <a:r>
              <a:rPr lang="en-US" dirty="0" err="1" smtClean="0"/>
              <a:t>práctica</a:t>
            </a:r>
            <a:r>
              <a:rPr lang="en-US" dirty="0" smtClean="0"/>
              <a:t>, ok </a:t>
            </a:r>
            <a:r>
              <a:rPr lang="en-US" dirty="0" err="1" smtClean="0"/>
              <a:t>si</a:t>
            </a:r>
            <a:r>
              <a:rPr lang="en-US" dirty="0" smtClean="0"/>
              <a:t> se </a:t>
            </a:r>
            <a:r>
              <a:rPr lang="en-US" dirty="0" err="1" smtClean="0"/>
              <a:t>tiene</a:t>
            </a:r>
            <a:r>
              <a:rPr lang="en-US" dirty="0" smtClean="0"/>
              <a:t> al </a:t>
            </a:r>
            <a:r>
              <a:rPr lang="en-US" dirty="0" err="1" smtClean="0"/>
              <a:t>menos</a:t>
            </a:r>
            <a:r>
              <a:rPr lang="en-US" dirty="0" smtClean="0"/>
              <a:t> 15 </a:t>
            </a:r>
            <a:r>
              <a:rPr lang="en-US" dirty="0" err="1" smtClean="0"/>
              <a:t>observaciones</a:t>
            </a:r>
            <a:r>
              <a:rPr lang="en-US" dirty="0" smtClean="0"/>
              <a:t> en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categoría</a:t>
            </a:r>
            <a:endParaRPr lang="en-US" dirty="0" smtClean="0"/>
          </a:p>
          <a:p>
            <a:pPr>
              <a:buFontTx/>
              <a:buNone/>
              <a:tabLst>
                <a:tab pos="1258888" algn="l"/>
              </a:tabLst>
            </a:pPr>
            <a:r>
              <a:rPr lang="en-US" b="1" dirty="0" err="1" smtClean="0"/>
              <a:t>Ejemplo</a:t>
            </a:r>
            <a:r>
              <a:rPr lang="en-US" b="1" dirty="0" smtClean="0"/>
              <a:t>:  </a:t>
            </a:r>
            <a:r>
              <a:rPr lang="en-US" i="1" dirty="0" smtClean="0"/>
              <a:t>n</a:t>
            </a:r>
            <a:r>
              <a:rPr lang="en-US" dirty="0" smtClean="0"/>
              <a:t>=164, 35 “very happy”, 164-35 = 129 no “very happy”</a:t>
            </a:r>
            <a:endParaRPr lang="en-US" dirty="0" smtClean="0">
              <a:cs typeface="Arial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763688" y="620688"/>
          <a:ext cx="5256213" cy="641350"/>
        </p:xfrm>
        <a:graphic>
          <a:graphicData uri="http://schemas.openxmlformats.org/presentationml/2006/ole">
            <p:oleObj spid="_x0000_s8194" name="Equation" r:id="rId4" imgW="208260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00" dirty="0" smtClean="0"/>
              <a:t>De lo </a:t>
            </a:r>
            <a:r>
              <a:rPr lang="en-US" sz="2600" dirty="0" err="1" smtClean="0"/>
              <a:t>contrario</a:t>
            </a:r>
            <a:r>
              <a:rPr lang="en-US" sz="2600" dirty="0" smtClean="0"/>
              <a:t>, la </a:t>
            </a:r>
            <a:r>
              <a:rPr lang="en-US" sz="2600" dirty="0" err="1" smtClean="0"/>
              <a:t>distribución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muestral</a:t>
            </a:r>
            <a:r>
              <a:rPr lang="en-US" sz="2600" dirty="0" smtClean="0"/>
              <a:t> </a:t>
            </a:r>
            <a:r>
              <a:rPr lang="en-US" sz="2600" dirty="0" err="1" smtClean="0"/>
              <a:t>es</a:t>
            </a:r>
            <a:r>
              <a:rPr lang="en-US" sz="2600" dirty="0" smtClean="0"/>
              <a:t> </a:t>
            </a:r>
            <a:r>
              <a:rPr lang="en-US" sz="2600" dirty="0" err="1" smtClean="0"/>
              <a:t>asimétrica</a:t>
            </a:r>
            <a:r>
              <a:rPr lang="en-US" sz="2600" dirty="0" smtClean="0"/>
              <a:t>, </a:t>
            </a:r>
          </a:p>
          <a:p>
            <a:pPr>
              <a:lnSpc>
                <a:spcPct val="90000"/>
              </a:lnSpc>
              <a:buNone/>
            </a:pPr>
            <a:r>
              <a:rPr lang="en-US" sz="2600" dirty="0" smtClean="0"/>
              <a:t>	(se </a:t>
            </a:r>
            <a:r>
              <a:rPr lang="en-US" sz="2600" dirty="0" err="1" smtClean="0"/>
              <a:t>puede</a:t>
            </a:r>
            <a:r>
              <a:rPr lang="en-US" sz="2600" dirty="0" smtClean="0"/>
              <a:t> </a:t>
            </a:r>
            <a:r>
              <a:rPr lang="en-US" sz="2600" dirty="0" err="1" smtClean="0"/>
              <a:t>verificar</a:t>
            </a:r>
            <a:r>
              <a:rPr lang="en-US" sz="2600" dirty="0" smtClean="0"/>
              <a:t> </a:t>
            </a:r>
            <a:r>
              <a:rPr lang="en-US" sz="2600" dirty="0" err="1" smtClean="0"/>
              <a:t>esto</a:t>
            </a:r>
            <a:r>
              <a:rPr lang="en-US" sz="2600" dirty="0" smtClean="0"/>
              <a:t> con el applet “sampling distribution” en </a:t>
            </a:r>
            <a:r>
              <a:rPr lang="en-US" sz="2600" dirty="0" smtClean="0">
                <a:hlinkClick r:id="rId3"/>
              </a:rPr>
              <a:t>www.prenhall.com/agresti</a:t>
            </a:r>
            <a:r>
              <a:rPr lang="en-US" sz="2600" dirty="0" smtClean="0"/>
              <a:t>, </a:t>
            </a:r>
            <a:r>
              <a:rPr lang="en-US" sz="2600" dirty="0" err="1" smtClean="0"/>
              <a:t>p.ej</a:t>
            </a:r>
            <a:r>
              <a:rPr lang="en-US" sz="2600" dirty="0" smtClean="0"/>
              <a:t>.,  </a:t>
            </a:r>
            <a:r>
              <a:rPr lang="en-US" sz="2600" dirty="0" err="1" smtClean="0"/>
              <a:t>para</a:t>
            </a:r>
            <a:r>
              <a:rPr lang="en-US" sz="2600" dirty="0" smtClean="0"/>
              <a:t> n = 30, </a:t>
            </a:r>
            <a:r>
              <a:rPr lang="en-US" sz="2600" dirty="0" err="1" smtClean="0"/>
              <a:t>pero</a:t>
            </a:r>
            <a:r>
              <a:rPr lang="en-US" sz="2600" dirty="0" smtClean="0"/>
              <a:t> </a:t>
            </a:r>
            <a:r>
              <a:rPr lang="en-US" sz="2600" dirty="0" smtClean="0">
                <a:sym typeface="Symbol"/>
              </a:rPr>
              <a:t> = 0.1 ó 0.9)</a:t>
            </a:r>
            <a:endParaRPr lang="en-US" sz="2600" dirty="0" smtClean="0"/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600" dirty="0" smtClean="0"/>
              <a:t>y la </a:t>
            </a:r>
            <a:r>
              <a:rPr lang="en-US" sz="2600" dirty="0" err="1" smtClean="0"/>
              <a:t>proporción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muestral</a:t>
            </a:r>
            <a:r>
              <a:rPr lang="en-US" sz="2600" dirty="0" smtClean="0"/>
              <a:t> </a:t>
            </a:r>
            <a:r>
              <a:rPr lang="en-US" sz="2600" dirty="0" err="1" smtClean="0"/>
              <a:t>puede</a:t>
            </a:r>
            <a:r>
              <a:rPr lang="en-US" sz="2600" dirty="0" smtClean="0"/>
              <a:t> ser </a:t>
            </a:r>
            <a:r>
              <a:rPr lang="en-US" sz="2600" dirty="0" err="1" smtClean="0"/>
              <a:t>una</a:t>
            </a:r>
            <a:r>
              <a:rPr lang="en-US" sz="2600" dirty="0" smtClean="0"/>
              <a:t> mala </a:t>
            </a:r>
            <a:r>
              <a:rPr lang="en-US" sz="2600" dirty="0" err="1" smtClean="0"/>
              <a:t>estimación</a:t>
            </a:r>
            <a:r>
              <a:rPr lang="en-US" sz="2600" dirty="0" smtClean="0"/>
              <a:t> de </a:t>
            </a:r>
            <a:r>
              <a:rPr lang="en-US" sz="2600" dirty="0" smtClean="0">
                <a:sym typeface="Euclid Symbol" pitchFamily="18" charset="2"/>
              </a:rPr>
              <a:t>,y el error </a:t>
            </a:r>
            <a:r>
              <a:rPr lang="en-US" sz="2600" dirty="0" err="1" smtClean="0">
                <a:sym typeface="Euclid Symbol" pitchFamily="18" charset="2"/>
              </a:rPr>
              <a:t>estándar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puede</a:t>
            </a:r>
            <a:r>
              <a:rPr lang="en-US" sz="2600" dirty="0" smtClean="0">
                <a:sym typeface="Euclid Symbol" pitchFamily="18" charset="2"/>
              </a:rPr>
              <a:t> ser </a:t>
            </a:r>
            <a:r>
              <a:rPr lang="en-US" sz="2600" dirty="0" err="1" smtClean="0">
                <a:sym typeface="Euclid Symbol" pitchFamily="18" charset="2"/>
              </a:rPr>
              <a:t>una</a:t>
            </a:r>
            <a:r>
              <a:rPr lang="en-US" sz="2600" dirty="0" smtClean="0">
                <a:sym typeface="Euclid Symbol" pitchFamily="18" charset="2"/>
              </a:rPr>
              <a:t> mala </a:t>
            </a:r>
            <a:r>
              <a:rPr lang="en-US" sz="2600" dirty="0" err="1" smtClean="0">
                <a:sym typeface="Euclid Symbol" pitchFamily="18" charset="2"/>
              </a:rPr>
              <a:t>estimación</a:t>
            </a:r>
            <a:r>
              <a:rPr lang="en-US" sz="2600" dirty="0" smtClean="0">
                <a:sym typeface="Euclid Symbol" pitchFamily="18" charset="2"/>
              </a:rPr>
              <a:t> del </a:t>
            </a:r>
            <a:r>
              <a:rPr lang="en-US" sz="2600" dirty="0" err="1" smtClean="0">
                <a:sym typeface="Euclid Symbol" pitchFamily="18" charset="2"/>
              </a:rPr>
              <a:t>verdadero</a:t>
            </a:r>
            <a:r>
              <a:rPr lang="en-US" sz="2600" dirty="0" smtClean="0">
                <a:sym typeface="Euclid Symbol" pitchFamily="18" charset="2"/>
              </a:rPr>
              <a:t> error </a:t>
            </a:r>
            <a:r>
              <a:rPr lang="en-US" sz="2600" dirty="0" err="1" smtClean="0">
                <a:sym typeface="Euclid Symbol" pitchFamily="18" charset="2"/>
              </a:rPr>
              <a:t>estándar</a:t>
            </a:r>
            <a:endParaRPr lang="en-US" sz="2600" dirty="0" smtClean="0">
              <a:sym typeface="Euclid 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 dirty="0" err="1" smtClean="0">
                <a:sym typeface="Euclid Symbol" pitchFamily="18" charset="2"/>
              </a:rPr>
              <a:t>Ejemplo</a:t>
            </a:r>
            <a:r>
              <a:rPr lang="en-US" sz="2600" b="1" dirty="0" smtClean="0">
                <a:sym typeface="Euclid Symbol" pitchFamily="18" charset="2"/>
              </a:rPr>
              <a:t>: </a:t>
            </a:r>
            <a:r>
              <a:rPr lang="en-US" sz="2600" dirty="0" err="1" smtClean="0">
                <a:sym typeface="Euclid Symbol" pitchFamily="18" charset="2"/>
              </a:rPr>
              <a:t>Estimar</a:t>
            </a:r>
            <a:r>
              <a:rPr lang="en-US" sz="2600" dirty="0" smtClean="0">
                <a:sym typeface="Euclid Symbol" pitchFamily="18" charset="2"/>
              </a:rPr>
              <a:t> la </a:t>
            </a:r>
            <a:r>
              <a:rPr lang="en-US" sz="2600" dirty="0" err="1" smtClean="0">
                <a:sym typeface="Euclid Symbol" pitchFamily="18" charset="2"/>
              </a:rPr>
              <a:t>proporción</a:t>
            </a:r>
            <a:r>
              <a:rPr lang="en-US" sz="2600" dirty="0" smtClean="0">
                <a:sym typeface="Euclid Symbol" pitchFamily="18" charset="2"/>
              </a:rPr>
              <a:t> de </a:t>
            </a:r>
            <a:r>
              <a:rPr lang="en-US" sz="2600" dirty="0" err="1" smtClean="0">
                <a:sym typeface="Euclid Symbol" pitchFamily="18" charset="2"/>
              </a:rPr>
              <a:t>vegetarianos</a:t>
            </a:r>
            <a:r>
              <a:rPr lang="en-US" sz="2600" dirty="0" smtClean="0">
                <a:sym typeface="Euclid Symbol" pitchFamily="18" charset="2"/>
              </a:rPr>
              <a:t> (p. 129)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i="1" dirty="0" smtClean="0">
                <a:sym typeface="Euclid Symbol" pitchFamily="18" charset="2"/>
              </a:rPr>
              <a:t>n = </a:t>
            </a:r>
            <a:r>
              <a:rPr lang="en-US" sz="2600" dirty="0" smtClean="0">
                <a:sym typeface="Euclid Symbol" pitchFamily="18" charset="2"/>
              </a:rPr>
              <a:t>20, 0 </a:t>
            </a:r>
            <a:r>
              <a:rPr lang="en-US" sz="2600" dirty="0" err="1" smtClean="0">
                <a:sym typeface="Euclid Symbol" pitchFamily="18" charset="2"/>
              </a:rPr>
              <a:t>vegetarianos</a:t>
            </a:r>
            <a:r>
              <a:rPr lang="en-US" sz="2600" dirty="0" smtClean="0">
                <a:sym typeface="Euclid Symbol" pitchFamily="18" charset="2"/>
              </a:rPr>
              <a:t>,     = 0/20 = 0.0,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i="1" dirty="0" smtClean="0">
                <a:sym typeface="Euclid Symbol" pitchFamily="18" charset="2"/>
              </a:rPr>
              <a:t> </a:t>
            </a:r>
            <a:endParaRPr lang="en-US" sz="2600" dirty="0" smtClean="0">
              <a:sym typeface="Euclid Symbol" pitchFamily="18" charset="2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Tx/>
              <a:buNone/>
            </a:pPr>
            <a:r>
              <a:rPr lang="en-US" sz="2600" dirty="0" smtClean="0">
                <a:sym typeface="Euclid Symbol" pitchFamily="18" charset="2"/>
              </a:rPr>
              <a:t> IC del 95% CI </a:t>
            </a:r>
            <a:r>
              <a:rPr lang="en-US" sz="2600" dirty="0" err="1" smtClean="0">
                <a:sym typeface="Euclid Symbol" pitchFamily="18" charset="2"/>
              </a:rPr>
              <a:t>para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 </a:t>
            </a:r>
            <a:r>
              <a:rPr lang="en-US" sz="2600" dirty="0" err="1" smtClean="0">
                <a:sym typeface="Euclid Symbol" pitchFamily="18" charset="2"/>
              </a:rPr>
              <a:t>es</a:t>
            </a:r>
            <a:r>
              <a:rPr lang="en-US" sz="2600" dirty="0" smtClean="0">
                <a:sym typeface="Euclid Symbol" pitchFamily="18" charset="2"/>
              </a:rPr>
              <a:t> 0.0 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± 1.96(0.0), or (0.0, 0.0)</a:t>
            </a:r>
          </a:p>
          <a:p>
            <a:pPr>
              <a:lnSpc>
                <a:spcPct val="90000"/>
              </a:lnSpc>
            </a:pPr>
            <a:r>
              <a:rPr lang="en-US" sz="2600" dirty="0" err="1">
                <a:sym typeface="Euclid Symbol" pitchFamily="18" charset="2"/>
              </a:rPr>
              <a:t>Mejor</a:t>
            </a:r>
            <a:r>
              <a:rPr lang="en-US" sz="2600" dirty="0">
                <a:sym typeface="Euclid Symbol" pitchFamily="18" charset="2"/>
              </a:rPr>
              <a:t> IC </a:t>
            </a:r>
            <a:r>
              <a:rPr lang="en-US" sz="2600" dirty="0" err="1">
                <a:sym typeface="Euclid Symbol" pitchFamily="18" charset="2"/>
              </a:rPr>
              <a:t>método</a:t>
            </a:r>
            <a:r>
              <a:rPr lang="en-US" sz="2600" dirty="0">
                <a:sym typeface="Euclid Symbol" pitchFamily="18" charset="2"/>
              </a:rPr>
              <a:t> (</a:t>
            </a:r>
            <a:r>
              <a:rPr lang="en-US" sz="2600" dirty="0" err="1">
                <a:sym typeface="Euclid Symbol" pitchFamily="18" charset="2"/>
              </a:rPr>
              <a:t>por</a:t>
            </a:r>
            <a:r>
              <a:rPr lang="en-US" sz="2600" dirty="0">
                <a:sym typeface="Euclid Symbol" pitchFamily="18" charset="2"/>
              </a:rPr>
              <a:t> Edwin Wilson en Harvard en 1927, </a:t>
            </a:r>
            <a:r>
              <a:rPr lang="en-US" sz="2600" dirty="0" err="1">
                <a:sym typeface="Euclid Symbol" pitchFamily="18" charset="2"/>
              </a:rPr>
              <a:t>pero</a:t>
            </a:r>
            <a:r>
              <a:rPr lang="en-US" sz="2600" dirty="0">
                <a:sym typeface="Euclid Symbol" pitchFamily="18" charset="2"/>
              </a:rPr>
              <a:t> no en la </a:t>
            </a:r>
            <a:r>
              <a:rPr lang="en-US" sz="2600" dirty="0" err="1">
                <a:sym typeface="Euclid Symbol" pitchFamily="18" charset="2"/>
              </a:rPr>
              <a:t>mayoría</a:t>
            </a:r>
            <a:r>
              <a:rPr lang="en-US" sz="2600" dirty="0">
                <a:sym typeface="Euclid Symbol" pitchFamily="18" charset="2"/>
              </a:rPr>
              <a:t> de </a:t>
            </a:r>
            <a:r>
              <a:rPr lang="en-US" sz="2600" dirty="0" err="1">
                <a:sym typeface="Euclid Symbol" pitchFamily="18" charset="2"/>
              </a:rPr>
              <a:t>libros</a:t>
            </a:r>
            <a:r>
              <a:rPr lang="en-US" sz="2600" dirty="0">
                <a:sym typeface="Euclid Symbol" pitchFamily="18" charset="2"/>
              </a:rPr>
              <a:t> de </a:t>
            </a:r>
            <a:r>
              <a:rPr lang="en-US" sz="2600" dirty="0" err="1">
                <a:sym typeface="Euclid Symbol" pitchFamily="18" charset="2"/>
              </a:rPr>
              <a:t>estadística</a:t>
            </a:r>
            <a:r>
              <a:rPr lang="en-US" sz="2600" dirty="0">
                <a:sym typeface="Euclid Symbol" pitchFamily="18" charset="2"/>
              </a:rPr>
              <a:t>):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dirty="0" smtClean="0">
                <a:cs typeface="Arial" charset="0"/>
                <a:sym typeface="Euclid Symbol" pitchFamily="18" charset="2"/>
              </a:rPr>
              <a:t>	No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estimar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el error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estándar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,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sino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encontrar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los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valores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de </a:t>
            </a:r>
            <a:r>
              <a:rPr lang="en-US" sz="2600" dirty="0" smtClean="0">
                <a:cs typeface="Arial" charset="0"/>
                <a:sym typeface="Symbol"/>
              </a:rPr>
              <a:t> tales </a:t>
            </a:r>
            <a:r>
              <a:rPr lang="en-US" sz="2600" dirty="0" err="1" smtClean="0">
                <a:cs typeface="Arial" charset="0"/>
                <a:sym typeface="Symbol"/>
              </a:rPr>
              <a:t>que</a:t>
            </a:r>
            <a:endParaRPr lang="en-US" sz="2600" dirty="0" smtClean="0">
              <a:cs typeface="Arial" charset="0"/>
              <a:sym typeface="Euclid Symbol" pitchFamily="18" charset="2"/>
            </a:endParaRPr>
          </a:p>
          <a:p>
            <a:pPr>
              <a:lnSpc>
                <a:spcPct val="90000"/>
              </a:lnSpc>
            </a:pPr>
            <a:endParaRPr lang="en-US" sz="2600" dirty="0" smtClean="0">
              <a:sym typeface="Euclid Symbol" pitchFamily="18" charset="2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691680" y="3933056"/>
          <a:ext cx="5826125" cy="576262"/>
        </p:xfrm>
        <a:graphic>
          <a:graphicData uri="http://schemas.openxmlformats.org/presentationml/2006/ole">
            <p:oleObj spid="_x0000_s9218" name="Equation" r:id="rId4" imgW="256536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748464" cy="6381328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sz="3100" b="1" dirty="0" err="1" smtClean="0"/>
              <a:t>Ejemplo</a:t>
            </a:r>
            <a:r>
              <a:rPr lang="en-US" sz="3100" b="1" dirty="0" smtClean="0"/>
              <a:t>: </a:t>
            </a:r>
            <a:r>
              <a:rPr lang="en-US" sz="3100" dirty="0" smtClean="0"/>
              <a:t>Para </a:t>
            </a:r>
            <a:r>
              <a:rPr lang="en-US" sz="3100" i="1" dirty="0" smtClean="0"/>
              <a:t>n </a:t>
            </a:r>
            <a:r>
              <a:rPr lang="en-US" sz="3100" dirty="0" smtClean="0"/>
              <a:t>= 20 resolver la </a:t>
            </a:r>
            <a:r>
              <a:rPr lang="en-US" sz="3100" dirty="0" err="1" smtClean="0"/>
              <a:t>ecuación</a:t>
            </a:r>
            <a:r>
              <a:rPr lang="en-US" sz="3100" dirty="0" smtClean="0"/>
              <a:t> </a:t>
            </a:r>
            <a:r>
              <a:rPr lang="en-US" sz="3100" dirty="0" err="1" smtClean="0"/>
              <a:t>cuadrática</a:t>
            </a:r>
            <a:r>
              <a:rPr lang="en-US" sz="3100" dirty="0" smtClean="0"/>
              <a:t> </a:t>
            </a:r>
            <a:r>
              <a:rPr lang="en-US" sz="3100" dirty="0" err="1" smtClean="0"/>
              <a:t>para</a:t>
            </a:r>
            <a:r>
              <a:rPr lang="en-US" sz="3100" dirty="0" smtClean="0"/>
              <a:t> </a:t>
            </a:r>
            <a:r>
              <a:rPr lang="en-US" sz="3100" dirty="0" smtClean="0">
                <a:sym typeface="Euclid Symbol" pitchFamily="18" charset="2"/>
              </a:rPr>
              <a:t>, </a:t>
            </a:r>
            <a:r>
              <a:rPr lang="en-US" sz="3100" dirty="0" err="1" smtClean="0">
                <a:sym typeface="Euclid Symbol" pitchFamily="18" charset="2"/>
              </a:rPr>
              <a:t>las</a:t>
            </a:r>
            <a:r>
              <a:rPr lang="en-US" sz="3100" dirty="0" smtClean="0">
                <a:sym typeface="Euclid Symbol" pitchFamily="18" charset="2"/>
              </a:rPr>
              <a:t> </a:t>
            </a:r>
            <a:r>
              <a:rPr lang="en-US" sz="3100" dirty="0" err="1" smtClean="0">
                <a:sym typeface="Euclid Symbol" pitchFamily="18" charset="2"/>
              </a:rPr>
              <a:t>soluciones</a:t>
            </a:r>
            <a:r>
              <a:rPr lang="en-US" sz="3100" dirty="0" smtClean="0">
                <a:sym typeface="Euclid Symbol" pitchFamily="18" charset="2"/>
              </a:rPr>
              <a:t> son 0 y 0.16, </a:t>
            </a:r>
            <a:r>
              <a:rPr lang="en-US" sz="3100" dirty="0" err="1" smtClean="0">
                <a:sym typeface="Euclid Symbol" pitchFamily="18" charset="2"/>
              </a:rPr>
              <a:t>así</a:t>
            </a:r>
            <a:r>
              <a:rPr lang="en-US" sz="3100" dirty="0" smtClean="0">
                <a:sym typeface="Euclid Symbol" pitchFamily="18" charset="2"/>
              </a:rPr>
              <a:t> </a:t>
            </a:r>
            <a:r>
              <a:rPr lang="en-US" sz="3100" dirty="0" err="1" smtClean="0">
                <a:sym typeface="Euclid Symbol" pitchFamily="18" charset="2"/>
              </a:rPr>
              <a:t>que</a:t>
            </a:r>
            <a:r>
              <a:rPr lang="en-US" sz="3100" dirty="0" smtClean="0">
                <a:sym typeface="Euclid Symbol" pitchFamily="18" charset="2"/>
              </a:rPr>
              <a:t> un IC del 95% </a:t>
            </a:r>
            <a:r>
              <a:rPr lang="en-US" sz="3100" dirty="0" err="1" smtClean="0">
                <a:sym typeface="Euclid Symbol" pitchFamily="18" charset="2"/>
              </a:rPr>
              <a:t>es</a:t>
            </a:r>
            <a:r>
              <a:rPr lang="en-US" sz="3100" dirty="0" smtClean="0">
                <a:sym typeface="Euclid Symbol" pitchFamily="18" charset="2"/>
              </a:rPr>
              <a:t> (0, 0.16)</a:t>
            </a:r>
          </a:p>
          <a:p>
            <a:pPr>
              <a:lnSpc>
                <a:spcPct val="110000"/>
              </a:lnSpc>
            </a:pPr>
            <a:r>
              <a:rPr lang="en-US" sz="3100" dirty="0" smtClean="0"/>
              <a:t>Agresti and </a:t>
            </a:r>
            <a:r>
              <a:rPr lang="en-US" sz="3100" dirty="0" err="1" smtClean="0"/>
              <a:t>Coull</a:t>
            </a:r>
            <a:r>
              <a:rPr lang="en-US" sz="3100" dirty="0" smtClean="0"/>
              <a:t> (1998) </a:t>
            </a:r>
            <a:r>
              <a:rPr lang="en-US" sz="3100" dirty="0" err="1" smtClean="0"/>
              <a:t>sugiriero</a:t>
            </a:r>
            <a:r>
              <a:rPr lang="en-US" sz="3100" dirty="0" smtClean="0"/>
              <a:t> </a:t>
            </a:r>
            <a:r>
              <a:rPr lang="en-US" sz="3100" dirty="0" err="1" smtClean="0"/>
              <a:t>utilizar</a:t>
            </a:r>
            <a:r>
              <a:rPr lang="en-US" sz="3100" dirty="0" smtClean="0"/>
              <a:t> la forma usual de </a:t>
            </a:r>
            <a:r>
              <a:rPr lang="en-US" sz="3100" dirty="0" err="1" smtClean="0"/>
              <a:t>calculara</a:t>
            </a:r>
            <a:r>
              <a:rPr lang="en-US" sz="3100" dirty="0" smtClean="0"/>
              <a:t> un IC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100" dirty="0" err="1" smtClean="0"/>
              <a:t>estimación</a:t>
            </a:r>
            <a:r>
              <a:rPr lang="en-US" sz="3100" dirty="0" smtClean="0"/>
              <a:t> </a:t>
            </a:r>
            <a:r>
              <a:rPr lang="en-US" sz="3100" dirty="0" smtClean="0">
                <a:cs typeface="Arial" charset="0"/>
              </a:rPr>
              <a:t>± </a:t>
            </a:r>
            <a:r>
              <a:rPr lang="en-US" sz="3100" dirty="0" smtClean="0"/>
              <a:t>z</a:t>
            </a:r>
            <a:r>
              <a:rPr lang="en-US" sz="3100" i="1" dirty="0" smtClean="0"/>
              <a:t>(se)</a:t>
            </a:r>
            <a:endParaRPr lang="en-US" sz="3100" dirty="0" smtClean="0"/>
          </a:p>
          <a:p>
            <a:pPr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3100" dirty="0" smtClean="0"/>
              <a:t>	</a:t>
            </a:r>
            <a:r>
              <a:rPr lang="en-US" sz="3100" dirty="0" err="1" smtClean="0"/>
              <a:t>después</a:t>
            </a:r>
            <a:r>
              <a:rPr lang="en-US" sz="3100" dirty="0" smtClean="0"/>
              <a:t> de </a:t>
            </a:r>
            <a:r>
              <a:rPr lang="en-US" sz="3100" dirty="0" err="1" smtClean="0"/>
              <a:t>añadir</a:t>
            </a:r>
            <a:r>
              <a:rPr lang="en-US" sz="3100" dirty="0" smtClean="0"/>
              <a:t> 2 </a:t>
            </a:r>
            <a:r>
              <a:rPr lang="en-US" sz="3100" dirty="0" err="1" smtClean="0"/>
              <a:t>observaciones</a:t>
            </a:r>
            <a:r>
              <a:rPr lang="en-US" sz="3100" dirty="0" smtClean="0"/>
              <a:t> de </a:t>
            </a:r>
            <a:r>
              <a:rPr lang="en-US" sz="3100" dirty="0" err="1" smtClean="0"/>
              <a:t>cada</a:t>
            </a:r>
            <a:r>
              <a:rPr lang="en-US" sz="3100" dirty="0" smtClean="0"/>
              <a:t> </a:t>
            </a:r>
            <a:r>
              <a:rPr lang="en-US" sz="3100" dirty="0" err="1" smtClean="0"/>
              <a:t>tipo</a:t>
            </a:r>
            <a:r>
              <a:rPr lang="en-US" sz="3100" dirty="0" smtClean="0"/>
              <a:t>. Este </a:t>
            </a:r>
            <a:r>
              <a:rPr lang="en-US" sz="3100" dirty="0" err="1" smtClean="0"/>
              <a:t>método</a:t>
            </a:r>
            <a:r>
              <a:rPr lang="en-US" sz="3100" dirty="0" smtClean="0"/>
              <a:t> </a:t>
            </a:r>
            <a:r>
              <a:rPr lang="en-US" sz="3100" dirty="0" err="1" smtClean="0"/>
              <a:t>más</a:t>
            </a:r>
            <a:r>
              <a:rPr lang="en-US" sz="3100" dirty="0" smtClean="0"/>
              <a:t> simple </a:t>
            </a:r>
            <a:r>
              <a:rPr lang="en-US" sz="3100" dirty="0" err="1" smtClean="0"/>
              <a:t>funciona</a:t>
            </a:r>
            <a:r>
              <a:rPr lang="en-US" sz="3100" dirty="0" smtClean="0"/>
              <a:t> </a:t>
            </a:r>
            <a:r>
              <a:rPr lang="en-US" sz="3100" dirty="0" err="1" smtClean="0"/>
              <a:t>bien</a:t>
            </a:r>
            <a:r>
              <a:rPr lang="en-US" sz="3100" dirty="0" smtClean="0"/>
              <a:t> </a:t>
            </a:r>
            <a:r>
              <a:rPr lang="en-US" sz="3100" dirty="0" err="1" smtClean="0"/>
              <a:t>incluso</a:t>
            </a:r>
            <a:r>
              <a:rPr lang="en-US" sz="3100" dirty="0" smtClean="0"/>
              <a:t> </a:t>
            </a:r>
            <a:r>
              <a:rPr lang="en-US" sz="3100" dirty="0" err="1" smtClean="0"/>
              <a:t>para</a:t>
            </a:r>
            <a:r>
              <a:rPr lang="en-US" sz="3100" dirty="0" smtClean="0"/>
              <a:t> </a:t>
            </a:r>
            <a:r>
              <a:rPr lang="en-US" sz="3100" i="1" dirty="0" smtClean="0"/>
              <a:t>n </a:t>
            </a:r>
            <a:r>
              <a:rPr lang="en-US" sz="3100" dirty="0" err="1" smtClean="0"/>
              <a:t>muy</a:t>
            </a:r>
            <a:r>
              <a:rPr lang="en-US" sz="3100" dirty="0" smtClean="0"/>
              <a:t> </a:t>
            </a:r>
            <a:r>
              <a:rPr lang="en-US" sz="3100" dirty="0" err="1" smtClean="0"/>
              <a:t>pequeñas</a:t>
            </a:r>
            <a:r>
              <a:rPr lang="en-US" sz="3100" i="1" dirty="0" smtClean="0"/>
              <a:t> </a:t>
            </a:r>
            <a:r>
              <a:rPr lang="en-US" sz="3100" dirty="0" smtClean="0"/>
              <a:t>(95% IC </a:t>
            </a:r>
            <a:r>
              <a:rPr lang="en-US" sz="3100" dirty="0" err="1" smtClean="0"/>
              <a:t>tiene</a:t>
            </a:r>
            <a:r>
              <a:rPr lang="en-US" sz="3100" dirty="0" smtClean="0"/>
              <a:t> el </a:t>
            </a:r>
            <a:r>
              <a:rPr lang="en-US" sz="3100" dirty="0" err="1" smtClean="0"/>
              <a:t>mismo</a:t>
            </a:r>
            <a:r>
              <a:rPr lang="en-US" sz="3100" dirty="0" smtClean="0"/>
              <a:t> </a:t>
            </a:r>
            <a:r>
              <a:rPr lang="en-US" sz="3100" dirty="0" err="1" smtClean="0"/>
              <a:t>punto</a:t>
            </a:r>
            <a:r>
              <a:rPr lang="en-US" sz="3100" dirty="0" smtClean="0"/>
              <a:t> </a:t>
            </a:r>
            <a:r>
              <a:rPr lang="en-US" sz="3100" dirty="0" err="1" smtClean="0"/>
              <a:t>medio</a:t>
            </a:r>
            <a:r>
              <a:rPr lang="en-US" sz="3100" dirty="0" smtClean="0"/>
              <a:t> </a:t>
            </a:r>
            <a:r>
              <a:rPr lang="en-US" sz="3100" dirty="0" err="1" smtClean="0"/>
              <a:t>que</a:t>
            </a:r>
            <a:r>
              <a:rPr lang="en-US" sz="3100" dirty="0" smtClean="0"/>
              <a:t> el IC de Wilson) </a:t>
            </a:r>
          </a:p>
          <a:p>
            <a:pPr>
              <a:lnSpc>
                <a:spcPct val="110000"/>
              </a:lnSpc>
            </a:pPr>
            <a:r>
              <a:rPr lang="en-US" sz="3100" b="1" dirty="0" err="1" smtClean="0"/>
              <a:t>Ejemplo</a:t>
            </a:r>
            <a:r>
              <a:rPr lang="en-US" sz="3100" i="1" dirty="0" smtClean="0"/>
              <a:t>: 	</a:t>
            </a:r>
            <a:r>
              <a:rPr lang="en-US" sz="3100" dirty="0" smtClean="0"/>
              <a:t>0 </a:t>
            </a:r>
            <a:r>
              <a:rPr lang="en-US" sz="3100" dirty="0" err="1" smtClean="0"/>
              <a:t>vegetarianos</a:t>
            </a:r>
            <a:r>
              <a:rPr lang="en-US" sz="3100" dirty="0" smtClean="0"/>
              <a:t>, 20 no-</a:t>
            </a:r>
            <a:r>
              <a:rPr lang="en-US" sz="3100" dirty="0" err="1" smtClean="0"/>
              <a:t>veg</a:t>
            </a:r>
            <a:endParaRPr lang="en-US" sz="3100" dirty="0" smtClean="0"/>
          </a:p>
          <a:p>
            <a:pPr>
              <a:lnSpc>
                <a:spcPct val="110000"/>
              </a:lnSpc>
              <a:spcAft>
                <a:spcPts val="1200"/>
              </a:spcAft>
              <a:buFontTx/>
              <a:buNone/>
            </a:pPr>
            <a:r>
              <a:rPr lang="en-US" sz="3100" dirty="0" smtClean="0"/>
              <a:t>	cambia a 	2 </a:t>
            </a:r>
            <a:r>
              <a:rPr lang="en-US" sz="3100" dirty="0" err="1" smtClean="0"/>
              <a:t>vegetarianos</a:t>
            </a:r>
            <a:r>
              <a:rPr lang="en-US" sz="3100" dirty="0" smtClean="0"/>
              <a:t>, 22 no-</a:t>
            </a:r>
            <a:r>
              <a:rPr lang="en-US" sz="3100" dirty="0" err="1" smtClean="0"/>
              <a:t>veg</a:t>
            </a:r>
            <a:r>
              <a:rPr lang="en-US" sz="3100" dirty="0" smtClean="0"/>
              <a:t>, y </a:t>
            </a:r>
            <a:r>
              <a:rPr lang="en-US" sz="3100" dirty="0" err="1" smtClean="0"/>
              <a:t>entonces</a:t>
            </a:r>
            <a:endParaRPr lang="en-US" sz="3100" dirty="0" smtClean="0"/>
          </a:p>
          <a:p>
            <a:pPr>
              <a:lnSpc>
                <a:spcPct val="110000"/>
              </a:lnSpc>
              <a:buFontTx/>
              <a:buNone/>
            </a:pPr>
            <a:r>
              <a:rPr lang="en-US" sz="3100" dirty="0" smtClean="0"/>
              <a:t>  	IC del 95% CI </a:t>
            </a:r>
            <a:r>
              <a:rPr lang="en-US" sz="3100" dirty="0" err="1" smtClean="0"/>
              <a:t>es</a:t>
            </a:r>
            <a:r>
              <a:rPr lang="en-US" sz="3100" dirty="0" smtClean="0"/>
              <a:t> 	0.08 </a:t>
            </a:r>
            <a:r>
              <a:rPr lang="en-US" sz="3100" dirty="0" smtClean="0">
                <a:cs typeface="Arial" charset="0"/>
              </a:rPr>
              <a:t>± 1.96(0.056) 	= 0.08 ± 0.11</a:t>
            </a:r>
          </a:p>
          <a:p>
            <a:pPr>
              <a:lnSpc>
                <a:spcPct val="110000"/>
              </a:lnSpc>
              <a:buFontTx/>
              <a:buNone/>
              <a:tabLst>
                <a:tab pos="2606675" algn="l"/>
              </a:tabLst>
            </a:pPr>
            <a:r>
              <a:rPr lang="en-US" sz="3100" dirty="0" smtClean="0">
                <a:cs typeface="Arial" charset="0"/>
              </a:rPr>
              <a:t>		= (-0.03, 0.19) </a:t>
            </a:r>
            <a:r>
              <a:rPr lang="en-US" sz="3100" dirty="0" err="1" smtClean="0">
                <a:cs typeface="Arial" charset="0"/>
              </a:rPr>
              <a:t>entonces</a:t>
            </a:r>
            <a:r>
              <a:rPr lang="en-US" sz="3100" dirty="0" smtClean="0">
                <a:cs typeface="Arial" charset="0"/>
              </a:rPr>
              <a:t> (0.0, 0.19).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411760" y="332656"/>
          <a:ext cx="3733800" cy="533400"/>
        </p:xfrm>
        <a:graphic>
          <a:graphicData uri="http://schemas.openxmlformats.org/presentationml/2006/ole">
            <p:oleObj spid="_x0000_s10242" name="Equation" r:id="rId3" imgW="177768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Intervalo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En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grandres</a:t>
            </a:r>
            <a:r>
              <a:rPr lang="en-US" dirty="0" smtClean="0"/>
              <a:t>, la media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aprox</a:t>
            </a:r>
            <a:r>
              <a:rPr lang="en-US" dirty="0" smtClean="0"/>
              <a:t>.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distribución</a:t>
            </a:r>
            <a:r>
              <a:rPr lang="en-US" dirty="0" smtClean="0"/>
              <a:t> normal con media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dirty="0" smtClean="0"/>
              <a:t> and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Entonces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tener</a:t>
            </a:r>
            <a:r>
              <a:rPr lang="en-US" dirty="0" smtClean="0"/>
              <a:t> la </a:t>
            </a:r>
            <a:r>
              <a:rPr lang="en-US" dirty="0" err="1" smtClean="0"/>
              <a:t>confianza</a:t>
            </a:r>
            <a:r>
              <a:rPr lang="en-US" dirty="0" smtClean="0"/>
              <a:t> del 95% </a:t>
            </a:r>
            <a:r>
              <a:rPr lang="en-US" dirty="0" err="1" smtClean="0"/>
              <a:t>que</a:t>
            </a:r>
            <a:r>
              <a:rPr lang="en-US" dirty="0" smtClean="0"/>
              <a:t> la media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cae</a:t>
            </a:r>
            <a:r>
              <a:rPr lang="en-US" dirty="0" smtClean="0"/>
              <a:t> a 1.96 </a:t>
            </a: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de la media </a:t>
            </a:r>
            <a:r>
              <a:rPr lang="en-US" dirty="0" err="1" smtClean="0"/>
              <a:t>poblacional</a:t>
            </a:r>
            <a:r>
              <a:rPr lang="en-US" dirty="0" smtClean="0"/>
              <a:t> (</a:t>
            </a:r>
            <a:r>
              <a:rPr lang="en-US" dirty="0" err="1" smtClean="0"/>
              <a:t>desconocida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4571999" y="2708920"/>
          <a:ext cx="1325133" cy="648072"/>
        </p:xfrm>
        <a:graphic>
          <a:graphicData uri="http://schemas.openxmlformats.org/presentationml/2006/ole">
            <p:oleObj spid="_x0000_s11266" name="Equation" r:id="rId3" imgW="698400" imgH="342720" progId="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195736" y="4005064"/>
          <a:ext cx="4927600" cy="514350"/>
        </p:xfrm>
        <a:graphic>
          <a:graphicData uri="http://schemas.openxmlformats.org/presentationml/2006/ole">
            <p:oleObj spid="_x0000_s11267" name="Equation" r:id="rId4" imgW="2298600" imgH="241200" progId="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problema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 </a:t>
            </a:r>
            <a:r>
              <a:rPr lang="en-US" dirty="0" err="1" smtClean="0"/>
              <a:t>desconoce</a:t>
            </a:r>
            <a:r>
              <a:rPr lang="en-US" dirty="0" smtClean="0"/>
              <a:t> el error </a:t>
            </a:r>
            <a:r>
              <a:rPr lang="en-US" dirty="0" err="1" smtClean="0"/>
              <a:t>estándar</a:t>
            </a:r>
            <a:r>
              <a:rPr lang="en-US" dirty="0" smtClean="0"/>
              <a:t> (</a:t>
            </a:r>
            <a:r>
              <a:rPr lang="en-US" i="1" dirty="0" smtClean="0"/>
              <a:t>s</a:t>
            </a:r>
            <a:r>
              <a:rPr lang="en-US" dirty="0" smtClean="0"/>
              <a:t>  </a:t>
            </a:r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parámetro</a:t>
            </a:r>
            <a:r>
              <a:rPr lang="en-US" dirty="0" smtClean="0"/>
              <a:t>). Se </a:t>
            </a:r>
            <a:r>
              <a:rPr lang="en-US" dirty="0" err="1" smtClean="0"/>
              <a:t>estima</a:t>
            </a:r>
            <a:r>
              <a:rPr lang="en-US" dirty="0" smtClean="0"/>
              <a:t> </a:t>
            </a:r>
            <a:r>
              <a:rPr lang="en-US" dirty="0" err="1" smtClean="0"/>
              <a:t>reemplazando</a:t>
            </a:r>
            <a:r>
              <a:rPr lang="en-US" dirty="0" smtClean="0"/>
              <a:t> </a:t>
            </a:r>
            <a:r>
              <a:rPr lang="en-US" i="1" dirty="0" smtClean="0"/>
              <a:t>s</a:t>
            </a:r>
            <a:r>
              <a:rPr lang="en-US" dirty="0" smtClean="0"/>
              <a:t> con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dirty="0" err="1" smtClean="0"/>
              <a:t>puntual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r>
              <a:rPr lang="en-US" dirty="0" smtClean="0"/>
              <a:t>: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 smtClean="0"/>
              <a:t>IC del 95% confidence interval for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dirty="0" smtClean="0"/>
              <a:t> :</a:t>
            </a:r>
          </a:p>
          <a:p>
            <a:pPr eaLnBrk="0" hangingPunct="0">
              <a:spcBef>
                <a:spcPts val="0"/>
              </a:spcBef>
              <a:spcAft>
                <a:spcPts val="2400"/>
              </a:spcAft>
              <a:buNone/>
            </a:pPr>
            <a:endParaRPr lang="en-US" dirty="0" smtClean="0"/>
          </a:p>
          <a:p>
            <a:pPr eaLnBrk="0" hangingPunct="0">
              <a:spcBef>
                <a:spcPct val="50000"/>
              </a:spcBef>
            </a:pP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funciona</a:t>
            </a:r>
            <a:r>
              <a:rPr lang="en-US" dirty="0" smtClean="0"/>
              <a:t> ok </a:t>
            </a:r>
            <a:r>
              <a:rPr lang="en-US" dirty="0" err="1" smtClean="0"/>
              <a:t>para</a:t>
            </a:r>
            <a:r>
              <a:rPr lang="en-US" dirty="0" smtClean="0"/>
              <a:t> “</a:t>
            </a:r>
            <a:r>
              <a:rPr lang="en-US" i="1" dirty="0" smtClean="0"/>
              <a:t>n </a:t>
            </a:r>
            <a:r>
              <a:rPr lang="en-US" i="1" dirty="0" err="1" smtClean="0"/>
              <a:t>grande</a:t>
            </a:r>
            <a:r>
              <a:rPr lang="en-US" dirty="0" smtClean="0"/>
              <a:t>”, </a:t>
            </a:r>
            <a:r>
              <a:rPr lang="en-US" dirty="0" err="1" smtClean="0"/>
              <a:t>porque</a:t>
            </a:r>
            <a:r>
              <a:rPr lang="en-US" dirty="0" smtClean="0"/>
              <a:t> </a:t>
            </a:r>
            <a:r>
              <a:rPr lang="en-US" dirty="0" err="1" smtClean="0"/>
              <a:t>entonces</a:t>
            </a:r>
            <a:r>
              <a:rPr lang="en-US" dirty="0" smtClean="0"/>
              <a:t> </a:t>
            </a:r>
            <a:r>
              <a:rPr lang="en-US" i="1" dirty="0" smtClean="0"/>
              <a:t>s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buena</a:t>
            </a:r>
            <a:r>
              <a:rPr lang="en-US" dirty="0" smtClean="0"/>
              <a:t> </a:t>
            </a:r>
            <a:r>
              <a:rPr lang="en-US" dirty="0" err="1" smtClean="0"/>
              <a:t>estimación</a:t>
            </a:r>
            <a:r>
              <a:rPr lang="en-US" dirty="0" smtClean="0"/>
              <a:t> de </a:t>
            </a:r>
            <a:r>
              <a:rPr lang="el-GR" dirty="0" smtClean="0">
                <a:cs typeface="Times New Roman" pitchFamily="18" charset="0"/>
              </a:rPr>
              <a:t>σ</a:t>
            </a:r>
            <a:r>
              <a:rPr lang="en-US" dirty="0" smtClean="0"/>
              <a:t> (y </a:t>
            </a:r>
            <a:r>
              <a:rPr lang="en-US" dirty="0" err="1" smtClean="0"/>
              <a:t>aplica</a:t>
            </a:r>
            <a:r>
              <a:rPr lang="en-US" dirty="0" smtClean="0"/>
              <a:t> el TCL). 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i="1" dirty="0" err="1" smtClean="0"/>
              <a:t>pequeña</a:t>
            </a:r>
            <a:r>
              <a:rPr lang="en-US" i="1" dirty="0" smtClean="0"/>
              <a:t>, </a:t>
            </a:r>
            <a:r>
              <a:rPr lang="en-US" dirty="0" err="1" smtClean="0"/>
              <a:t>reemplazar</a:t>
            </a:r>
            <a:r>
              <a:rPr lang="en-US" dirty="0" smtClean="0"/>
              <a:t> </a:t>
            </a:r>
            <a:r>
              <a:rPr lang="el-GR" dirty="0" smtClean="0">
                <a:cs typeface="Times New Roman" pitchFamily="18" charset="0"/>
              </a:rPr>
              <a:t>σ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i="1" dirty="0" smtClean="0"/>
              <a:t>s </a:t>
            </a:r>
            <a:r>
              <a:rPr lang="en-US" dirty="0" smtClean="0"/>
              <a:t>introduce un error extra, y el IC no </a:t>
            </a:r>
            <a:r>
              <a:rPr lang="en-US" dirty="0" err="1" smtClean="0"/>
              <a:t>es</a:t>
            </a:r>
            <a:r>
              <a:rPr lang="en-US" dirty="0" smtClean="0"/>
              <a:t> lo </a:t>
            </a:r>
            <a:r>
              <a:rPr lang="en-US" dirty="0" err="1" smtClean="0"/>
              <a:t>suficientemente</a:t>
            </a:r>
            <a:r>
              <a:rPr lang="en-US" dirty="0" smtClean="0"/>
              <a:t> </a:t>
            </a:r>
            <a:r>
              <a:rPr lang="en-US" dirty="0" err="1" smtClean="0"/>
              <a:t>ancho</a:t>
            </a:r>
            <a:r>
              <a:rPr lang="en-US" dirty="0" smtClean="0"/>
              <a:t> a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reemplace</a:t>
            </a:r>
            <a:r>
              <a:rPr lang="en-US" dirty="0" smtClean="0"/>
              <a:t> el valor-z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ligeramente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el “valor-t”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6300192" y="2348880"/>
          <a:ext cx="885825" cy="679450"/>
        </p:xfrm>
        <a:graphic>
          <a:graphicData uri="http://schemas.openxmlformats.org/presentationml/2006/ole">
            <p:oleObj spid="_x0000_s12290" name="Equation" r:id="rId3" imgW="545760" imgH="419040" progId="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835696" y="3284984"/>
          <a:ext cx="5289550" cy="1020763"/>
        </p:xfrm>
        <a:graphic>
          <a:graphicData uri="http://schemas.openxmlformats.org/presentationml/2006/ole">
            <p:oleObj spid="_x0000_s12291" name="Equation" r:id="rId4" imgW="2171520" imgH="419040" progId="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i="1" dirty="0" smtClean="0"/>
              <a:t>t</a:t>
            </a:r>
            <a:r>
              <a:rPr lang="en-US" dirty="0" smtClean="0"/>
              <a:t>   (t de </a:t>
            </a:r>
            <a:r>
              <a:rPr lang="en-US" i="1" dirty="0" smtClean="0"/>
              <a:t>Student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Forma de </a:t>
            </a:r>
            <a:r>
              <a:rPr lang="en-US" dirty="0" err="1" smtClean="0"/>
              <a:t>campana</a:t>
            </a:r>
            <a:r>
              <a:rPr lang="en-US" dirty="0" smtClean="0"/>
              <a:t>, </a:t>
            </a:r>
            <a:r>
              <a:rPr lang="en-US" dirty="0" err="1" smtClean="0"/>
              <a:t>simétrica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 0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un </a:t>
            </a:r>
            <a:r>
              <a:rPr lang="en-US" dirty="0" err="1" smtClean="0"/>
              <a:t>poco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1 (colas </a:t>
            </a:r>
            <a:r>
              <a:rPr lang="en-US" dirty="0" err="1" smtClean="0"/>
              <a:t>ligeramente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anchas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normal </a:t>
            </a:r>
            <a:r>
              <a:rPr lang="en-US" dirty="0" err="1" smtClean="0"/>
              <a:t>estándar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media = 0 y </a:t>
            </a:r>
            <a:r>
              <a:rPr lang="en-US" dirty="0" err="1" smtClean="0"/>
              <a:t>desv</a:t>
            </a:r>
            <a:r>
              <a:rPr lang="en-US" dirty="0" smtClean="0"/>
              <a:t>. </a:t>
            </a:r>
            <a:r>
              <a:rPr lang="en-US" dirty="0" err="1" smtClean="0"/>
              <a:t>estándar</a:t>
            </a:r>
            <a:r>
              <a:rPr lang="en-US" dirty="0" smtClean="0"/>
              <a:t> = 1)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La forma </a:t>
            </a:r>
            <a:r>
              <a:rPr lang="en-US" dirty="0" err="1" smtClean="0"/>
              <a:t>precisa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los </a:t>
            </a:r>
            <a:r>
              <a:rPr lang="en-US" b="1" dirty="0" err="1" smtClean="0"/>
              <a:t>grados</a:t>
            </a:r>
            <a:r>
              <a:rPr lang="en-US" b="1" dirty="0" smtClean="0"/>
              <a:t> de </a:t>
            </a:r>
            <a:r>
              <a:rPr lang="en-US" b="1" dirty="0" err="1" smtClean="0"/>
              <a:t>libertad</a:t>
            </a:r>
            <a:r>
              <a:rPr lang="en-US" dirty="0" smtClean="0"/>
              <a:t> (</a:t>
            </a:r>
            <a:r>
              <a:rPr lang="en-US" i="1" dirty="0" err="1" smtClean="0"/>
              <a:t>df</a:t>
            </a:r>
            <a:r>
              <a:rPr lang="en-US" dirty="0" smtClean="0"/>
              <a:t>).  Para </a:t>
            </a:r>
            <a:r>
              <a:rPr lang="en-US" dirty="0" err="1" smtClean="0"/>
              <a:t>inferencia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media, </a:t>
            </a:r>
          </a:p>
          <a:p>
            <a:pPr algn="ctr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i="1" dirty="0" err="1" smtClean="0"/>
              <a:t>df</a:t>
            </a:r>
            <a:r>
              <a:rPr lang="en-US" i="1" dirty="0" smtClean="0"/>
              <a:t> = n – 1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Se </a:t>
            </a:r>
            <a:r>
              <a:rPr lang="en-US" dirty="0" err="1" smtClean="0"/>
              <a:t>vuelve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angosta</a:t>
            </a:r>
            <a:r>
              <a:rPr lang="en-US" dirty="0" smtClean="0"/>
              <a:t> y se </a:t>
            </a:r>
            <a:r>
              <a:rPr lang="en-US" dirty="0" err="1" smtClean="0"/>
              <a:t>parece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a la </a:t>
            </a:r>
            <a:r>
              <a:rPr lang="en-US" dirty="0" err="1" smtClean="0"/>
              <a:t>distribución</a:t>
            </a:r>
            <a:r>
              <a:rPr lang="en-US" dirty="0" smtClean="0"/>
              <a:t> normal </a:t>
            </a:r>
            <a:r>
              <a:rPr lang="en-US" dirty="0" err="1" smtClean="0"/>
              <a:t>estándar</a:t>
            </a:r>
            <a:r>
              <a:rPr lang="en-US" dirty="0" smtClean="0"/>
              <a:t> a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i="1" dirty="0" err="1" smtClean="0"/>
              <a:t>df</a:t>
            </a:r>
            <a:r>
              <a:rPr lang="en-US" i="1" dirty="0" smtClean="0"/>
              <a:t> </a:t>
            </a:r>
            <a:r>
              <a:rPr lang="en-US" dirty="0" err="1" smtClean="0"/>
              <a:t>aumentan</a:t>
            </a:r>
            <a:endParaRPr lang="en-US" dirty="0" smtClean="0"/>
          </a:p>
          <a:p>
            <a:pPr algn="ctr"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(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idénticas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i="1" dirty="0" err="1" smtClean="0"/>
              <a:t>df</a:t>
            </a:r>
            <a:r>
              <a:rPr lang="en-US" i="1" dirty="0" smtClean="0"/>
              <a:t> &gt; 30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IC </a:t>
            </a:r>
            <a:r>
              <a:rPr lang="en-US" dirty="0" err="1" smtClean="0"/>
              <a:t>para</a:t>
            </a:r>
            <a:r>
              <a:rPr lang="en-US" dirty="0" smtClean="0"/>
              <a:t> la media </a:t>
            </a:r>
            <a:r>
              <a:rPr lang="en-US" dirty="0" err="1" smtClean="0"/>
              <a:t>tiene</a:t>
            </a:r>
            <a:r>
              <a:rPr lang="en-US" dirty="0" smtClean="0"/>
              <a:t> un </a:t>
            </a:r>
            <a:r>
              <a:rPr lang="en-US" dirty="0" err="1" smtClean="0"/>
              <a:t>margen</a:t>
            </a:r>
            <a:r>
              <a:rPr lang="en-US" dirty="0" smtClean="0"/>
              <a:t> de error </a:t>
            </a: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se</a:t>
            </a:r>
            <a:r>
              <a:rPr lang="en-US" dirty="0" smtClean="0"/>
              <a:t>),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(en </a:t>
            </a:r>
            <a:r>
              <a:rPr lang="en-US" dirty="0" err="1" smtClean="0"/>
              <a:t>lugar</a:t>
            </a:r>
            <a:r>
              <a:rPr lang="en-US" dirty="0" smtClean="0"/>
              <a:t> de </a:t>
            </a:r>
            <a:r>
              <a:rPr lang="en-US" i="1" dirty="0" smtClean="0"/>
              <a:t>z</a:t>
            </a:r>
            <a:r>
              <a:rPr lang="en-US" dirty="0" smtClean="0"/>
              <a:t>(se) </a:t>
            </a:r>
            <a:r>
              <a:rPr lang="en-US" dirty="0" err="1" smtClean="0"/>
              <a:t>como</a:t>
            </a:r>
            <a:r>
              <a:rPr lang="en-US" dirty="0" smtClean="0"/>
              <a:t> el IC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Parte de la </a:t>
            </a:r>
            <a:r>
              <a:rPr lang="en-US" dirty="0" err="1" smtClean="0"/>
              <a:t>tabla</a:t>
            </a:r>
            <a:r>
              <a:rPr lang="en-US" dirty="0" smtClean="0"/>
              <a:t> </a:t>
            </a:r>
            <a:r>
              <a:rPr lang="en-US" i="1" dirty="0" smtClean="0"/>
              <a:t>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4000" dirty="0" smtClean="0"/>
              <a:t>				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90%         95%         98%          99%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df</a:t>
            </a:r>
            <a:r>
              <a:rPr lang="en-US" dirty="0" smtClean="0"/>
              <a:t>                 t</a:t>
            </a:r>
            <a:r>
              <a:rPr lang="en-US" baseline="-25000" dirty="0" smtClean="0"/>
              <a:t>.050</a:t>
            </a:r>
            <a:r>
              <a:rPr lang="en-US" dirty="0" smtClean="0"/>
              <a:t>          t</a:t>
            </a:r>
            <a:r>
              <a:rPr lang="en-US" baseline="-25000" dirty="0" smtClean="0"/>
              <a:t>.025</a:t>
            </a:r>
            <a:r>
              <a:rPr lang="en-US" dirty="0" smtClean="0"/>
              <a:t>          t</a:t>
            </a:r>
            <a:r>
              <a:rPr lang="en-US" baseline="-25000" dirty="0" smtClean="0"/>
              <a:t>.010</a:t>
            </a:r>
            <a:r>
              <a:rPr lang="en-US" dirty="0" smtClean="0"/>
              <a:t>           t</a:t>
            </a:r>
            <a:r>
              <a:rPr lang="en-US" baseline="-25000" dirty="0" smtClean="0"/>
              <a:t>.005</a:t>
            </a:r>
            <a:r>
              <a:rPr lang="en-US" dirty="0" smtClean="0"/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1                6.314      12.706      31.821     63.657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10               1.812       2.228       2.764         3.169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30               1.697       2.042       2.457         2.750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100             1.660       1.984       2.364         2.626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infinity       1.645       </a:t>
            </a:r>
            <a:r>
              <a:rPr lang="en-US" dirty="0" smtClean="0">
                <a:solidFill>
                  <a:srgbClr val="FF0000"/>
                </a:solidFill>
              </a:rPr>
              <a:t>1.960</a:t>
            </a:r>
            <a:r>
              <a:rPr lang="en-US" dirty="0" smtClean="0"/>
              <a:t>       2.326         2.576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df</a:t>
            </a:r>
            <a:r>
              <a:rPr lang="en-US" dirty="0" smtClean="0"/>
              <a:t> = </a:t>
            </a:r>
            <a:r>
              <a:rPr lang="en-US" dirty="0" smtClean="0">
                <a:sym typeface="Euclid Symbol" pitchFamily="18" charset="2"/>
              </a:rPr>
              <a:t>  </a:t>
            </a:r>
            <a:r>
              <a:rPr lang="en-US" dirty="0" err="1" smtClean="0">
                <a:sym typeface="Euclid Symbol" pitchFamily="18" charset="2"/>
              </a:rPr>
              <a:t>corresponde</a:t>
            </a:r>
            <a:r>
              <a:rPr lang="en-US" dirty="0" smtClean="0">
                <a:sym typeface="Euclid Symbol" pitchFamily="18" charset="2"/>
              </a:rPr>
              <a:t> a la </a:t>
            </a:r>
            <a:r>
              <a:rPr lang="en-US" dirty="0" err="1" smtClean="0">
                <a:sym typeface="Euclid Symbol" pitchFamily="18" charset="2"/>
              </a:rPr>
              <a:t>distribución</a:t>
            </a:r>
            <a:r>
              <a:rPr lang="en-US" dirty="0" smtClean="0">
                <a:sym typeface="Euclid Symbol" pitchFamily="18" charset="2"/>
              </a:rPr>
              <a:t> normal </a:t>
            </a:r>
            <a:r>
              <a:rPr lang="en-US" dirty="0" err="1" smtClean="0">
                <a:sym typeface="Euclid Symbol" pitchFamily="18" charset="2"/>
              </a:rPr>
              <a:t>estándar</a:t>
            </a:r>
            <a:endParaRPr lang="es-MX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 </a:t>
            </a:r>
            <a:r>
              <a:rPr lang="en-US" dirty="0" err="1" smtClean="0"/>
              <a:t>para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800"/>
              </a:spcAft>
            </a:pPr>
            <a:r>
              <a:rPr lang="en-US" dirty="0" smtClean="0"/>
              <a:t>Para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muesta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población</a:t>
            </a:r>
            <a:r>
              <a:rPr lang="en-US" dirty="0" smtClean="0"/>
              <a:t> con </a:t>
            </a:r>
            <a:r>
              <a:rPr lang="en-US" dirty="0" err="1" smtClean="0"/>
              <a:t>distribución</a:t>
            </a:r>
            <a:r>
              <a:rPr lang="en-US" dirty="0" smtClean="0"/>
              <a:t> normal, un IC del 95%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</a:t>
            </a:r>
            <a:r>
              <a:rPr lang="en-US" dirty="0" err="1" smtClean="0">
                <a:cs typeface="Arial" charset="0"/>
              </a:rPr>
              <a:t>es</a:t>
            </a:r>
            <a:endParaRPr lang="en-US" dirty="0" smtClean="0">
              <a:cs typeface="Arial" charset="0"/>
            </a:endParaRPr>
          </a:p>
          <a:p>
            <a:endParaRPr lang="en-US" dirty="0" smtClean="0">
              <a:cs typeface="Arial" charset="0"/>
            </a:endParaRPr>
          </a:p>
          <a:p>
            <a:pPr>
              <a:spcAft>
                <a:spcPts val="1200"/>
              </a:spcAft>
              <a:buFontTx/>
              <a:buNone/>
            </a:pPr>
            <a:r>
              <a:rPr lang="en-US" dirty="0" smtClean="0">
                <a:cs typeface="Arial" charset="0"/>
              </a:rPr>
              <a:t>	</a:t>
            </a:r>
            <a:r>
              <a:rPr lang="en-US" dirty="0" err="1" smtClean="0">
                <a:cs typeface="Arial" charset="0"/>
              </a:rPr>
              <a:t>donde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err="1" smtClean="0">
                <a:cs typeface="Arial" charset="0"/>
              </a:rPr>
              <a:t>df</a:t>
            </a:r>
            <a:r>
              <a:rPr lang="en-US" i="1" dirty="0" smtClean="0">
                <a:cs typeface="Arial" charset="0"/>
              </a:rPr>
              <a:t> = n - 1  </a:t>
            </a:r>
            <a:r>
              <a:rPr lang="en-US" dirty="0" err="1" smtClean="0">
                <a:cs typeface="Arial" charset="0"/>
              </a:rPr>
              <a:t>para</a:t>
            </a:r>
            <a:r>
              <a:rPr lang="en-US" dirty="0" smtClean="0">
                <a:cs typeface="Arial" charset="0"/>
              </a:rPr>
              <a:t> el valor-</a:t>
            </a:r>
            <a:r>
              <a:rPr lang="en-US" i="1" dirty="0" smtClean="0">
                <a:cs typeface="Arial" charset="0"/>
              </a:rPr>
              <a:t>t</a:t>
            </a:r>
            <a:endParaRPr lang="en-US" dirty="0" smtClean="0">
              <a:cs typeface="Arial" charset="0"/>
            </a:endParaRPr>
          </a:p>
          <a:p>
            <a:r>
              <a:rPr lang="en-US" dirty="0" smtClean="0">
                <a:cs typeface="Arial" charset="0"/>
              </a:rPr>
              <a:t>El </a:t>
            </a:r>
            <a:r>
              <a:rPr lang="en-US" dirty="0" err="1" smtClean="0">
                <a:cs typeface="Arial" charset="0"/>
              </a:rPr>
              <a:t>supuesto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una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población</a:t>
            </a:r>
            <a:r>
              <a:rPr lang="en-US" dirty="0" smtClean="0">
                <a:cs typeface="Arial" charset="0"/>
              </a:rPr>
              <a:t> normal </a:t>
            </a:r>
            <a:r>
              <a:rPr lang="en-US" dirty="0" err="1" smtClean="0">
                <a:cs typeface="Arial" charset="0"/>
              </a:rPr>
              <a:t>asegura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la </a:t>
            </a:r>
            <a:r>
              <a:rPr lang="en-US" dirty="0" err="1" smtClean="0">
                <a:cs typeface="Arial" charset="0"/>
              </a:rPr>
              <a:t>distribución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muestral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tenga</a:t>
            </a:r>
            <a:r>
              <a:rPr lang="en-US" dirty="0" smtClean="0">
                <a:cs typeface="Arial" charset="0"/>
              </a:rPr>
              <a:t> forma de </a:t>
            </a:r>
            <a:r>
              <a:rPr lang="en-US" dirty="0" err="1" smtClean="0">
                <a:cs typeface="Arial" charset="0"/>
              </a:rPr>
              <a:t>campana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para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cualquier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smtClean="0">
                <a:cs typeface="Arial" charset="0"/>
              </a:rPr>
              <a:t>n </a:t>
            </a:r>
          </a:p>
          <a:p>
            <a:pPr>
              <a:buNone/>
            </a:pPr>
            <a:r>
              <a:rPr lang="en-US" dirty="0" smtClean="0">
                <a:cs typeface="Arial" charset="0"/>
              </a:rPr>
              <a:t>	(</a:t>
            </a:r>
            <a:r>
              <a:rPr lang="en-US" dirty="0" err="1" smtClean="0">
                <a:cs typeface="Arial" charset="0"/>
              </a:rPr>
              <a:t>Recuerda</a:t>
            </a:r>
            <a:r>
              <a:rPr lang="en-US" dirty="0" smtClean="0">
                <a:cs typeface="Arial" charset="0"/>
              </a:rPr>
              <a:t> la </a:t>
            </a:r>
            <a:r>
              <a:rPr lang="en-US" dirty="0" err="1" smtClean="0">
                <a:cs typeface="Arial" charset="0"/>
              </a:rPr>
              <a:t>imagen</a:t>
            </a:r>
            <a:r>
              <a:rPr lang="en-US" dirty="0" smtClean="0">
                <a:cs typeface="Arial" charset="0"/>
              </a:rPr>
              <a:t> en p.93 del </a:t>
            </a:r>
            <a:r>
              <a:rPr lang="en-US" dirty="0" err="1" smtClean="0">
                <a:cs typeface="Arial" charset="0"/>
              </a:rPr>
              <a:t>libro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texto</a:t>
            </a:r>
            <a:r>
              <a:rPr lang="en-US" dirty="0" smtClean="0">
                <a:cs typeface="Arial" charset="0"/>
              </a:rPr>
              <a:t> y la </a:t>
            </a:r>
            <a:r>
              <a:rPr lang="en-US" dirty="0" err="1" smtClean="0">
                <a:cs typeface="Arial" charset="0"/>
              </a:rPr>
              <a:t>siguiente</a:t>
            </a:r>
            <a:r>
              <a:rPr lang="en-US" dirty="0" smtClean="0">
                <a:cs typeface="Arial" charset="0"/>
              </a:rPr>
              <a:t>). </a:t>
            </a:r>
          </a:p>
          <a:p>
            <a:pPr>
              <a:spcAft>
                <a:spcPts val="1200"/>
              </a:spcAft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 smtClean="0">
                <a:cs typeface="Arial" charset="0"/>
              </a:rPr>
              <a:t>Veremos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este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supuesto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adelante</a:t>
            </a:r>
            <a:r>
              <a:rPr lang="en-US" dirty="0" smtClean="0">
                <a:cs typeface="Arial" charset="0"/>
              </a:rPr>
              <a:t>.</a:t>
            </a:r>
          </a:p>
          <a:p>
            <a:pPr>
              <a:buNone/>
            </a:pPr>
            <a:endParaRPr lang="es-MX" dirty="0" smtClean="0"/>
          </a:p>
          <a:p>
            <a:endParaRPr lang="en-US" dirty="0"/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267744" y="2276872"/>
          <a:ext cx="4622800" cy="641350"/>
        </p:xfrm>
        <a:graphic>
          <a:graphicData uri="http://schemas.openxmlformats.org/presentationml/2006/ole">
            <p:oleObj spid="_x0000_s13315" name="Equation" r:id="rId3" imgW="182880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827498"/>
            <a:ext cx="5904656" cy="570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anorexia (p. 120)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 peso </a:t>
            </a:r>
            <a:r>
              <a:rPr lang="en-US" dirty="0" err="1" smtClean="0"/>
              <a:t>medido</a:t>
            </a:r>
            <a:r>
              <a:rPr lang="en-US" dirty="0" smtClean="0"/>
              <a:t> antes y </a:t>
            </a:r>
            <a:r>
              <a:rPr lang="en-US" dirty="0" err="1" smtClean="0"/>
              <a:t>después</a:t>
            </a:r>
            <a:r>
              <a:rPr lang="en-US" dirty="0" smtClean="0"/>
              <a:t> del </a:t>
            </a:r>
            <a:r>
              <a:rPr lang="en-US" dirty="0" err="1" smtClean="0"/>
              <a:t>tratamiento</a:t>
            </a:r>
            <a:endParaRPr lang="en-US" dirty="0" smtClean="0"/>
          </a:p>
          <a:p>
            <a:pPr>
              <a:buNone/>
            </a:pPr>
            <a:r>
              <a:rPr lang="en-US" i="1" dirty="0" smtClean="0"/>
              <a:t>		y </a:t>
            </a:r>
            <a:r>
              <a:rPr lang="en-US" dirty="0" smtClean="0"/>
              <a:t>= peso al final – peso al </a:t>
            </a:r>
            <a:r>
              <a:rPr lang="en-US" dirty="0" err="1" smtClean="0"/>
              <a:t>inicio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Ejemplo</a:t>
            </a:r>
            <a:r>
              <a:rPr lang="en-US" dirty="0"/>
              <a:t> </a:t>
            </a:r>
            <a:r>
              <a:rPr lang="en-US" dirty="0" smtClean="0"/>
              <a:t>en p.120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resultados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tratamiento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 </a:t>
            </a:r>
            <a:r>
              <a:rPr lang="en-US" dirty="0" err="1" smtClean="0"/>
              <a:t>cognitivo</a:t>
            </a:r>
            <a:r>
              <a:rPr lang="en-US" dirty="0" smtClean="0"/>
              <a:t>. Para </a:t>
            </a:r>
            <a:r>
              <a:rPr lang="en-US" i="1" dirty="0" smtClean="0"/>
              <a:t>n</a:t>
            </a:r>
            <a:r>
              <a:rPr lang="en-US" dirty="0" smtClean="0"/>
              <a:t> = 17 </a:t>
            </a:r>
            <a:r>
              <a:rPr lang="en-US" dirty="0" err="1" smtClean="0"/>
              <a:t>niñas</a:t>
            </a:r>
            <a:r>
              <a:rPr lang="en-US" dirty="0" smtClean="0"/>
              <a:t> </a:t>
            </a:r>
            <a:r>
              <a:rPr lang="en-US" dirty="0" err="1" smtClean="0"/>
              <a:t>recibiendo</a:t>
            </a:r>
            <a:r>
              <a:rPr lang="en-US" dirty="0" smtClean="0"/>
              <a:t> </a:t>
            </a:r>
            <a:r>
              <a:rPr lang="en-US" dirty="0" err="1" smtClean="0"/>
              <a:t>terapia</a:t>
            </a:r>
            <a:r>
              <a:rPr lang="en-US" dirty="0" smtClean="0"/>
              <a:t> familiar (p.396). </a:t>
            </a:r>
          </a:p>
          <a:p>
            <a:pPr>
              <a:buFontTx/>
              <a:buNone/>
            </a:pPr>
            <a:r>
              <a:rPr lang="en-US" sz="2800" i="1" dirty="0" smtClean="0"/>
              <a:t>y </a:t>
            </a:r>
            <a:r>
              <a:rPr lang="en-US" sz="2800" dirty="0" smtClean="0"/>
              <a:t>= 11.4, 11.0, 5.5, 9.4, 13.6, -2.9, -0.1, 7.4, 21.5, -5.3, -3.8, 13.4, 13.1, 9.0, 3.9, 5.7, 10.7</a:t>
            </a:r>
            <a:endParaRPr lang="en-US" sz="2800" i="1" dirty="0" smtClean="0"/>
          </a:p>
          <a:p>
            <a:endParaRPr lang="es-MX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908720"/>
            <a:ext cx="6946527" cy="556165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686800" cy="652534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4000" dirty="0" err="1" smtClean="0"/>
              <a:t>Resultados</a:t>
            </a:r>
            <a:r>
              <a:rPr lang="en-US" sz="4000" dirty="0" smtClean="0"/>
              <a:t> del software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---------------------------------------------------------------------------------------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Variable                  N        Mean        </a:t>
            </a:r>
            <a:r>
              <a:rPr lang="en-US" dirty="0" err="1" smtClean="0"/>
              <a:t>Std.Dev</a:t>
            </a:r>
            <a:r>
              <a:rPr lang="en-US" dirty="0" smtClean="0"/>
              <a:t>.     Std. Error Mean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dirty="0" err="1" smtClean="0"/>
              <a:t>weight_change</a:t>
            </a:r>
            <a:r>
              <a:rPr lang="en-US" dirty="0" smtClean="0"/>
              <a:t>    17        7.265        7.157              1.736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----------------------------------------------------------------------------------------</a:t>
            </a:r>
          </a:p>
          <a:p>
            <a:r>
              <a:rPr lang="en-US" sz="3900" dirty="0" smtClean="0"/>
              <a:t>Error </a:t>
            </a:r>
            <a:r>
              <a:rPr lang="en-US" sz="3900" dirty="0" err="1" smtClean="0"/>
              <a:t>estándar</a:t>
            </a:r>
            <a:r>
              <a:rPr lang="en-US" sz="3900" dirty="0" smtClean="0"/>
              <a:t> </a:t>
            </a:r>
            <a:r>
              <a:rPr lang="en-US" sz="3900" i="1" dirty="0" smtClean="0"/>
              <a:t>(se) </a:t>
            </a:r>
            <a:r>
              <a:rPr lang="en-US" sz="3900" dirty="0" smtClean="0"/>
              <a:t>se </a:t>
            </a:r>
            <a:r>
              <a:rPr lang="en-US" sz="3900" dirty="0" err="1" smtClean="0"/>
              <a:t>obtuvo</a:t>
            </a:r>
            <a:r>
              <a:rPr lang="en-US" sz="3900" dirty="0" smtClean="0"/>
              <a:t> con</a:t>
            </a:r>
            <a:endParaRPr lang="en-US" sz="3900" i="1" dirty="0" smtClean="0"/>
          </a:p>
          <a:p>
            <a:pPr>
              <a:buFontTx/>
              <a:buNone/>
            </a:pPr>
            <a:endParaRPr lang="en-US" sz="3900" i="1" dirty="0" smtClean="0"/>
          </a:p>
          <a:p>
            <a:pPr>
              <a:buFontTx/>
              <a:buNone/>
            </a:pPr>
            <a:endParaRPr lang="en-US" sz="3900" i="1" dirty="0" smtClean="0"/>
          </a:p>
          <a:p>
            <a:pPr>
              <a:spcAft>
                <a:spcPts val="1800"/>
              </a:spcAft>
            </a:pPr>
            <a:r>
              <a:rPr lang="en-US" sz="3900" dirty="0" err="1" smtClean="0"/>
              <a:t>Ya</a:t>
            </a:r>
            <a:r>
              <a:rPr lang="en-US" sz="3900" dirty="0" smtClean="0"/>
              <a:t> </a:t>
            </a:r>
            <a:r>
              <a:rPr lang="en-US" sz="3900" dirty="0" err="1" smtClean="0"/>
              <a:t>que</a:t>
            </a:r>
            <a:r>
              <a:rPr lang="en-US" sz="3900" dirty="0" smtClean="0"/>
              <a:t> </a:t>
            </a:r>
            <a:r>
              <a:rPr lang="en-US" sz="3900" i="1" dirty="0" smtClean="0"/>
              <a:t>n = </a:t>
            </a:r>
            <a:r>
              <a:rPr lang="en-US" sz="3900" dirty="0" smtClean="0"/>
              <a:t>17, </a:t>
            </a:r>
            <a:r>
              <a:rPr lang="en-US" sz="3900" i="1" dirty="0" err="1" smtClean="0"/>
              <a:t>df</a:t>
            </a:r>
            <a:r>
              <a:rPr lang="en-US" sz="3900" i="1" dirty="0" smtClean="0"/>
              <a:t> = </a:t>
            </a:r>
            <a:r>
              <a:rPr lang="en-US" sz="3900" dirty="0" smtClean="0"/>
              <a:t>16, valor-</a:t>
            </a:r>
            <a:r>
              <a:rPr lang="en-US" sz="3900" i="1" dirty="0" smtClean="0"/>
              <a:t>t</a:t>
            </a:r>
            <a:r>
              <a:rPr lang="en-US" sz="3900" dirty="0" smtClean="0"/>
              <a:t> </a:t>
            </a:r>
            <a:r>
              <a:rPr lang="en-US" sz="3900" dirty="0" err="1" smtClean="0"/>
              <a:t>para</a:t>
            </a:r>
            <a:r>
              <a:rPr lang="en-US" sz="3900" dirty="0" smtClean="0"/>
              <a:t> un IC del 95% </a:t>
            </a:r>
            <a:r>
              <a:rPr lang="en-US" sz="3900" dirty="0" err="1" smtClean="0"/>
              <a:t>es</a:t>
            </a:r>
            <a:r>
              <a:rPr lang="en-US" sz="3900" dirty="0" smtClean="0"/>
              <a:t> 2.12</a:t>
            </a:r>
          </a:p>
          <a:p>
            <a:r>
              <a:rPr lang="en-US" sz="3900" dirty="0" smtClean="0"/>
              <a:t>Un IC del 95% </a:t>
            </a:r>
            <a:r>
              <a:rPr lang="en-US" sz="3900" dirty="0" err="1" smtClean="0"/>
              <a:t>para</a:t>
            </a:r>
            <a:r>
              <a:rPr lang="en-US" sz="3900" dirty="0" smtClean="0"/>
              <a:t> la </a:t>
            </a:r>
            <a:r>
              <a:rPr lang="en-US" sz="3900" dirty="0" err="1" smtClean="0"/>
              <a:t>cambio</a:t>
            </a:r>
            <a:r>
              <a:rPr lang="en-US" sz="3900" dirty="0" smtClean="0"/>
              <a:t> en peso </a:t>
            </a:r>
            <a:r>
              <a:rPr lang="en-US" sz="3900" dirty="0" err="1" smtClean="0"/>
              <a:t>promedio</a:t>
            </a:r>
            <a:r>
              <a:rPr lang="en-US" sz="3900" dirty="0" smtClean="0"/>
              <a:t> (</a:t>
            </a:r>
            <a:r>
              <a:rPr lang="en-US" sz="3900" dirty="0" err="1" smtClean="0"/>
              <a:t>pob</a:t>
            </a:r>
            <a:r>
              <a:rPr lang="en-US" sz="3900" dirty="0" smtClean="0"/>
              <a:t>.) </a:t>
            </a:r>
            <a:r>
              <a:rPr lang="en-US" sz="3900" dirty="0" err="1" smtClean="0"/>
              <a:t>es</a:t>
            </a:r>
            <a:r>
              <a:rPr lang="en-US" sz="3900" dirty="0" smtClean="0"/>
              <a:t> </a:t>
            </a:r>
          </a:p>
          <a:p>
            <a:pPr>
              <a:buFontTx/>
              <a:buNone/>
            </a:pPr>
            <a:endParaRPr lang="en-US" sz="3900" dirty="0" smtClean="0"/>
          </a:p>
          <a:p>
            <a:pPr>
              <a:buFontTx/>
              <a:buNone/>
            </a:pPr>
            <a:endParaRPr lang="en-US" sz="3900" dirty="0" smtClean="0"/>
          </a:p>
          <a:p>
            <a:r>
              <a:rPr lang="en-US" sz="3900" dirty="0" err="1" smtClean="0"/>
              <a:t>Podemos</a:t>
            </a:r>
            <a:r>
              <a:rPr lang="en-US" sz="3900" dirty="0" smtClean="0"/>
              <a:t> </a:t>
            </a:r>
            <a:r>
              <a:rPr lang="en-US" sz="3900" dirty="0" err="1" smtClean="0"/>
              <a:t>predecir</a:t>
            </a:r>
            <a:r>
              <a:rPr lang="en-US" sz="3900" dirty="0" smtClean="0"/>
              <a:t> </a:t>
            </a:r>
            <a:r>
              <a:rPr lang="en-US" sz="3900" dirty="0" err="1" smtClean="0"/>
              <a:t>que</a:t>
            </a:r>
            <a:r>
              <a:rPr lang="en-US" sz="3900" dirty="0" smtClean="0"/>
              <a:t> el </a:t>
            </a:r>
            <a:r>
              <a:rPr lang="en-US" sz="3900" dirty="0" err="1" smtClean="0"/>
              <a:t>cambio</a:t>
            </a:r>
            <a:r>
              <a:rPr lang="en-US" sz="3900" dirty="0" smtClean="0"/>
              <a:t> en el peso </a:t>
            </a:r>
            <a:r>
              <a:rPr lang="en-US" sz="3900" dirty="0" err="1" smtClean="0"/>
              <a:t>promedio</a:t>
            </a:r>
            <a:r>
              <a:rPr lang="en-US" sz="3900" dirty="0" smtClean="0"/>
              <a:t> </a:t>
            </a:r>
            <a:r>
              <a:rPr lang="en-US" sz="3900" dirty="0" err="1" smtClean="0"/>
              <a:t>poblacional</a:t>
            </a:r>
            <a:r>
              <a:rPr lang="en-US" sz="3900" dirty="0" smtClean="0"/>
              <a:t> </a:t>
            </a:r>
            <a:r>
              <a:rPr lang="en-US" sz="3900" dirty="0" smtClean="0">
                <a:cs typeface="Arial" charset="0"/>
              </a:rPr>
              <a:t>µ</a:t>
            </a:r>
            <a:r>
              <a:rPr lang="en-US" sz="3900" dirty="0" smtClean="0"/>
              <a:t>  </a:t>
            </a:r>
            <a:r>
              <a:rPr lang="en-US" sz="3900" dirty="0" err="1" smtClean="0"/>
              <a:t>es</a:t>
            </a:r>
            <a:r>
              <a:rPr lang="en-US" sz="3900" dirty="0" smtClean="0"/>
              <a:t> </a:t>
            </a:r>
            <a:r>
              <a:rPr lang="en-US" sz="3900" dirty="0" err="1" smtClean="0"/>
              <a:t>positivo</a:t>
            </a:r>
            <a:r>
              <a:rPr lang="en-US" sz="3900" dirty="0" smtClean="0"/>
              <a:t> (</a:t>
            </a:r>
            <a:r>
              <a:rPr lang="en-US" sz="3900" dirty="0" err="1" smtClean="0"/>
              <a:t>es</a:t>
            </a:r>
            <a:r>
              <a:rPr lang="en-US" sz="3900" dirty="0" smtClean="0"/>
              <a:t> </a:t>
            </a:r>
            <a:r>
              <a:rPr lang="en-US" sz="3900" dirty="0" err="1" smtClean="0"/>
              <a:t>decir</a:t>
            </a:r>
            <a:r>
              <a:rPr lang="en-US" sz="3900" dirty="0" smtClean="0"/>
              <a:t>, el </a:t>
            </a:r>
            <a:r>
              <a:rPr lang="en-US" sz="3900" dirty="0" err="1" smtClean="0"/>
              <a:t>tratamiento</a:t>
            </a:r>
            <a:r>
              <a:rPr lang="en-US" sz="3900" dirty="0" smtClean="0"/>
              <a:t> </a:t>
            </a:r>
            <a:r>
              <a:rPr lang="en-US" sz="3900" dirty="0" err="1" smtClean="0"/>
              <a:t>es</a:t>
            </a:r>
            <a:r>
              <a:rPr lang="en-US" sz="3900" dirty="0" smtClean="0"/>
              <a:t> </a:t>
            </a:r>
            <a:r>
              <a:rPr lang="en-US" sz="3900" dirty="0" err="1" smtClean="0"/>
              <a:t>efectivo</a:t>
            </a:r>
            <a:r>
              <a:rPr lang="en-US" sz="3900" dirty="0" smtClean="0"/>
              <a:t>, en </a:t>
            </a:r>
            <a:r>
              <a:rPr lang="en-US" sz="3900" dirty="0" err="1" smtClean="0"/>
              <a:t>promedio</a:t>
            </a:r>
            <a:r>
              <a:rPr lang="en-US" sz="3900" dirty="0" smtClean="0"/>
              <a:t>), con un valor de </a:t>
            </a:r>
            <a:r>
              <a:rPr lang="en-US" sz="3900" dirty="0" smtClean="0">
                <a:cs typeface="Arial" charset="0"/>
              </a:rPr>
              <a:t>µ</a:t>
            </a:r>
            <a:r>
              <a:rPr lang="en-US" sz="3900" dirty="0" smtClean="0"/>
              <a:t> entre 4 y 11 </a:t>
            </a:r>
            <a:r>
              <a:rPr lang="en-US" sz="3900" dirty="0" err="1" smtClean="0"/>
              <a:t>libras</a:t>
            </a:r>
            <a:r>
              <a:rPr lang="en-US" sz="3900" dirty="0" smtClean="0"/>
              <a:t>.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195736" y="2348880"/>
          <a:ext cx="4267200" cy="488950"/>
        </p:xfrm>
        <a:graphic>
          <a:graphicData uri="http://schemas.openxmlformats.org/presentationml/2006/ole">
            <p:oleObj spid="_x0000_s14338" name="Equation" r:id="rId3" imgW="1993680" imgH="228600" progId="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611560" y="4293096"/>
          <a:ext cx="8153400" cy="506413"/>
        </p:xfrm>
        <a:graphic>
          <a:graphicData uri="http://schemas.openxmlformats.org/presentationml/2006/ole">
            <p:oleObj spid="_x0000_s14339" name="Equation" r:id="rId4" imgW="3276360" imgH="203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Ver</a:t>
            </a:r>
            <a:r>
              <a:rPr lang="en-US" dirty="0" smtClean="0"/>
              <a:t> TV en EU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 smtClean="0"/>
              <a:t>Ejemplo</a:t>
            </a:r>
            <a:r>
              <a:rPr lang="en-US" dirty="0" smtClean="0"/>
              <a:t>: GSS </a:t>
            </a:r>
            <a:r>
              <a:rPr lang="en-US" dirty="0" err="1" smtClean="0"/>
              <a:t>pregunta</a:t>
            </a:r>
            <a:r>
              <a:rPr lang="en-US" dirty="0" smtClean="0"/>
              <a:t> “On average day, how many hours do you personally watch TV?”</a:t>
            </a:r>
          </a:p>
          <a:p>
            <a:pPr>
              <a:buNone/>
            </a:pPr>
            <a:r>
              <a:rPr lang="en-US" i="1" dirty="0" smtClean="0"/>
              <a:t>		n </a:t>
            </a:r>
            <a:r>
              <a:rPr lang="en-US" dirty="0" smtClean="0"/>
              <a:t>= 899,        = 2.865,    </a:t>
            </a:r>
            <a:r>
              <a:rPr lang="en-US" i="1" dirty="0" smtClean="0"/>
              <a:t>s = </a:t>
            </a:r>
            <a:r>
              <a:rPr lang="en-US" dirty="0" smtClean="0"/>
              <a:t>2.617</a:t>
            </a:r>
          </a:p>
          <a:p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IC del 95% CI </a:t>
            </a:r>
            <a:r>
              <a:rPr lang="en-US" dirty="0" err="1" smtClean="0"/>
              <a:t>para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r>
              <a:rPr lang="en-US" dirty="0" smtClean="0"/>
              <a:t>?</a:t>
            </a:r>
          </a:p>
          <a:p>
            <a:r>
              <a:rPr lang="en-US" i="1" dirty="0" err="1" smtClean="0"/>
              <a:t>df</a:t>
            </a:r>
            <a:r>
              <a:rPr lang="en-US" i="1" dirty="0" smtClean="0"/>
              <a:t> = n-1 = </a:t>
            </a:r>
            <a:r>
              <a:rPr lang="en-US" dirty="0" smtClean="0"/>
              <a:t>898 son </a:t>
            </a:r>
            <a:r>
              <a:rPr lang="en-US" dirty="0" err="1" smtClean="0"/>
              <a:t>muchos</a:t>
            </a:r>
            <a:r>
              <a:rPr lang="en-US" dirty="0" smtClean="0"/>
              <a:t>, </a:t>
            </a:r>
            <a:r>
              <a:rPr lang="en-US" dirty="0" err="1" smtClean="0"/>
              <a:t>así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valor-</a:t>
            </a:r>
            <a:r>
              <a:rPr lang="en-US" i="1" dirty="0" smtClean="0"/>
              <a:t>t  </a:t>
            </a:r>
            <a:r>
              <a:rPr lang="en-US" dirty="0" smtClean="0"/>
              <a:t>(1.9626)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prácticamente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r>
              <a:rPr lang="en-US" dirty="0" smtClean="0"/>
              <a:t> a z = 1.96</a:t>
            </a:r>
          </a:p>
          <a:p>
            <a:r>
              <a:rPr lang="en-US" dirty="0" err="1" smtClean="0"/>
              <a:t>Demuestra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se = </a:t>
            </a:r>
            <a:r>
              <a:rPr lang="en-US" dirty="0" smtClean="0"/>
              <a:t>0.0873, </a:t>
            </a:r>
          </a:p>
          <a:p>
            <a:r>
              <a:rPr lang="en-US" dirty="0" smtClean="0"/>
              <a:t>IC del 95% </a:t>
            </a:r>
            <a:r>
              <a:rPr lang="en-US" dirty="0" err="1" smtClean="0"/>
              <a:t>es</a:t>
            </a:r>
            <a:r>
              <a:rPr lang="en-US" dirty="0" smtClean="0"/>
              <a:t> 2.865 ± 0.171, ó (2.69, 3.04)</a:t>
            </a:r>
          </a:p>
          <a:p>
            <a:r>
              <a:rPr lang="en-US" dirty="0" err="1" smtClean="0"/>
              <a:t>Interpretación</a:t>
            </a:r>
            <a:r>
              <a:rPr lang="en-US" dirty="0" smtClean="0"/>
              <a:t>?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957339" y="2492896"/>
          <a:ext cx="390525" cy="533400"/>
        </p:xfrm>
        <a:graphic>
          <a:graphicData uri="http://schemas.openxmlformats.org/presentationml/2006/ole">
            <p:oleObj spid="_x0000_s22530" name="Equation" r:id="rId3" imgW="1396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Opción</a:t>
            </a:r>
            <a:r>
              <a:rPr lang="en-US" dirty="0" smtClean="0"/>
              <a:t> </a:t>
            </a:r>
            <a:r>
              <a:rPr lang="en-US" dirty="0" err="1" smtClean="0"/>
              <a:t>múltiple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86800" cy="4525963"/>
          </a:xfrm>
        </p:spPr>
        <p:txBody>
          <a:bodyPr>
            <a:noAutofit/>
          </a:bodyPr>
          <a:lstStyle/>
          <a:p>
            <a:pPr marL="609600" indent="-609600">
              <a:buFontTx/>
              <a:buAutoNum type="alphaLcPeriod"/>
            </a:pPr>
            <a:r>
              <a:rPr lang="en-US" sz="2800" dirty="0" err="1" smtClean="0"/>
              <a:t>Tenemos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confianza</a:t>
            </a:r>
            <a:r>
              <a:rPr lang="en-US" sz="2800" dirty="0" smtClean="0"/>
              <a:t> del 95% </a:t>
            </a:r>
            <a:r>
              <a:rPr lang="en-US" sz="2800" dirty="0" err="1" smtClean="0"/>
              <a:t>que</a:t>
            </a:r>
            <a:r>
              <a:rPr lang="en-US" sz="2800" dirty="0" smtClean="0"/>
              <a:t> la media </a:t>
            </a:r>
            <a:r>
              <a:rPr lang="en-US" sz="2800" dirty="0" err="1" smtClean="0"/>
              <a:t>muestral</a:t>
            </a:r>
            <a:r>
              <a:rPr lang="en-US" sz="2800" dirty="0" smtClean="0"/>
              <a:t> </a:t>
            </a:r>
            <a:r>
              <a:rPr lang="en-US" sz="2800" dirty="0" err="1" smtClean="0"/>
              <a:t>está</a:t>
            </a:r>
            <a:r>
              <a:rPr lang="en-US" sz="2800" dirty="0" smtClean="0"/>
              <a:t> entre 2.69 y 3.04 </a:t>
            </a:r>
            <a:r>
              <a:rPr lang="en-US" sz="2800" dirty="0" err="1" smtClean="0"/>
              <a:t>horas</a:t>
            </a:r>
            <a:r>
              <a:rPr lang="en-US" sz="2800" dirty="0" smtClean="0"/>
              <a:t>. </a:t>
            </a:r>
          </a:p>
          <a:p>
            <a:pPr marL="609600" indent="-609600">
              <a:buFontTx/>
              <a:buAutoNum type="alphaLcPeriod"/>
            </a:pPr>
            <a:r>
              <a:rPr lang="en-US" sz="2800" dirty="0" smtClean="0"/>
              <a:t>95% de la </a:t>
            </a:r>
            <a:r>
              <a:rPr lang="en-US" sz="2800" dirty="0" err="1" smtClean="0"/>
              <a:t>población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</a:t>
            </a:r>
            <a:r>
              <a:rPr lang="en-US" sz="2800" dirty="0" err="1" smtClean="0"/>
              <a:t>tele</a:t>
            </a:r>
            <a:r>
              <a:rPr lang="en-US" sz="2800" dirty="0" smtClean="0"/>
              <a:t> entre 2.69 y 3.04 </a:t>
            </a:r>
            <a:r>
              <a:rPr lang="en-US" sz="2800" dirty="0" err="1" smtClean="0"/>
              <a:t>horas</a:t>
            </a:r>
            <a:r>
              <a:rPr lang="en-US" sz="2800" dirty="0" smtClean="0"/>
              <a:t> al </a:t>
            </a:r>
            <a:r>
              <a:rPr lang="en-US" sz="2800" dirty="0" err="1" smtClean="0"/>
              <a:t>día</a:t>
            </a:r>
            <a:endParaRPr lang="en-US" sz="2800" dirty="0" smtClean="0"/>
          </a:p>
          <a:p>
            <a:pPr marL="609600" indent="-609600">
              <a:buFontTx/>
              <a:buAutoNum type="alphaLcPeriod"/>
            </a:pPr>
            <a:r>
              <a:rPr lang="en-US" sz="2800" dirty="0" err="1" smtClean="0"/>
              <a:t>Tenemos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confianza</a:t>
            </a:r>
            <a:r>
              <a:rPr lang="en-US" sz="2800" dirty="0" smtClean="0"/>
              <a:t> del 95% </a:t>
            </a:r>
            <a:r>
              <a:rPr lang="en-US" sz="2800" dirty="0" err="1" smtClean="0"/>
              <a:t>que</a:t>
            </a:r>
            <a:r>
              <a:rPr lang="en-US" sz="2800" dirty="0" smtClean="0"/>
              <a:t> la media </a:t>
            </a:r>
            <a:r>
              <a:rPr lang="en-US" sz="2800" dirty="0" err="1" smtClean="0"/>
              <a:t>poblacional</a:t>
            </a:r>
            <a:r>
              <a:rPr lang="en-US" sz="2800" dirty="0" smtClean="0"/>
              <a:t> </a:t>
            </a:r>
            <a:r>
              <a:rPr lang="en-US" sz="2800" dirty="0" err="1" smtClean="0"/>
              <a:t>está</a:t>
            </a:r>
            <a:r>
              <a:rPr lang="en-US" sz="2800" dirty="0" smtClean="0"/>
              <a:t> entre 2.69 y 3.04</a:t>
            </a:r>
          </a:p>
          <a:p>
            <a:pPr marL="609600" indent="-609600">
              <a:spcAft>
                <a:spcPts val="1200"/>
              </a:spcAft>
              <a:buFontTx/>
              <a:buAutoNum type="alphaLcPeriod"/>
            </a:pPr>
            <a:r>
              <a:rPr lang="en-US" sz="2800" dirty="0" smtClean="0"/>
              <a:t>Si se </a:t>
            </a:r>
            <a:r>
              <a:rPr lang="en-US" sz="2800" dirty="0" err="1" smtClean="0"/>
              <a:t>repiten</a:t>
            </a:r>
            <a:r>
              <a:rPr lang="en-US" sz="2800" dirty="0" smtClean="0"/>
              <a:t> </a:t>
            </a:r>
            <a:r>
              <a:rPr lang="en-US" sz="2800" dirty="0" err="1" smtClean="0"/>
              <a:t>muestras</a:t>
            </a:r>
            <a:r>
              <a:rPr lang="en-US" sz="2800" dirty="0" smtClean="0"/>
              <a:t> de </a:t>
            </a:r>
            <a:r>
              <a:rPr lang="en-US" sz="2800" dirty="0" err="1" smtClean="0"/>
              <a:t>tamaño</a:t>
            </a:r>
            <a:r>
              <a:rPr lang="en-US" sz="2800" dirty="0" smtClean="0"/>
              <a:t> 899, a la </a:t>
            </a:r>
            <a:r>
              <a:rPr lang="en-US" sz="2800" dirty="0" err="1" smtClean="0"/>
              <a:t>larga</a:t>
            </a:r>
            <a:r>
              <a:rPr lang="en-US" sz="2800" dirty="0" smtClean="0"/>
              <a:t> 95% de </a:t>
            </a:r>
            <a:r>
              <a:rPr lang="en-US" sz="2800" dirty="0" err="1" smtClean="0"/>
              <a:t>ellas</a:t>
            </a:r>
            <a:r>
              <a:rPr lang="en-US" sz="2800" dirty="0" smtClean="0"/>
              <a:t> </a:t>
            </a:r>
            <a:r>
              <a:rPr lang="en-US" sz="2800" dirty="0" err="1" smtClean="0"/>
              <a:t>contendrían</a:t>
            </a:r>
            <a:r>
              <a:rPr lang="en-US" sz="2800" dirty="0" smtClean="0"/>
              <a:t>       = 2.865</a:t>
            </a:r>
          </a:p>
          <a:p>
            <a:pPr marL="609600" indent="-609600">
              <a:spcAft>
                <a:spcPts val="1200"/>
              </a:spcAft>
              <a:buNone/>
            </a:pPr>
            <a:r>
              <a:rPr lang="en-US" sz="2800" dirty="0" smtClean="0"/>
              <a:t>Nota: El </a:t>
            </a:r>
            <a:r>
              <a:rPr lang="en-US" sz="2800" dirty="0" err="1" smtClean="0"/>
              <a:t>método</a:t>
            </a:r>
            <a:r>
              <a:rPr lang="en-US" sz="2800" dirty="0" smtClean="0"/>
              <a:t> </a:t>
            </a:r>
            <a:r>
              <a:rPr lang="en-US" sz="2800" i="1" dirty="0" smtClean="0"/>
              <a:t>t </a:t>
            </a:r>
            <a:r>
              <a:rPr lang="en-US" sz="2800" dirty="0" err="1" smtClean="0"/>
              <a:t>para</a:t>
            </a:r>
            <a:r>
              <a:rPr lang="en-US" sz="2800" dirty="0" smtClean="0"/>
              <a:t> IC </a:t>
            </a:r>
            <a:r>
              <a:rPr lang="en-US" sz="2800" dirty="0" err="1" smtClean="0"/>
              <a:t>asume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distribución</a:t>
            </a:r>
            <a:r>
              <a:rPr lang="en-US" sz="2800" dirty="0" smtClean="0"/>
              <a:t> </a:t>
            </a:r>
            <a:r>
              <a:rPr lang="en-US" sz="2800" dirty="0" err="1" smtClean="0"/>
              <a:t>poblacional</a:t>
            </a:r>
            <a:r>
              <a:rPr lang="en-US" sz="2800" dirty="0" smtClean="0"/>
              <a:t> normal.  </a:t>
            </a:r>
            <a:r>
              <a:rPr lang="en-US" sz="2800" dirty="0" err="1" smtClean="0"/>
              <a:t>Crees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</a:t>
            </a:r>
            <a:r>
              <a:rPr lang="en-US" sz="2800" dirty="0" err="1" smtClean="0"/>
              <a:t>válido</a:t>
            </a:r>
            <a:r>
              <a:rPr lang="en-US" sz="2800" dirty="0" smtClean="0"/>
              <a:t> el </a:t>
            </a:r>
            <a:r>
              <a:rPr lang="en-US" sz="2800" dirty="0" err="1" smtClean="0"/>
              <a:t>supuesto</a:t>
            </a:r>
            <a:r>
              <a:rPr lang="en-US" sz="2800" dirty="0" smtClean="0"/>
              <a:t>?</a:t>
            </a:r>
            <a:endParaRPr lang="es-MX" sz="2800" dirty="0" smtClean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067944" y="4869160"/>
          <a:ext cx="390525" cy="533400"/>
        </p:xfrm>
        <a:graphic>
          <a:graphicData uri="http://schemas.openxmlformats.org/presentationml/2006/ole">
            <p:oleObj spid="_x0000_s15362" name="Equation" r:id="rId3" imgW="139680" imgH="190440" progId="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03648" y="1124744"/>
            <a:ext cx="6715338" cy="5001419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Comentarios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IC </a:t>
            </a:r>
            <a:r>
              <a:rPr lang="en-US" dirty="0" err="1" smtClean="0"/>
              <a:t>para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smtClean="0"/>
              <a:t>El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b="1" i="1" dirty="0" err="1" smtClean="0"/>
              <a:t>robusto</a:t>
            </a:r>
            <a:r>
              <a:rPr lang="en-US" b="1" i="1" dirty="0" smtClean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violaciones</a:t>
            </a:r>
            <a:r>
              <a:rPr lang="en-US" dirty="0" smtClean="0"/>
              <a:t> del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distribución</a:t>
            </a:r>
            <a:r>
              <a:rPr lang="en-US" dirty="0" smtClean="0"/>
              <a:t> normal </a:t>
            </a:r>
            <a:r>
              <a:rPr lang="en-US" dirty="0" err="1" smtClean="0"/>
              <a:t>poblacional</a:t>
            </a:r>
            <a:endParaRPr lang="en-US" dirty="0" smtClean="0"/>
          </a:p>
          <a:p>
            <a:pPr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	(</a:t>
            </a:r>
            <a:r>
              <a:rPr lang="en-US" dirty="0" err="1" smtClean="0"/>
              <a:t>Pero</a:t>
            </a:r>
            <a:r>
              <a:rPr lang="en-US" dirty="0" smtClean="0"/>
              <a:t>, hay </a:t>
            </a:r>
            <a:r>
              <a:rPr lang="en-US" dirty="0" err="1" smtClean="0"/>
              <a:t>que</a:t>
            </a:r>
            <a:r>
              <a:rPr lang="en-US" dirty="0" smtClean="0"/>
              <a:t> ser </a:t>
            </a:r>
            <a:r>
              <a:rPr lang="en-US" dirty="0" err="1" smtClean="0"/>
              <a:t>cuidadosos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asimétrica</a:t>
            </a:r>
            <a:r>
              <a:rPr lang="en-US" dirty="0" smtClean="0"/>
              <a:t> o se </a:t>
            </a:r>
            <a:r>
              <a:rPr lang="en-US" dirty="0" err="1" smtClean="0"/>
              <a:t>tiene</a:t>
            </a:r>
            <a:r>
              <a:rPr lang="en-US" dirty="0" smtClean="0"/>
              <a:t> outliers </a:t>
            </a:r>
            <a:r>
              <a:rPr lang="en-US" dirty="0" err="1" smtClean="0"/>
              <a:t>severos</a:t>
            </a:r>
            <a:r>
              <a:rPr lang="en-US" dirty="0" smtClean="0"/>
              <a:t>.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revisar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r>
              <a:rPr lang="en-US" dirty="0" smtClean="0"/>
              <a:t>.)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Mayor </a:t>
            </a:r>
            <a:r>
              <a:rPr lang="en-US" dirty="0" err="1" smtClean="0"/>
              <a:t>confianza</a:t>
            </a:r>
            <a:r>
              <a:rPr lang="en-US" dirty="0" smtClean="0"/>
              <a:t> </a:t>
            </a:r>
            <a:r>
              <a:rPr lang="en-US" dirty="0" err="1" smtClean="0"/>
              <a:t>requiere</a:t>
            </a:r>
            <a:r>
              <a:rPr lang="en-US" dirty="0" smtClean="0"/>
              <a:t> IC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anchos</a:t>
            </a:r>
            <a:endParaRPr lang="en-US" dirty="0" smtClean="0"/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genera IC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angostos</a:t>
            </a:r>
            <a:endParaRPr lang="en-US" dirty="0" smtClean="0"/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 err="1" smtClean="0"/>
              <a:t>desarrollados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</a:t>
            </a:r>
            <a:r>
              <a:rPr lang="en-US" dirty="0" err="1" smtClean="0"/>
              <a:t>estadístico</a:t>
            </a:r>
            <a:r>
              <a:rPr lang="en-US" dirty="0" smtClean="0"/>
              <a:t> William </a:t>
            </a:r>
            <a:r>
              <a:rPr lang="en-US" dirty="0" err="1" smtClean="0"/>
              <a:t>Gosset</a:t>
            </a:r>
            <a:r>
              <a:rPr lang="en-US" dirty="0" smtClean="0"/>
              <a:t> de Guinness Breweries, </a:t>
            </a:r>
            <a:r>
              <a:rPr lang="en-US" dirty="0" err="1" smtClean="0"/>
              <a:t>Dublín</a:t>
            </a:r>
            <a:r>
              <a:rPr lang="en-US" dirty="0" smtClean="0"/>
              <a:t> (1908)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 de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Debido</a:t>
            </a:r>
            <a:r>
              <a:rPr lang="en-US" sz="2800" dirty="0" smtClean="0"/>
              <a:t> a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reglas</a:t>
            </a:r>
            <a:r>
              <a:rPr lang="en-US" sz="2800" dirty="0" smtClean="0"/>
              <a:t> de la </a:t>
            </a:r>
            <a:r>
              <a:rPr lang="en-US" sz="2800" dirty="0" err="1" smtClean="0"/>
              <a:t>compañía</a:t>
            </a:r>
            <a:r>
              <a:rPr lang="en-US" sz="2800" dirty="0" smtClean="0"/>
              <a:t> </a:t>
            </a:r>
            <a:r>
              <a:rPr lang="en-US" sz="2800" dirty="0" err="1" smtClean="0"/>
              <a:t>prohibían</a:t>
            </a:r>
            <a:r>
              <a:rPr lang="en-US" sz="2800" dirty="0" smtClean="0"/>
              <a:t> la </a:t>
            </a:r>
            <a:r>
              <a:rPr lang="en-US" sz="2800" dirty="0" err="1" smtClean="0"/>
              <a:t>publicación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trabajo</a:t>
            </a:r>
            <a:r>
              <a:rPr lang="en-US" sz="2800" dirty="0" smtClean="0"/>
              <a:t> de la </a:t>
            </a:r>
            <a:r>
              <a:rPr lang="en-US" sz="2800" dirty="0" err="1" smtClean="0"/>
              <a:t>empresa</a:t>
            </a:r>
            <a:r>
              <a:rPr lang="en-US" sz="2800" dirty="0" smtClean="0"/>
              <a:t> con el </a:t>
            </a:r>
            <a:r>
              <a:rPr lang="en-US" sz="2800" dirty="0" err="1" smtClean="0"/>
              <a:t>nombre</a:t>
            </a:r>
            <a:r>
              <a:rPr lang="en-US" sz="2800" dirty="0" smtClean="0"/>
              <a:t> de </a:t>
            </a:r>
            <a:r>
              <a:rPr lang="en-US" sz="2800" dirty="0" err="1" smtClean="0"/>
              <a:t>uno</a:t>
            </a:r>
            <a:r>
              <a:rPr lang="en-US" sz="2800" dirty="0" smtClean="0"/>
              <a:t>, </a:t>
            </a:r>
            <a:r>
              <a:rPr lang="en-US" sz="2800" dirty="0" err="1" smtClean="0"/>
              <a:t>Gosset</a:t>
            </a:r>
            <a:r>
              <a:rPr lang="en-US" sz="2800" dirty="0" smtClean="0"/>
              <a:t> </a:t>
            </a:r>
            <a:r>
              <a:rPr lang="en-US" sz="2800" dirty="0" err="1" smtClean="0"/>
              <a:t>usó</a:t>
            </a:r>
            <a:r>
              <a:rPr lang="en-US" sz="2800" dirty="0" smtClean="0"/>
              <a:t> el </a:t>
            </a:r>
            <a:r>
              <a:rPr lang="en-US" sz="2800" dirty="0" err="1" smtClean="0"/>
              <a:t>pseudónimo</a:t>
            </a:r>
            <a:r>
              <a:rPr lang="en-US" sz="2800" dirty="0" smtClean="0"/>
              <a:t> “Student” en los </a:t>
            </a:r>
            <a:r>
              <a:rPr lang="en-US" sz="2800" dirty="0" err="1" smtClean="0"/>
              <a:t>artículos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escribió</a:t>
            </a:r>
            <a:r>
              <a:rPr lang="en-US" sz="2800" dirty="0" smtClean="0"/>
              <a:t> </a:t>
            </a:r>
            <a:r>
              <a:rPr lang="en-US" sz="2800" dirty="0" err="1" smtClean="0"/>
              <a:t>sobre</a:t>
            </a:r>
            <a:r>
              <a:rPr lang="en-US" sz="2800" dirty="0" smtClean="0"/>
              <a:t> </a:t>
            </a:r>
            <a:r>
              <a:rPr lang="en-US" sz="2800" dirty="0" err="1" smtClean="0"/>
              <a:t>sus</a:t>
            </a:r>
            <a:r>
              <a:rPr lang="en-US" sz="2800" dirty="0" smtClean="0"/>
              <a:t> </a:t>
            </a:r>
            <a:r>
              <a:rPr lang="en-US" sz="2800" dirty="0" err="1" smtClean="0"/>
              <a:t>descubrimientos</a:t>
            </a:r>
            <a:r>
              <a:rPr lang="en-US" sz="2800" dirty="0" smtClean="0"/>
              <a:t> (a </a:t>
            </a:r>
            <a:r>
              <a:rPr lang="en-US" sz="2800" dirty="0" err="1" smtClean="0"/>
              <a:t>veces</a:t>
            </a:r>
            <a:r>
              <a:rPr lang="en-US" sz="2800" dirty="0" smtClean="0"/>
              <a:t> </a:t>
            </a:r>
            <a:r>
              <a:rPr lang="en-US" sz="2800" dirty="0" err="1" smtClean="0"/>
              <a:t>llamada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distribución</a:t>
            </a:r>
            <a:r>
              <a:rPr lang="en-US" sz="2800" dirty="0" smtClean="0"/>
              <a:t> t de Student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04248" y="3789040"/>
            <a:ext cx="1744663" cy="2773362"/>
          </a:xfrm>
          <a:prstGeom prst="rect">
            <a:avLst/>
          </a:prstGeom>
          <a:noFill/>
          <a:ln/>
        </p:spPr>
      </p:pic>
      <p:sp>
        <p:nvSpPr>
          <p:cNvPr id="5" name="Rectangle 4"/>
          <p:cNvSpPr/>
          <p:nvPr/>
        </p:nvSpPr>
        <p:spPr>
          <a:xfrm>
            <a:off x="467544" y="3919696"/>
            <a:ext cx="61926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 </a:t>
            </a:r>
            <a:r>
              <a:rPr lang="en-US" sz="2800" dirty="0" err="1"/>
              <a:t>él</a:t>
            </a:r>
            <a:r>
              <a:rPr lang="en-US" sz="2800" dirty="0"/>
              <a:t> le </a:t>
            </a:r>
            <a:r>
              <a:rPr lang="en-US" sz="2800" dirty="0" err="1"/>
              <a:t>dieron</a:t>
            </a:r>
            <a:r>
              <a:rPr lang="en-US" sz="2800" dirty="0"/>
              <a:t> </a:t>
            </a:r>
            <a:r>
              <a:rPr lang="en-US" sz="2800" dirty="0" err="1"/>
              <a:t>sólo</a:t>
            </a:r>
            <a:r>
              <a:rPr lang="en-US" sz="2800" dirty="0"/>
              <a:t> </a:t>
            </a:r>
            <a:r>
              <a:rPr lang="en-US" sz="2800" dirty="0" err="1"/>
              <a:t>muestras</a:t>
            </a:r>
            <a:r>
              <a:rPr lang="en-US" sz="2800" dirty="0"/>
              <a:t> </a:t>
            </a:r>
            <a:r>
              <a:rPr lang="en-US" sz="2800" dirty="0" err="1"/>
              <a:t>pequeñas</a:t>
            </a:r>
            <a:r>
              <a:rPr lang="en-US" sz="2800" dirty="0"/>
              <a:t> de </a:t>
            </a:r>
            <a:r>
              <a:rPr lang="en-US" sz="2800" dirty="0" err="1"/>
              <a:t>cerveza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probar</a:t>
            </a:r>
            <a:r>
              <a:rPr lang="en-US" sz="2800" dirty="0"/>
              <a:t> (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qué</a:t>
            </a:r>
            <a:r>
              <a:rPr lang="en-US" sz="2800" dirty="0"/>
              <a:t>?), y de </a:t>
            </a:r>
            <a:r>
              <a:rPr lang="en-US" sz="2800" dirty="0" err="1"/>
              <a:t>dió</a:t>
            </a:r>
            <a:r>
              <a:rPr lang="en-US" sz="2800" dirty="0"/>
              <a:t> </a:t>
            </a:r>
            <a:r>
              <a:rPr lang="en-US" sz="2800" dirty="0" err="1"/>
              <a:t>cuenta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no </a:t>
            </a:r>
            <a:r>
              <a:rPr lang="en-US" sz="2800" dirty="0" err="1"/>
              <a:t>podía</a:t>
            </a:r>
            <a:r>
              <a:rPr lang="en-US" sz="2800" dirty="0"/>
              <a:t> </a:t>
            </a:r>
            <a:r>
              <a:rPr lang="en-US" sz="2800" dirty="0" err="1"/>
              <a:t>utilizar</a:t>
            </a:r>
            <a:r>
              <a:rPr lang="en-US" sz="2800" dirty="0"/>
              <a:t> los </a:t>
            </a:r>
            <a:r>
              <a:rPr lang="en-US" sz="2800" dirty="0" err="1"/>
              <a:t>valores</a:t>
            </a:r>
            <a:r>
              <a:rPr lang="en-US" sz="2800" dirty="0"/>
              <a:t>-z de la normal </a:t>
            </a:r>
            <a:r>
              <a:rPr lang="en-US" sz="2800" dirty="0" err="1"/>
              <a:t>después</a:t>
            </a:r>
            <a:r>
              <a:rPr lang="en-US" sz="2800" dirty="0"/>
              <a:t> de </a:t>
            </a:r>
            <a:r>
              <a:rPr lang="en-US" sz="2800" dirty="0" err="1"/>
              <a:t>sustituir</a:t>
            </a:r>
            <a:r>
              <a:rPr lang="en-US" sz="2800" dirty="0"/>
              <a:t> s en la </a:t>
            </a:r>
            <a:r>
              <a:rPr lang="en-US" sz="2800" dirty="0" err="1"/>
              <a:t>fórmula</a:t>
            </a:r>
            <a:r>
              <a:rPr lang="en-US" sz="2800" dirty="0"/>
              <a:t> del error </a:t>
            </a:r>
            <a:r>
              <a:rPr lang="en-US" sz="2800" dirty="0" err="1"/>
              <a:t>estándar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3851920" y="620688"/>
          <a:ext cx="6324600" cy="4743450"/>
        </p:xfrm>
        <a:graphic>
          <a:graphicData uri="http://schemas.openxmlformats.org/presentationml/2006/ole">
            <p:oleObj spid="_x0000_s16386" name="Slide" r:id="rId3" imgW="5361879" imgH="4020960" progId="PowerPoint.Slide.8">
              <p:embed/>
            </p:oleObj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08720"/>
            <a:ext cx="4392488" cy="5217443"/>
          </a:xfrm>
        </p:spPr>
        <p:txBody>
          <a:bodyPr>
            <a:normAutofit/>
          </a:bodyPr>
          <a:lstStyle/>
          <a:p>
            <a:r>
              <a:rPr lang="en-US" sz="2600" dirty="0" smtClean="0">
                <a:cs typeface="Times New Roman" pitchFamily="18" charset="0"/>
              </a:rPr>
              <a:t>A la </a:t>
            </a:r>
            <a:r>
              <a:rPr lang="en-US" sz="2600" dirty="0" err="1" smtClean="0">
                <a:cs typeface="Times New Roman" pitchFamily="18" charset="0"/>
              </a:rPr>
              <a:t>larga</a:t>
            </a:r>
            <a:r>
              <a:rPr lang="en-US" sz="2600" dirty="0" smtClean="0">
                <a:cs typeface="Times New Roman" pitchFamily="18" charset="0"/>
              </a:rPr>
              <a:t>, 95% de los IC del 95% </a:t>
            </a:r>
            <a:r>
              <a:rPr lang="en-US" sz="2600" dirty="0" err="1" smtClean="0">
                <a:cs typeface="Times New Roman" pitchFamily="18" charset="0"/>
              </a:rPr>
              <a:t>para</a:t>
            </a:r>
            <a:r>
              <a:rPr lang="en-US" sz="2600" dirty="0" smtClean="0">
                <a:cs typeface="Times New Roman" pitchFamily="18" charset="0"/>
              </a:rPr>
              <a:t> la media </a:t>
            </a:r>
            <a:r>
              <a:rPr lang="en-US" sz="2600" dirty="0" err="1" smtClean="0">
                <a:cs typeface="Times New Roman" pitchFamily="18" charset="0"/>
              </a:rPr>
              <a:t>poblacional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l-GR" sz="2600" dirty="0" smtClean="0">
                <a:cs typeface="Times New Roman" pitchFamily="18" charset="0"/>
              </a:rPr>
              <a:t>μ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realmente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incluyen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l-GR" sz="2600" dirty="0" smtClean="0">
                <a:cs typeface="Times New Roman" pitchFamily="18" charset="0"/>
              </a:rPr>
              <a:t>μ</a:t>
            </a:r>
          </a:p>
          <a:p>
            <a:r>
              <a:rPr lang="en-US" sz="2600" dirty="0" smtClean="0">
                <a:cs typeface="Times New Roman" pitchFamily="18" charset="0"/>
              </a:rPr>
              <a:t>En la </a:t>
            </a:r>
            <a:r>
              <a:rPr lang="en-US" sz="2600" dirty="0" err="1" smtClean="0">
                <a:cs typeface="Times New Roman" pitchFamily="18" charset="0"/>
              </a:rPr>
              <a:t>gráfica</a:t>
            </a:r>
            <a:r>
              <a:rPr lang="en-US" sz="2600" dirty="0" smtClean="0">
                <a:cs typeface="Times New Roman" pitchFamily="18" charset="0"/>
              </a:rPr>
              <a:t>, </a:t>
            </a:r>
            <a:r>
              <a:rPr lang="en-US" sz="2600" dirty="0" err="1" smtClean="0">
                <a:cs typeface="Times New Roman" pitchFamily="18" charset="0"/>
              </a:rPr>
              <a:t>cada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línea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muestra</a:t>
            </a:r>
            <a:r>
              <a:rPr lang="en-US" sz="2600" dirty="0" smtClean="0">
                <a:cs typeface="Times New Roman" pitchFamily="18" charset="0"/>
              </a:rPr>
              <a:t> un IC </a:t>
            </a:r>
            <a:r>
              <a:rPr lang="en-US" sz="2600" dirty="0" err="1" smtClean="0">
                <a:cs typeface="Times New Roman" pitchFamily="18" charset="0"/>
              </a:rPr>
              <a:t>para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una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muestra</a:t>
            </a:r>
            <a:r>
              <a:rPr lang="en-US" sz="2600" dirty="0" smtClean="0">
                <a:cs typeface="Times New Roman" pitchFamily="18" charset="0"/>
              </a:rPr>
              <a:t> en particular con </a:t>
            </a:r>
            <a:r>
              <a:rPr lang="en-US" sz="2600" dirty="0" err="1" smtClean="0">
                <a:cs typeface="Times New Roman" pitchFamily="18" charset="0"/>
              </a:rPr>
              <a:t>su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propia</a:t>
            </a:r>
            <a:r>
              <a:rPr lang="en-US" sz="2600" dirty="0" smtClean="0">
                <a:cs typeface="Times New Roman" pitchFamily="18" charset="0"/>
              </a:rPr>
              <a:t> media </a:t>
            </a:r>
            <a:r>
              <a:rPr lang="en-US" sz="2600" dirty="0" err="1" smtClean="0">
                <a:cs typeface="Times New Roman" pitchFamily="18" charset="0"/>
              </a:rPr>
              <a:t>muestral</a:t>
            </a:r>
            <a:r>
              <a:rPr lang="en-US" sz="2600" dirty="0" smtClean="0">
                <a:cs typeface="Times New Roman" pitchFamily="18" charset="0"/>
              </a:rPr>
              <a:t>, </a:t>
            </a:r>
            <a:r>
              <a:rPr lang="en-US" sz="2600" dirty="0" err="1" smtClean="0">
                <a:cs typeface="Times New Roman" pitchFamily="18" charset="0"/>
              </a:rPr>
              <a:t>tomada</a:t>
            </a:r>
            <a:r>
              <a:rPr lang="en-US" sz="2600" dirty="0" smtClean="0">
                <a:cs typeface="Times New Roman" pitchFamily="18" charset="0"/>
              </a:rPr>
              <a:t> de la </a:t>
            </a:r>
            <a:r>
              <a:rPr lang="en-US" sz="2600" dirty="0" err="1" smtClean="0">
                <a:cs typeface="Times New Roman" pitchFamily="18" charset="0"/>
              </a:rPr>
              <a:t>distribución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muestral</a:t>
            </a:r>
            <a:r>
              <a:rPr lang="en-US" sz="2600" dirty="0" smtClean="0">
                <a:cs typeface="Times New Roman" pitchFamily="18" charset="0"/>
              </a:rPr>
              <a:t> de </a:t>
            </a:r>
            <a:r>
              <a:rPr lang="en-US" sz="2600" dirty="0" err="1" smtClean="0">
                <a:cs typeface="Times New Roman" pitchFamily="18" charset="0"/>
              </a:rPr>
              <a:t>posibles</a:t>
            </a: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en-US" sz="2600" dirty="0" err="1" smtClean="0">
                <a:cs typeface="Times New Roman" pitchFamily="18" charset="0"/>
              </a:rPr>
              <a:t>valores</a:t>
            </a:r>
            <a:r>
              <a:rPr lang="en-US" sz="2600" dirty="0" smtClean="0">
                <a:cs typeface="Times New Roman" pitchFamily="18" charset="0"/>
              </a:rPr>
              <a:t> de </a:t>
            </a:r>
            <a:r>
              <a:rPr lang="en-US" sz="2600" dirty="0" err="1" smtClean="0">
                <a:cs typeface="Times New Roman" pitchFamily="18" charset="0"/>
              </a:rPr>
              <a:t>las</a:t>
            </a:r>
            <a:r>
              <a:rPr lang="en-US" sz="2600" dirty="0" smtClean="0">
                <a:cs typeface="Times New Roman" pitchFamily="18" charset="0"/>
              </a:rPr>
              <a:t> medias </a:t>
            </a:r>
            <a:r>
              <a:rPr lang="en-US" sz="2600" dirty="0" err="1" smtClean="0">
                <a:cs typeface="Times New Roman" pitchFamily="18" charset="0"/>
              </a:rPr>
              <a:t>muestrales</a:t>
            </a:r>
            <a:endParaRPr lang="es-MX" sz="2600" dirty="0" smtClean="0"/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Escoger</a:t>
            </a:r>
            <a:r>
              <a:rPr lang="en-US" dirty="0" smtClean="0"/>
              <a:t> el </a:t>
            </a:r>
            <a:r>
              <a:rPr lang="en-US" dirty="0" err="1" smtClean="0"/>
              <a:t>tamaño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000" b="1" dirty="0" err="1" smtClean="0"/>
              <a:t>Ejemplo</a:t>
            </a:r>
            <a:r>
              <a:rPr lang="en-US" sz="3000" b="1" dirty="0" smtClean="0"/>
              <a:t>: </a:t>
            </a:r>
            <a:r>
              <a:rPr lang="en-US" sz="3000" dirty="0" err="1" smtClean="0"/>
              <a:t>Qué</a:t>
            </a:r>
            <a:r>
              <a:rPr lang="en-US" sz="3000" dirty="0" smtClean="0"/>
              <a:t> tan </a:t>
            </a:r>
            <a:r>
              <a:rPr lang="en-US" sz="3000" dirty="0" err="1" smtClean="0"/>
              <a:t>grande</a:t>
            </a:r>
            <a:r>
              <a:rPr lang="en-US" sz="3000" dirty="0" smtClean="0"/>
              <a:t> </a:t>
            </a:r>
            <a:r>
              <a:rPr lang="en-US" sz="3000" dirty="0" err="1" smtClean="0"/>
              <a:t>debe</a:t>
            </a:r>
            <a:r>
              <a:rPr lang="en-US" sz="3000" dirty="0" smtClean="0"/>
              <a:t> ser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muestra</a:t>
            </a:r>
            <a:r>
              <a:rPr lang="en-US" sz="3000" dirty="0" smtClean="0"/>
              <a:t> </a:t>
            </a:r>
            <a:r>
              <a:rPr lang="en-US" sz="3000" dirty="0" err="1" smtClean="0"/>
              <a:t>para</a:t>
            </a:r>
            <a:r>
              <a:rPr lang="en-US" sz="3000" dirty="0" smtClean="0"/>
              <a:t> </a:t>
            </a:r>
            <a:r>
              <a:rPr lang="en-US" sz="3000" dirty="0" err="1" smtClean="0"/>
              <a:t>estimar</a:t>
            </a:r>
            <a:r>
              <a:rPr lang="en-US" sz="3000" dirty="0" smtClean="0"/>
              <a:t> la </a:t>
            </a:r>
            <a:r>
              <a:rPr lang="en-US" sz="3000" dirty="0" err="1" smtClean="0"/>
              <a:t>proporción</a:t>
            </a:r>
            <a:r>
              <a:rPr lang="en-US" sz="3000" dirty="0" smtClean="0"/>
              <a:t> </a:t>
            </a:r>
            <a:r>
              <a:rPr lang="en-US" sz="3000" dirty="0" err="1" smtClean="0"/>
              <a:t>poblacional</a:t>
            </a:r>
            <a:r>
              <a:rPr lang="en-US" sz="3000" dirty="0" smtClean="0"/>
              <a:t> (</a:t>
            </a:r>
            <a:r>
              <a:rPr lang="en-US" sz="3000" dirty="0" err="1" smtClean="0"/>
              <a:t>p.ej</a:t>
            </a:r>
            <a:r>
              <a:rPr lang="en-US" sz="3000" dirty="0" smtClean="0"/>
              <a:t>., “very happy”) ± 0.03, con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probabilidad</a:t>
            </a:r>
            <a:r>
              <a:rPr lang="en-US" sz="3000" dirty="0" smtClean="0"/>
              <a:t> de 0.95?</a:t>
            </a:r>
          </a:p>
          <a:p>
            <a:r>
              <a:rPr lang="en-US" sz="3000" dirty="0" smtClean="0"/>
              <a:t>Es </a:t>
            </a:r>
            <a:r>
              <a:rPr lang="en-US" sz="3000" dirty="0" err="1" smtClean="0"/>
              <a:t>decir</a:t>
            </a:r>
            <a:r>
              <a:rPr lang="en-US" sz="3000" dirty="0" smtClean="0"/>
              <a:t>, </a:t>
            </a:r>
            <a:r>
              <a:rPr lang="en-US" sz="3000" dirty="0" err="1" smtClean="0"/>
              <a:t>Qué</a:t>
            </a:r>
            <a:r>
              <a:rPr lang="en-US" sz="3000" dirty="0" smtClean="0"/>
              <a:t> </a:t>
            </a:r>
            <a:r>
              <a:rPr lang="en-US" sz="3000" i="1" dirty="0" smtClean="0"/>
              <a:t>n </a:t>
            </a:r>
            <a:r>
              <a:rPr lang="en-US" sz="3000" dirty="0" err="1" smtClean="0"/>
              <a:t>resulta</a:t>
            </a:r>
            <a:r>
              <a:rPr lang="en-US" sz="3000" dirty="0" smtClean="0"/>
              <a:t> en un </a:t>
            </a:r>
            <a:r>
              <a:rPr lang="en-US" sz="3000" dirty="0" err="1" smtClean="0"/>
              <a:t>margen</a:t>
            </a:r>
            <a:r>
              <a:rPr lang="en-US" sz="3000" dirty="0" smtClean="0"/>
              <a:t> de error de 0.03 en un </a:t>
            </a:r>
            <a:r>
              <a:rPr lang="en-US" sz="3000" dirty="0" err="1" smtClean="0"/>
              <a:t>intervalo</a:t>
            </a:r>
            <a:r>
              <a:rPr lang="en-US" sz="3000" dirty="0" smtClean="0"/>
              <a:t> de </a:t>
            </a:r>
            <a:r>
              <a:rPr lang="en-US" sz="3000" dirty="0" err="1" smtClean="0"/>
              <a:t>confianza</a:t>
            </a:r>
            <a:r>
              <a:rPr lang="en-US" sz="3000" dirty="0" smtClean="0"/>
              <a:t> del 95%?</a:t>
            </a:r>
          </a:p>
          <a:p>
            <a:r>
              <a:rPr lang="en-US" sz="3000" dirty="0" err="1" smtClean="0"/>
              <a:t>Igualamos</a:t>
            </a:r>
            <a:r>
              <a:rPr lang="en-US" sz="3000" dirty="0" smtClean="0"/>
              <a:t> 0.03 = </a:t>
            </a:r>
            <a:r>
              <a:rPr lang="en-US" sz="3000" dirty="0" err="1" smtClean="0"/>
              <a:t>margen</a:t>
            </a:r>
            <a:r>
              <a:rPr lang="en-US" sz="3000" dirty="0" smtClean="0"/>
              <a:t> de error y </a:t>
            </a:r>
            <a:r>
              <a:rPr lang="en-US" sz="3000" dirty="0" err="1" smtClean="0"/>
              <a:t>despejamos</a:t>
            </a:r>
            <a:r>
              <a:rPr lang="en-US" sz="3000" dirty="0" smtClean="0"/>
              <a:t> </a:t>
            </a:r>
            <a:r>
              <a:rPr lang="en-US" sz="3000" dirty="0" err="1" smtClean="0"/>
              <a:t>para</a:t>
            </a:r>
            <a:r>
              <a:rPr lang="en-US" sz="3000" dirty="0" smtClean="0"/>
              <a:t> </a:t>
            </a:r>
            <a:r>
              <a:rPr lang="en-US" sz="3000" i="1" dirty="0" smtClean="0"/>
              <a:t>n</a:t>
            </a:r>
          </a:p>
          <a:p>
            <a:pPr>
              <a:buFontTx/>
              <a:buNone/>
            </a:pPr>
            <a:endParaRPr lang="en-US" sz="3000" i="1" dirty="0" smtClean="0"/>
          </a:p>
          <a:p>
            <a:endParaRPr lang="es-MX" sz="3000" dirty="0" smtClean="0"/>
          </a:p>
          <a:p>
            <a:endParaRPr lang="en-US" sz="30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979712" y="5517232"/>
          <a:ext cx="5157788" cy="581025"/>
        </p:xfrm>
        <a:graphic>
          <a:graphicData uri="http://schemas.openxmlformats.org/presentationml/2006/ole">
            <p:oleObj spid="_x0000_s17410" name="Equation" r:id="rId3" imgW="226044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Solución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800"/>
              </a:spcAft>
              <a:buFontTx/>
              <a:buNone/>
            </a:pPr>
            <a:endParaRPr lang="en-US" dirty="0" smtClean="0"/>
          </a:p>
          <a:p>
            <a:r>
              <a:rPr lang="en-US" dirty="0" smtClean="0"/>
              <a:t>El valor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de </a:t>
            </a:r>
            <a:r>
              <a:rPr lang="en-US" i="1" dirty="0" smtClean="0"/>
              <a:t>n </a:t>
            </a:r>
            <a:r>
              <a:rPr lang="en-US" dirty="0" err="1" smtClean="0"/>
              <a:t>ocurre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smtClean="0">
                <a:sym typeface="Euclid Symbol" pitchFamily="18" charset="2"/>
              </a:rPr>
              <a:t> = 0.50, </a:t>
            </a:r>
            <a:r>
              <a:rPr lang="en-US" dirty="0" err="1" smtClean="0">
                <a:sym typeface="Euclid Symbol" pitchFamily="18" charset="2"/>
              </a:rPr>
              <a:t>así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somos</a:t>
            </a:r>
            <a:r>
              <a:rPr lang="en-US" dirty="0" smtClean="0">
                <a:sym typeface="Euclid Symbol" pitchFamily="18" charset="2"/>
              </a:rPr>
              <a:t> “</a:t>
            </a:r>
            <a:r>
              <a:rPr lang="en-US" dirty="0" err="1" smtClean="0">
                <a:sym typeface="Euclid Symbol" pitchFamily="18" charset="2"/>
              </a:rPr>
              <a:t>conservadores</a:t>
            </a:r>
            <a:r>
              <a:rPr lang="en-US" dirty="0" smtClean="0">
                <a:sym typeface="Euclid Symbol" pitchFamily="18" charset="2"/>
              </a:rPr>
              <a:t>” al </a:t>
            </a:r>
            <a:r>
              <a:rPr lang="en-US" dirty="0" err="1" smtClean="0">
                <a:sym typeface="Euclid Symbol" pitchFamily="18" charset="2"/>
              </a:rPr>
              <a:t>seleccionar</a:t>
            </a:r>
            <a:r>
              <a:rPr lang="en-US" dirty="0" smtClean="0">
                <a:sym typeface="Euclid Symbol" pitchFamily="18" charset="2"/>
              </a:rPr>
              <a:t> </a:t>
            </a:r>
          </a:p>
          <a:p>
            <a:pPr algn="ctr">
              <a:spcAft>
                <a:spcPts val="1200"/>
              </a:spcAft>
              <a:buFontTx/>
              <a:buNone/>
            </a:pPr>
            <a:r>
              <a:rPr lang="en-US" i="1" dirty="0" smtClean="0">
                <a:sym typeface="Euclid Symbol" pitchFamily="18" charset="2"/>
              </a:rPr>
              <a:t>n = </a:t>
            </a:r>
            <a:r>
              <a:rPr lang="en-US" dirty="0" smtClean="0">
                <a:sym typeface="Euclid Symbol" pitchFamily="18" charset="2"/>
              </a:rPr>
              <a:t>4268(0.50)(0.50) = 1067</a:t>
            </a:r>
          </a:p>
          <a:p>
            <a:r>
              <a:rPr lang="en-US" dirty="0" smtClean="0">
                <a:sym typeface="Euclid Symbol" pitchFamily="18" charset="2"/>
              </a:rPr>
              <a:t>Si </a:t>
            </a:r>
            <a:r>
              <a:rPr lang="en-US" dirty="0" err="1" smtClean="0">
                <a:sym typeface="Euclid Symbol" pitchFamily="18" charset="2"/>
              </a:rPr>
              <a:t>sólo</a:t>
            </a:r>
            <a:r>
              <a:rPr lang="en-US" dirty="0" smtClean="0">
                <a:sym typeface="Euclid Symbol" pitchFamily="18" charset="2"/>
              </a:rPr>
              <a:t> se </a:t>
            </a:r>
            <a:r>
              <a:rPr lang="en-US" dirty="0" err="1" smtClean="0">
                <a:sym typeface="Euclid Symbol" pitchFamily="18" charset="2"/>
              </a:rPr>
              <a:t>necesita</a:t>
            </a:r>
            <a:r>
              <a:rPr lang="en-US" dirty="0" smtClean="0">
                <a:sym typeface="Euclid Symbol" pitchFamily="18" charset="2"/>
              </a:rPr>
              <a:t> un </a:t>
            </a:r>
            <a:r>
              <a:rPr lang="en-US" dirty="0" err="1" smtClean="0">
                <a:sym typeface="Euclid Symbol" pitchFamily="18" charset="2"/>
              </a:rPr>
              <a:t>margen</a:t>
            </a:r>
            <a:r>
              <a:rPr lang="en-US" dirty="0" smtClean="0">
                <a:sym typeface="Euclid Symbol" pitchFamily="18" charset="2"/>
              </a:rPr>
              <a:t> de error de 0.06, se </a:t>
            </a:r>
            <a:r>
              <a:rPr lang="en-US" dirty="0" err="1" smtClean="0">
                <a:sym typeface="Euclid Symbol" pitchFamily="18" charset="2"/>
              </a:rPr>
              <a:t>requiere</a:t>
            </a:r>
            <a:endParaRPr lang="en-US" i="1" dirty="0" smtClean="0">
              <a:sym typeface="Euclid Symbol" pitchFamily="18" charset="2"/>
            </a:endParaRPr>
          </a:p>
          <a:p>
            <a:pPr>
              <a:spcAft>
                <a:spcPts val="1200"/>
              </a:spcAft>
              <a:buFontTx/>
              <a:buNone/>
            </a:pPr>
            <a:endParaRPr lang="en-US" i="1" dirty="0" smtClean="0">
              <a:sym typeface="Euclid Symbol" pitchFamily="18" charset="2"/>
            </a:endParaRPr>
          </a:p>
          <a:p>
            <a:pPr>
              <a:buNone/>
            </a:pPr>
            <a:r>
              <a:rPr lang="en-US" dirty="0" smtClean="0">
                <a:sym typeface="Euclid Symbol" pitchFamily="18" charset="2"/>
              </a:rPr>
              <a:t>	(Para </a:t>
            </a:r>
            <a:r>
              <a:rPr lang="en-US" dirty="0" err="1" smtClean="0">
                <a:sym typeface="Euclid Symbol" pitchFamily="18" charset="2"/>
              </a:rPr>
              <a:t>duplicar</a:t>
            </a:r>
            <a:r>
              <a:rPr lang="en-US" dirty="0" smtClean="0">
                <a:sym typeface="Euclid Symbol" pitchFamily="18" charset="2"/>
              </a:rPr>
              <a:t> la </a:t>
            </a:r>
            <a:r>
              <a:rPr lang="en-US" dirty="0" err="1" smtClean="0">
                <a:sym typeface="Euclid Symbol" pitchFamily="18" charset="2"/>
              </a:rPr>
              <a:t>precisión</a:t>
            </a:r>
            <a:r>
              <a:rPr lang="en-US" dirty="0" smtClean="0">
                <a:sym typeface="Euclid Symbol" pitchFamily="18" charset="2"/>
              </a:rPr>
              <a:t>, se </a:t>
            </a:r>
            <a:r>
              <a:rPr lang="en-US" dirty="0" err="1" smtClean="0">
                <a:sym typeface="Euclid Symbol" pitchFamily="18" charset="2"/>
              </a:rPr>
              <a:t>necesita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aumentar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n </a:t>
            </a:r>
            <a:r>
              <a:rPr lang="en-US" dirty="0" smtClean="0">
                <a:sym typeface="Euclid Symbol" pitchFamily="18" charset="2"/>
              </a:rPr>
              <a:t>4 </a:t>
            </a:r>
            <a:r>
              <a:rPr lang="en-US" dirty="0" err="1" smtClean="0">
                <a:sym typeface="Euclid Symbol" pitchFamily="18" charset="2"/>
              </a:rPr>
              <a:t>veces</a:t>
            </a:r>
            <a:r>
              <a:rPr lang="en-US" dirty="0" smtClean="0">
                <a:sym typeface="Euclid Symbol" pitchFamily="18" charset="2"/>
              </a:rPr>
              <a:t>)</a:t>
            </a:r>
          </a:p>
          <a:p>
            <a:endParaRPr lang="en-US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731963" y="1690688"/>
          <a:ext cx="5576887" cy="514350"/>
        </p:xfrm>
        <a:graphic>
          <a:graphicData uri="http://schemas.openxmlformats.org/presentationml/2006/ole">
            <p:oleObj spid="_x0000_s18434" name="Equation" r:id="rId3" imgW="2476440" imgH="228600" progId="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619672" y="4437112"/>
          <a:ext cx="6075362" cy="563562"/>
        </p:xfrm>
        <a:graphic>
          <a:graphicData uri="http://schemas.openxmlformats.org/presentationml/2006/ole">
            <p:oleObj spid="_x0000_s18435" name="Equation" r:id="rId4" imgW="246348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686800" cy="65253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err="1" smtClean="0"/>
              <a:t>Qué</a:t>
            </a:r>
            <a:r>
              <a:rPr lang="en-US" sz="2800" dirty="0" smtClean="0"/>
              <a:t> </a:t>
            </a:r>
            <a:r>
              <a:rPr lang="en-US" sz="2800" dirty="0" err="1" smtClean="0"/>
              <a:t>tal</a:t>
            </a:r>
            <a:r>
              <a:rPr lang="en-US" sz="2800" dirty="0" smtClean="0"/>
              <a:t> </a:t>
            </a:r>
            <a:r>
              <a:rPr lang="en-US" sz="2800" dirty="0" err="1" smtClean="0"/>
              <a:t>si</a:t>
            </a:r>
            <a:r>
              <a:rPr lang="en-US" sz="2800" dirty="0" smtClean="0"/>
              <a:t> </a:t>
            </a:r>
            <a:r>
              <a:rPr lang="en-US" sz="2800" dirty="0" err="1" smtClean="0"/>
              <a:t>hacemos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supocisión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informada</a:t>
            </a:r>
            <a:r>
              <a:rPr lang="en-US" sz="2800" dirty="0" smtClean="0"/>
              <a:t> </a:t>
            </a:r>
            <a:r>
              <a:rPr lang="en-US" sz="2800" dirty="0" err="1" smtClean="0"/>
              <a:t>acerca</a:t>
            </a:r>
            <a:r>
              <a:rPr lang="en-US" sz="2800" dirty="0" smtClean="0"/>
              <a:t> del valor de la </a:t>
            </a:r>
            <a:r>
              <a:rPr lang="en-US" sz="2800" dirty="0" err="1" smtClean="0"/>
              <a:t>proporción</a:t>
            </a:r>
            <a:r>
              <a:rPr lang="en-US" sz="2800" dirty="0" smtClean="0"/>
              <a:t>?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Si </a:t>
            </a:r>
            <a:r>
              <a:rPr lang="en-US" sz="2800" dirty="0" err="1" smtClean="0"/>
              <a:t>estudios</a:t>
            </a:r>
            <a:r>
              <a:rPr lang="en-US" sz="2800" dirty="0" smtClean="0"/>
              <a:t> </a:t>
            </a:r>
            <a:r>
              <a:rPr lang="en-US" sz="2800" dirty="0" err="1" smtClean="0"/>
              <a:t>previos</a:t>
            </a:r>
            <a:r>
              <a:rPr lang="en-US" sz="2800" dirty="0" smtClean="0"/>
              <a:t> </a:t>
            </a:r>
            <a:r>
              <a:rPr lang="en-US" sz="2800" dirty="0" err="1" smtClean="0"/>
              <a:t>sugieren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la </a:t>
            </a:r>
            <a:r>
              <a:rPr lang="en-US" sz="2800" dirty="0" err="1" smtClean="0"/>
              <a:t>proporción</a:t>
            </a:r>
            <a:r>
              <a:rPr lang="en-US" sz="2800" dirty="0" smtClean="0"/>
              <a:t> </a:t>
            </a:r>
            <a:r>
              <a:rPr lang="en-US" sz="2800" dirty="0" err="1" smtClean="0"/>
              <a:t>poblacional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</a:t>
            </a:r>
            <a:r>
              <a:rPr lang="en-US" sz="2800" dirty="0" err="1" smtClean="0"/>
              <a:t>aprox</a:t>
            </a:r>
            <a:r>
              <a:rPr lang="en-US" sz="2800" dirty="0" smtClean="0"/>
              <a:t>. 0.20, </a:t>
            </a:r>
            <a:r>
              <a:rPr lang="en-US" sz="2800" dirty="0" err="1" smtClean="0"/>
              <a:t>entonces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obtener</a:t>
            </a:r>
            <a:r>
              <a:rPr lang="en-US" sz="2800" dirty="0" smtClean="0"/>
              <a:t> el </a:t>
            </a:r>
            <a:r>
              <a:rPr lang="en-US" sz="2800" dirty="0" err="1" smtClean="0"/>
              <a:t>margen</a:t>
            </a:r>
            <a:r>
              <a:rPr lang="en-US" sz="2800" dirty="0" smtClean="0"/>
              <a:t> de error 0.03 </a:t>
            </a:r>
            <a:r>
              <a:rPr lang="en-US" sz="2800" dirty="0" err="1" smtClean="0"/>
              <a:t>para</a:t>
            </a:r>
            <a:r>
              <a:rPr lang="en-US" sz="2800" dirty="0" smtClean="0"/>
              <a:t> un IC del 95%,</a:t>
            </a:r>
          </a:p>
          <a:p>
            <a:pPr>
              <a:lnSpc>
                <a:spcPct val="110000"/>
              </a:lnSpc>
              <a:spcAft>
                <a:spcPts val="3000"/>
              </a:spcAft>
            </a:pPr>
            <a:endParaRPr lang="en-US" sz="2800" dirty="0" smtClean="0"/>
          </a:p>
          <a:p>
            <a:pPr>
              <a:lnSpc>
                <a:spcPct val="110000"/>
              </a:lnSpc>
            </a:pPr>
            <a:r>
              <a:rPr lang="en-US" sz="2800" dirty="0" smtClean="0"/>
              <a:t>Es “</a:t>
            </a:r>
            <a:r>
              <a:rPr lang="en-US" sz="2800" dirty="0" err="1" smtClean="0"/>
              <a:t>más</a:t>
            </a:r>
            <a:r>
              <a:rPr lang="en-US" sz="2800" dirty="0" smtClean="0"/>
              <a:t> </a:t>
            </a:r>
            <a:r>
              <a:rPr lang="en-US" sz="2800" dirty="0" err="1" smtClean="0"/>
              <a:t>facil</a:t>
            </a:r>
            <a:r>
              <a:rPr lang="en-US" sz="2800" dirty="0" smtClean="0"/>
              <a:t>” </a:t>
            </a:r>
            <a:r>
              <a:rPr lang="en-US" sz="2800" dirty="0" err="1" smtClean="0"/>
              <a:t>estimar</a:t>
            </a:r>
            <a:r>
              <a:rPr lang="en-US" sz="2800" dirty="0" smtClean="0"/>
              <a:t> la </a:t>
            </a:r>
            <a:r>
              <a:rPr lang="en-US" sz="2800" dirty="0" err="1" smtClean="0"/>
              <a:t>propoción</a:t>
            </a:r>
            <a:r>
              <a:rPr lang="en-US" sz="2800" dirty="0" smtClean="0"/>
              <a:t> </a:t>
            </a:r>
            <a:r>
              <a:rPr lang="en-US" sz="2800" dirty="0" err="1" smtClean="0"/>
              <a:t>poblacional</a:t>
            </a:r>
            <a:r>
              <a:rPr lang="en-US" sz="2800" dirty="0" smtClean="0"/>
              <a:t> </a:t>
            </a:r>
            <a:r>
              <a:rPr lang="en-US" sz="2800" dirty="0" err="1" smtClean="0"/>
              <a:t>cuando</a:t>
            </a:r>
            <a:r>
              <a:rPr lang="en-US" sz="2800" dirty="0" smtClean="0"/>
              <a:t> la </a:t>
            </a:r>
            <a:r>
              <a:rPr lang="en-US" sz="2800" dirty="0" err="1" smtClean="0"/>
              <a:t>proporción</a:t>
            </a:r>
            <a:r>
              <a:rPr lang="en-US" sz="2800" dirty="0" smtClean="0"/>
              <a:t> se </a:t>
            </a:r>
            <a:r>
              <a:rPr lang="en-US" sz="2800" dirty="0" err="1" smtClean="0"/>
              <a:t>acerca</a:t>
            </a:r>
            <a:r>
              <a:rPr lang="en-US" sz="2800" dirty="0" smtClean="0"/>
              <a:t> a 0 a 1 (</a:t>
            </a:r>
            <a:r>
              <a:rPr lang="en-US" sz="2800" dirty="0" err="1" smtClean="0"/>
              <a:t>elecciones</a:t>
            </a:r>
            <a:r>
              <a:rPr lang="en-US" sz="2800" dirty="0" smtClean="0"/>
              <a:t> </a:t>
            </a:r>
            <a:r>
              <a:rPr lang="en-US" sz="2800" dirty="0" err="1" smtClean="0"/>
              <a:t>competidas</a:t>
            </a:r>
            <a:r>
              <a:rPr lang="en-US" sz="2800" dirty="0" smtClean="0"/>
              <a:t> son </a:t>
            </a:r>
            <a:r>
              <a:rPr lang="en-US" sz="2800" dirty="0" err="1" smtClean="0"/>
              <a:t>difíciles</a:t>
            </a:r>
            <a:r>
              <a:rPr lang="en-US" sz="2800" dirty="0" smtClean="0"/>
              <a:t>)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Es </a:t>
            </a:r>
            <a:r>
              <a:rPr lang="en-US" sz="2800" dirty="0" err="1" smtClean="0"/>
              <a:t>mejor</a:t>
            </a:r>
            <a:r>
              <a:rPr lang="en-US" sz="2800" dirty="0" smtClean="0"/>
              <a:t> </a:t>
            </a:r>
            <a:r>
              <a:rPr lang="en-US" sz="2800" dirty="0" err="1" smtClean="0"/>
              <a:t>usar</a:t>
            </a:r>
            <a:r>
              <a:rPr lang="en-US" sz="2800" dirty="0" smtClean="0"/>
              <a:t> </a:t>
            </a:r>
            <a:r>
              <a:rPr lang="en-US" sz="2800" dirty="0" err="1" smtClean="0"/>
              <a:t>utilizar</a:t>
            </a:r>
            <a:r>
              <a:rPr lang="en-US" sz="2800" dirty="0" smtClean="0"/>
              <a:t> </a:t>
            </a:r>
            <a:r>
              <a:rPr lang="en-US" sz="2800" dirty="0" err="1" smtClean="0"/>
              <a:t>valores</a:t>
            </a:r>
            <a:r>
              <a:rPr lang="en-US" sz="2800" dirty="0" smtClean="0"/>
              <a:t> </a:t>
            </a:r>
            <a:r>
              <a:rPr lang="en-US" sz="2800" dirty="0" err="1" smtClean="0"/>
              <a:t>aproximados</a:t>
            </a:r>
            <a:r>
              <a:rPr lang="en-US" sz="2800" dirty="0" smtClean="0"/>
              <a:t> de </a:t>
            </a:r>
            <a:r>
              <a:rPr lang="en-US" sz="2800" dirty="0" smtClean="0">
                <a:sym typeface="Euclid Symbol" pitchFamily="18" charset="2"/>
              </a:rPr>
              <a:t> en </a:t>
            </a:r>
            <a:r>
              <a:rPr lang="en-US" sz="2800" dirty="0" err="1" smtClean="0">
                <a:sym typeface="Euclid Symbol" pitchFamily="18" charset="2"/>
              </a:rPr>
              <a:t>lugar</a:t>
            </a:r>
            <a:r>
              <a:rPr lang="en-US" sz="2800" dirty="0" smtClean="0">
                <a:sym typeface="Euclid Symbol" pitchFamily="18" charset="2"/>
              </a:rPr>
              <a:t> de</a:t>
            </a:r>
            <a:r>
              <a:rPr lang="en-US" sz="2800" dirty="0" smtClean="0"/>
              <a:t> 0.50, a </a:t>
            </a:r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no </a:t>
            </a:r>
            <a:r>
              <a:rPr lang="en-US" sz="2800" dirty="0" err="1" smtClean="0"/>
              <a:t>tengamos</a:t>
            </a:r>
            <a:r>
              <a:rPr lang="en-US" sz="2800" dirty="0" smtClean="0"/>
              <a:t> idea de </a:t>
            </a:r>
            <a:r>
              <a:rPr lang="en-US" sz="2800" dirty="0" err="1" smtClean="0"/>
              <a:t>su</a:t>
            </a:r>
            <a:r>
              <a:rPr lang="en-US" sz="2800" dirty="0" smtClean="0"/>
              <a:t> valor</a:t>
            </a:r>
            <a:endParaRPr lang="es-MX" sz="2800" dirty="0" smtClean="0"/>
          </a:p>
          <a:p>
            <a:endParaRPr lang="en-US" sz="2800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123728" y="2780928"/>
          <a:ext cx="5148262" cy="949325"/>
        </p:xfrm>
        <a:graphic>
          <a:graphicData uri="http://schemas.openxmlformats.org/presentationml/2006/ole">
            <p:oleObj spid="_x0000_s19458" name="Equation" r:id="rId3" imgW="2476440" imgH="457200" progId="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Seleccionar</a:t>
            </a:r>
            <a:r>
              <a:rPr lang="en-US" dirty="0" smtClean="0"/>
              <a:t> el </a:t>
            </a:r>
            <a:r>
              <a:rPr lang="en-US" dirty="0" err="1" smtClean="0"/>
              <a:t>tamaño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Determinar</a:t>
            </a:r>
            <a:r>
              <a:rPr lang="en-US" dirty="0" smtClean="0"/>
              <a:t> el </a:t>
            </a:r>
            <a:r>
              <a:rPr lang="en-US" dirty="0" err="1" smtClean="0"/>
              <a:t>parámetro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(media </a:t>
            </a:r>
            <a:r>
              <a:rPr lang="en-US" dirty="0" err="1" smtClean="0"/>
              <a:t>poblacional</a:t>
            </a:r>
            <a:r>
              <a:rPr lang="en-US" dirty="0" smtClean="0"/>
              <a:t> o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Seleccionar</a:t>
            </a:r>
            <a:r>
              <a:rPr lang="en-US" dirty="0" smtClean="0"/>
              <a:t> un </a:t>
            </a:r>
            <a:r>
              <a:rPr lang="en-US" dirty="0" err="1" smtClean="0"/>
              <a:t>margen</a:t>
            </a:r>
            <a:r>
              <a:rPr lang="en-US" dirty="0" smtClean="0"/>
              <a:t> de error (</a:t>
            </a:r>
            <a:r>
              <a:rPr lang="en-US" i="1" dirty="0" smtClean="0"/>
              <a:t>M</a:t>
            </a:r>
            <a:r>
              <a:rPr lang="en-US" dirty="0" smtClean="0"/>
              <a:t>) y un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 (</a:t>
            </a:r>
            <a:r>
              <a:rPr lang="en-US" dirty="0" err="1" smtClean="0"/>
              <a:t>determina</a:t>
            </a:r>
            <a:r>
              <a:rPr lang="en-US" dirty="0" smtClean="0"/>
              <a:t> el valor-</a:t>
            </a:r>
            <a:r>
              <a:rPr lang="en-US" i="1" dirty="0" smtClean="0"/>
              <a:t>z</a:t>
            </a:r>
            <a:r>
              <a:rPr lang="en-US" dirty="0" smtClean="0"/>
              <a:t>)</a:t>
            </a:r>
            <a:endParaRPr lang="es-MX" dirty="0" smtClean="0"/>
          </a:p>
          <a:p>
            <a:pPr>
              <a:spcAft>
                <a:spcPts val="1800"/>
              </a:spcAft>
            </a:pPr>
            <a:r>
              <a:rPr lang="en-US" dirty="0" err="1" smtClean="0"/>
              <a:t>Proporción</a:t>
            </a:r>
            <a:r>
              <a:rPr lang="en-US" dirty="0" smtClean="0"/>
              <a:t> (</a:t>
            </a:r>
            <a:r>
              <a:rPr lang="en-US" dirty="0" err="1" smtClean="0"/>
              <a:t>siendo</a:t>
            </a:r>
            <a:r>
              <a:rPr lang="en-US" dirty="0" smtClean="0"/>
              <a:t> “</a:t>
            </a:r>
            <a:r>
              <a:rPr lang="en-US" dirty="0" err="1" smtClean="0"/>
              <a:t>conservadores</a:t>
            </a:r>
            <a:r>
              <a:rPr lang="en-US" dirty="0" smtClean="0"/>
              <a:t>”, </a:t>
            </a:r>
            <a:r>
              <a:rPr lang="en-US" i="1" dirty="0" smtClean="0"/>
              <a:t>p </a:t>
            </a:r>
            <a:r>
              <a:rPr lang="en-US" dirty="0" smtClean="0"/>
              <a:t>= 0.50)</a:t>
            </a:r>
          </a:p>
          <a:p>
            <a:endParaRPr lang="es-MX" dirty="0" smtClean="0"/>
          </a:p>
          <a:p>
            <a:r>
              <a:rPr lang="en-US" dirty="0" smtClean="0"/>
              <a:t>Media (</a:t>
            </a:r>
            <a:r>
              <a:rPr lang="en-US" dirty="0" err="1" smtClean="0"/>
              <a:t>necesita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supongamos</a:t>
            </a:r>
            <a:r>
              <a:rPr lang="en-US" dirty="0" smtClean="0"/>
              <a:t> un valor de </a:t>
            </a:r>
            <a:r>
              <a:rPr lang="en-US" dirty="0" smtClean="0">
                <a:sym typeface="Symbol"/>
              </a:rPr>
              <a:t></a:t>
            </a:r>
            <a:r>
              <a:rPr lang="en-US" dirty="0" smtClean="0"/>
              <a:t>): </a:t>
            </a:r>
          </a:p>
          <a:p>
            <a:endParaRPr lang="es-MX" dirty="0" smtClean="0"/>
          </a:p>
          <a:p>
            <a:endParaRPr lang="en-US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3131840" y="4437112"/>
          <a:ext cx="2160588" cy="876300"/>
        </p:xfrm>
        <a:graphic>
          <a:graphicData uri="http://schemas.openxmlformats.org/presentationml/2006/ole">
            <p:oleObj spid="_x0000_s20482" name="Equation" r:id="rId4" imgW="1155600" imgH="469800" progId="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347864" y="5693048"/>
          <a:ext cx="1776413" cy="976312"/>
        </p:xfrm>
        <a:graphic>
          <a:graphicData uri="http://schemas.openxmlformats.org/presentationml/2006/ole">
            <p:oleObj spid="_x0000_s20483" name="Equation" r:id="rId5" imgW="850680" imgH="469800" progId="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i="1" dirty="0" smtClean="0"/>
              <a:t>n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estimar</a:t>
            </a:r>
            <a:r>
              <a:rPr lang="en-US" dirty="0" smtClean="0"/>
              <a:t> la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9971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futuro</a:t>
            </a:r>
            <a:r>
              <a:rPr lang="en-US" dirty="0" smtClean="0"/>
              <a:t> en anorexia: </a:t>
            </a:r>
            <a:r>
              <a:rPr lang="en-US" dirty="0" err="1" smtClean="0"/>
              <a:t>Queremos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estimar</a:t>
            </a:r>
            <a:r>
              <a:rPr lang="en-US" dirty="0" smtClean="0"/>
              <a:t> el </a:t>
            </a:r>
            <a:r>
              <a:rPr lang="en-US" dirty="0" err="1" smtClean="0"/>
              <a:t>cambio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en peso ± 2 </a:t>
            </a:r>
            <a:r>
              <a:rPr lang="en-US" dirty="0" err="1" smtClean="0"/>
              <a:t>libras</a:t>
            </a:r>
            <a:r>
              <a:rPr lang="en-US" dirty="0" smtClean="0"/>
              <a:t>, con </a:t>
            </a:r>
            <a:r>
              <a:rPr lang="en-US" dirty="0" err="1" smtClean="0"/>
              <a:t>probabilidad</a:t>
            </a:r>
            <a:r>
              <a:rPr lang="en-US" dirty="0" smtClean="0"/>
              <a:t> 0.95.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 base en el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pasado</a:t>
            </a:r>
            <a:r>
              <a:rPr lang="en-US" dirty="0" smtClean="0"/>
              <a:t>, </a:t>
            </a:r>
            <a:r>
              <a:rPr lang="en-US" dirty="0" err="1" smtClean="0"/>
              <a:t>asumimos</a:t>
            </a:r>
            <a:r>
              <a:rPr lang="en-US" dirty="0" smtClean="0"/>
              <a:t> </a:t>
            </a:r>
            <a:r>
              <a:rPr lang="el-GR" dirty="0" smtClean="0">
                <a:cs typeface="Arial" charset="0"/>
              </a:rPr>
              <a:t>σ</a:t>
            </a:r>
            <a:r>
              <a:rPr lang="en-US" dirty="0" smtClean="0">
                <a:cs typeface="Arial" charset="0"/>
              </a:rPr>
              <a:t> = 7</a:t>
            </a:r>
          </a:p>
          <a:p>
            <a:pPr>
              <a:lnSpc>
                <a:spcPct val="90000"/>
              </a:lnSpc>
            </a:pPr>
            <a:endParaRPr lang="en-US" dirty="0"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Nota: No se </a:t>
            </a:r>
            <a:r>
              <a:rPr lang="en-US" dirty="0" err="1" smtClean="0">
                <a:cs typeface="Arial" charset="0"/>
              </a:rPr>
              <a:t>preocupen</a:t>
            </a:r>
            <a:r>
              <a:rPr lang="en-US" dirty="0" smtClean="0">
                <a:cs typeface="Arial" charset="0"/>
              </a:rPr>
              <a:t> en </a:t>
            </a:r>
            <a:r>
              <a:rPr lang="en-US" dirty="0" err="1" smtClean="0">
                <a:cs typeface="Arial" charset="0"/>
              </a:rPr>
              <a:t>memorizar</a:t>
            </a:r>
            <a:r>
              <a:rPr lang="en-US" dirty="0" smtClean="0">
                <a:cs typeface="Arial" charset="0"/>
              </a:rPr>
              <a:t>  </a:t>
            </a:r>
            <a:r>
              <a:rPr lang="en-US" dirty="0" err="1" smtClean="0">
                <a:cs typeface="Arial" charset="0"/>
              </a:rPr>
              <a:t>como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las</a:t>
            </a:r>
            <a:r>
              <a:rPr lang="en-US" dirty="0" smtClean="0">
                <a:cs typeface="Arial" charset="0"/>
              </a:rPr>
              <a:t> del </a:t>
            </a:r>
            <a:r>
              <a:rPr lang="en-US" dirty="0" err="1" smtClean="0">
                <a:cs typeface="Arial" charset="0"/>
              </a:rPr>
              <a:t>tamaño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muestra</a:t>
            </a:r>
            <a:r>
              <a:rPr lang="en-US" dirty="0" smtClean="0">
                <a:cs typeface="Arial" charset="0"/>
              </a:rPr>
              <a:t>. En </a:t>
            </a:r>
            <a:r>
              <a:rPr lang="en-US" dirty="0" err="1" smtClean="0">
                <a:cs typeface="Arial" charset="0"/>
              </a:rPr>
              <a:t>examenes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daré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hoja</a:t>
            </a:r>
            <a:r>
              <a:rPr lang="en-US" dirty="0" smtClean="0">
                <a:cs typeface="Arial" charset="0"/>
              </a:rPr>
              <a:t> con </a:t>
            </a:r>
            <a:r>
              <a:rPr lang="en-US" dirty="0" err="1" smtClean="0">
                <a:cs typeface="Arial" charset="0"/>
              </a:rPr>
              <a:t>fórmulas</a:t>
            </a:r>
            <a:r>
              <a:rPr lang="en-US" dirty="0" smtClean="0">
                <a:cs typeface="Arial" charset="0"/>
              </a:rPr>
              <a:t>.</a:t>
            </a:r>
            <a:endParaRPr lang="en-US" dirty="0">
              <a:cs typeface="Arial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195736" y="3717032"/>
          <a:ext cx="4200525" cy="1003300"/>
        </p:xfrm>
        <a:graphic>
          <a:graphicData uri="http://schemas.openxmlformats.org/presentationml/2006/ole">
            <p:oleObj spid="_x0000_s21506" name="Equation" r:id="rId3" imgW="1968480" imgH="469800" progId="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comentarios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IC y el </a:t>
            </a:r>
            <a:r>
              <a:rPr lang="en-US" dirty="0" err="1" smtClean="0"/>
              <a:t>tamaño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visto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depende</a:t>
            </a:r>
            <a:r>
              <a:rPr lang="en-US" dirty="0" smtClean="0"/>
              <a:t> del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 (mayor </a:t>
            </a:r>
            <a:r>
              <a:rPr lang="en-US" dirty="0" err="1" smtClean="0"/>
              <a:t>confianza</a:t>
            </a:r>
            <a:r>
              <a:rPr lang="en-US" dirty="0" smtClean="0"/>
              <a:t> </a:t>
            </a:r>
            <a:r>
              <a:rPr lang="en-US" dirty="0" err="1" smtClean="0"/>
              <a:t>requiere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) y la </a:t>
            </a:r>
            <a:r>
              <a:rPr lang="en-US" dirty="0" err="1" smtClean="0"/>
              <a:t>variabilidad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(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variabilidad</a:t>
            </a:r>
            <a:r>
              <a:rPr lang="en-US" dirty="0" smtClean="0"/>
              <a:t> require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 la </a:t>
            </a:r>
            <a:r>
              <a:rPr lang="en-US" dirty="0" err="1" smtClean="0"/>
              <a:t>práctica</a:t>
            </a:r>
            <a:r>
              <a:rPr lang="en-US" dirty="0" smtClean="0"/>
              <a:t>, </a:t>
            </a:r>
            <a:r>
              <a:rPr lang="en-US" dirty="0" err="1" smtClean="0"/>
              <a:t>determinar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smtClean="0"/>
              <a:t>no </a:t>
            </a:r>
            <a:r>
              <a:rPr lang="en-US" dirty="0" err="1" smtClean="0"/>
              <a:t>es</a:t>
            </a:r>
            <a:r>
              <a:rPr lang="en-US" dirty="0" smtClean="0"/>
              <a:t> tan </a:t>
            </a:r>
            <a:r>
              <a:rPr lang="en-US" dirty="0" err="1" smtClean="0"/>
              <a:t>fácil</a:t>
            </a:r>
            <a:r>
              <a:rPr lang="en-US" dirty="0" smtClean="0"/>
              <a:t> </a:t>
            </a:r>
            <a:r>
              <a:rPr lang="en-US" dirty="0" err="1" smtClean="0"/>
              <a:t>porque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		(1) hay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estimar</a:t>
            </a:r>
            <a:r>
              <a:rPr lang="en-US" dirty="0" smtClean="0"/>
              <a:t> </a:t>
            </a:r>
            <a:r>
              <a:rPr lang="en-US" dirty="0" err="1" smtClean="0"/>
              <a:t>muchos</a:t>
            </a:r>
            <a:r>
              <a:rPr lang="en-US" dirty="0" smtClean="0"/>
              <a:t> </a:t>
            </a:r>
            <a:r>
              <a:rPr lang="en-US" dirty="0" err="1" smtClean="0"/>
              <a:t>parámetros</a:t>
            </a:r>
            <a:r>
              <a:rPr lang="en-US" dirty="0" smtClean="0"/>
              <a:t> 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		(2) </a:t>
            </a:r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pueden</a:t>
            </a:r>
            <a:r>
              <a:rPr lang="en-US" dirty="0" smtClean="0"/>
              <a:t> ser </a:t>
            </a:r>
            <a:r>
              <a:rPr lang="en-US" dirty="0" err="1" smtClean="0"/>
              <a:t>escasos</a:t>
            </a:r>
            <a:r>
              <a:rPr lang="en-US" dirty="0" smtClean="0"/>
              <a:t> y </a:t>
            </a:r>
            <a:r>
              <a:rPr lang="en-US" dirty="0" err="1" smtClean="0"/>
              <a:t>tendremos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 	      </a:t>
            </a:r>
            <a:r>
              <a:rPr lang="en-US" dirty="0" err="1" smtClean="0"/>
              <a:t>ajustarmos</a:t>
            </a:r>
            <a:endParaRPr lang="en-US" dirty="0" smtClean="0"/>
          </a:p>
          <a:p>
            <a:r>
              <a:rPr lang="en-US" dirty="0" smtClean="0"/>
              <a:t>Se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construir</a:t>
            </a:r>
            <a:r>
              <a:rPr lang="en-US" dirty="0" smtClean="0"/>
              <a:t> IC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parámetro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(</a:t>
            </a:r>
            <a:r>
              <a:rPr lang="en-US" dirty="0" err="1" smtClean="0"/>
              <a:t>p.ej</a:t>
            </a:r>
            <a:r>
              <a:rPr lang="en-US" dirty="0" smtClean="0"/>
              <a:t>., </a:t>
            </a:r>
            <a:r>
              <a:rPr lang="en-US" dirty="0" err="1" smtClean="0"/>
              <a:t>ver</a:t>
            </a:r>
            <a:r>
              <a:rPr lang="en-US" dirty="0" smtClean="0"/>
              <a:t> pp. 130-131 </a:t>
            </a:r>
            <a:r>
              <a:rPr lang="en-US" dirty="0" err="1" smtClean="0"/>
              <a:t>para</a:t>
            </a:r>
            <a:r>
              <a:rPr lang="en-US" dirty="0" smtClean="0"/>
              <a:t> IC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mediana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i="1" dirty="0" smtClean="0"/>
              <a:t>n-1 </a:t>
            </a:r>
            <a:r>
              <a:rPr lang="en-US" dirty="0" smtClean="0"/>
              <a:t>(en </a:t>
            </a:r>
            <a:r>
              <a:rPr lang="en-US" dirty="0" err="1" smtClean="0"/>
              <a:t>lugar</a:t>
            </a:r>
            <a:r>
              <a:rPr lang="en-US" dirty="0" smtClean="0"/>
              <a:t> de </a:t>
            </a:r>
            <a:r>
              <a:rPr lang="en-US" i="1" dirty="0" smtClean="0"/>
              <a:t>n</a:t>
            </a:r>
            <a:r>
              <a:rPr lang="en-US" dirty="0" smtClean="0"/>
              <a:t>) en </a:t>
            </a:r>
            <a:r>
              <a:rPr lang="en-US" i="1" dirty="0" smtClean="0"/>
              <a:t>s </a:t>
            </a:r>
            <a:r>
              <a:rPr lang="en-US" dirty="0" smtClean="0"/>
              <a:t>reduce </a:t>
            </a:r>
            <a:r>
              <a:rPr lang="en-US" dirty="0" err="1" smtClean="0"/>
              <a:t>sesgo</a:t>
            </a:r>
            <a:r>
              <a:rPr lang="en-US" dirty="0" smtClean="0"/>
              <a:t> en la </a:t>
            </a:r>
            <a:r>
              <a:rPr lang="en-US" dirty="0" err="1" smtClean="0"/>
              <a:t>estimación</a:t>
            </a:r>
            <a:r>
              <a:rPr lang="en-US" dirty="0" smtClean="0"/>
              <a:t> de la </a:t>
            </a:r>
            <a:r>
              <a:rPr lang="en-US" dirty="0" err="1" smtClean="0"/>
              <a:t>desv</a:t>
            </a:r>
            <a:r>
              <a:rPr lang="en-US" dirty="0" smtClean="0"/>
              <a:t>. est.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l-GR" sz="3600" dirty="0" smtClean="0">
                <a:cs typeface="Arial" charset="0"/>
              </a:rPr>
              <a:t>Σ</a:t>
            </a:r>
            <a:endParaRPr lang="es-MX" sz="36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b="1" dirty="0" smtClean="0"/>
              <a:t>Example</a:t>
            </a:r>
            <a:r>
              <a:rPr lang="en-US" dirty="0" smtClean="0"/>
              <a:t>: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probabilidad</a:t>
            </a:r>
            <a:r>
              <a:rPr lang="en-US" dirty="0" smtClean="0"/>
              <a:t> </a:t>
            </a:r>
            <a:r>
              <a:rPr lang="en-US" dirty="0" err="1" smtClean="0"/>
              <a:t>binaria</a:t>
            </a:r>
            <a:r>
              <a:rPr lang="en-US" dirty="0" smtClean="0"/>
              <a:t> con </a:t>
            </a:r>
            <a:r>
              <a:rPr lang="en-US" i="1" dirty="0" smtClean="0"/>
              <a:t>n </a:t>
            </a:r>
            <a:r>
              <a:rPr lang="en-US" dirty="0" smtClean="0"/>
              <a:t>= 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i="1" dirty="0" smtClean="0"/>
              <a:t>y  P(y)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i="1" dirty="0" smtClean="0"/>
              <a:t> </a:t>
            </a:r>
            <a:r>
              <a:rPr lang="en-US" dirty="0" smtClean="0"/>
              <a:t>0   ½     </a:t>
            </a:r>
            <a:r>
              <a:rPr lang="en-US" dirty="0" smtClean="0">
                <a:cs typeface="Arial" charset="0"/>
              </a:rPr>
              <a:t>µ               = 1,                                             so  </a:t>
            </a:r>
            <a:r>
              <a:rPr lang="el-GR" dirty="0" smtClean="0">
                <a:cs typeface="Arial" charset="0"/>
              </a:rPr>
              <a:t>σ</a:t>
            </a:r>
            <a:r>
              <a:rPr lang="en-US" dirty="0" smtClean="0">
                <a:cs typeface="Arial" charset="0"/>
              </a:rPr>
              <a:t> = 1</a:t>
            </a:r>
            <a:endParaRPr lang="el-GR" dirty="0" smtClean="0">
              <a:cs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2   ½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Posibles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</a:t>
            </a:r>
            <a:r>
              <a:rPr lang="en-US" dirty="0" err="1" smtClean="0"/>
              <a:t>igualmente</a:t>
            </a:r>
            <a:r>
              <a:rPr lang="en-US" dirty="0" smtClean="0"/>
              <a:t> </a:t>
            </a:r>
            <a:r>
              <a:rPr lang="en-US" dirty="0" err="1" smtClean="0"/>
              <a:t>probables</a:t>
            </a:r>
            <a:r>
              <a:rPr lang="en-US" dirty="0" smtClean="0"/>
              <a:t>)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(0, 0)                                        0                      0      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(0, 2)                                        1                      2      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(2, 0)                                        1                      2      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(2, 2)                                        0                      0      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Media de </a:t>
            </a:r>
            <a:r>
              <a:rPr lang="en-US" dirty="0" err="1" smtClean="0"/>
              <a:t>estimaciones</a:t>
            </a:r>
            <a:r>
              <a:rPr lang="en-US" dirty="0" smtClean="0"/>
              <a:t>      0.5                  1.0              1.0</a:t>
            </a:r>
          </a:p>
          <a:p>
            <a:endParaRPr lang="en-US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3779912" y="3058790"/>
          <a:ext cx="4876800" cy="730250"/>
        </p:xfrm>
        <a:graphic>
          <a:graphicData uri="http://schemas.openxmlformats.org/presentationml/2006/ole">
            <p:oleObj spid="_x0000_s23554" name="Equation" r:id="rId3" imgW="2793960" imgH="419040" progId="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563888" y="1916832"/>
          <a:ext cx="3124200" cy="523875"/>
        </p:xfrm>
        <a:graphic>
          <a:graphicData uri="http://schemas.openxmlformats.org/presentationml/2006/ole">
            <p:oleObj spid="_x0000_s23555" name="Equation" r:id="rId4" imgW="1511280" imgH="253800" progId="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835696" y="1988840"/>
          <a:ext cx="1143000" cy="401638"/>
        </p:xfrm>
        <a:graphic>
          <a:graphicData uri="http://schemas.openxmlformats.org/presentationml/2006/ole">
            <p:oleObj spid="_x0000_s23556" name="Equation" r:id="rId5" imgW="72360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err="1" smtClean="0"/>
              <a:t>Métodos</a:t>
            </a:r>
            <a:r>
              <a:rPr lang="en-US" dirty="0" smtClean="0"/>
              <a:t> de </a:t>
            </a:r>
            <a:r>
              <a:rPr lang="en-US" b="1" dirty="0" smtClean="0"/>
              <a:t>IC</a:t>
            </a:r>
            <a:r>
              <a:rPr lang="en-US" dirty="0" smtClean="0"/>
              <a:t> </a:t>
            </a:r>
            <a:r>
              <a:rPr lang="en-US" dirty="0" err="1" smtClean="0"/>
              <a:t>fueron</a:t>
            </a:r>
            <a:r>
              <a:rPr lang="en-US" dirty="0" smtClean="0"/>
              <a:t> </a:t>
            </a:r>
            <a:r>
              <a:rPr lang="en-US" dirty="0" err="1" smtClean="0"/>
              <a:t>desarrollados</a:t>
            </a:r>
            <a:r>
              <a:rPr lang="en-US" dirty="0" smtClean="0"/>
              <a:t> en 1930s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Jerzy</a:t>
            </a:r>
            <a:r>
              <a:rPr lang="en-US" dirty="0" smtClean="0"/>
              <a:t> </a:t>
            </a:r>
            <a:r>
              <a:rPr lang="en-US" dirty="0" err="1" smtClean="0"/>
              <a:t>Neyman</a:t>
            </a:r>
            <a:r>
              <a:rPr lang="en-US" dirty="0" smtClean="0"/>
              <a:t> (U. California, Berkeley) y </a:t>
            </a:r>
            <a:r>
              <a:rPr lang="en-US" dirty="0" err="1" smtClean="0"/>
              <a:t>Egon</a:t>
            </a:r>
            <a:r>
              <a:rPr lang="en-US" dirty="0" smtClean="0"/>
              <a:t> Pearson (University College, London)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El </a:t>
            </a:r>
            <a:r>
              <a:rPr lang="en-US" dirty="0" err="1" smtClean="0"/>
              <a:t>método</a:t>
            </a:r>
            <a:r>
              <a:rPr lang="en-US" dirty="0" smtClean="0"/>
              <a:t> de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dirty="0" err="1" smtClean="0"/>
              <a:t>puntual</a:t>
            </a:r>
            <a:r>
              <a:rPr lang="en-US" dirty="0" smtClean="0"/>
              <a:t> </a:t>
            </a:r>
            <a:r>
              <a:rPr lang="en-US" dirty="0" err="1" smtClean="0"/>
              <a:t>utilizado</a:t>
            </a:r>
            <a:r>
              <a:rPr lang="en-US" dirty="0" smtClean="0"/>
              <a:t> </a:t>
            </a:r>
            <a:r>
              <a:rPr lang="en-US" dirty="0" err="1" smtClean="0"/>
              <a:t>actualmente</a:t>
            </a:r>
            <a:r>
              <a:rPr lang="en-US" dirty="0" smtClean="0"/>
              <a:t>, </a:t>
            </a:r>
            <a:r>
              <a:rPr lang="en-US" dirty="0" err="1" smtClean="0"/>
              <a:t>desarrollado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Ronald Fisher (UK) en 1920s, se llama </a:t>
            </a:r>
            <a:r>
              <a:rPr lang="en-US" b="1" dirty="0" err="1" smtClean="0"/>
              <a:t>máxima</a:t>
            </a:r>
            <a:r>
              <a:rPr lang="en-US" b="1" dirty="0" smtClean="0"/>
              <a:t> </a:t>
            </a:r>
            <a:r>
              <a:rPr lang="en-US" b="1" dirty="0" err="1" smtClean="0"/>
              <a:t>verosimilitud</a:t>
            </a:r>
            <a:r>
              <a:rPr lang="en-US" dirty="0" smtClean="0"/>
              <a:t>.  La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valor del </a:t>
            </a:r>
            <a:r>
              <a:rPr lang="en-US" dirty="0" err="1" smtClean="0"/>
              <a:t>parámetro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cual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observados</a:t>
            </a:r>
            <a:r>
              <a:rPr lang="en-US" dirty="0" smtClean="0"/>
              <a:t> </a:t>
            </a:r>
            <a:r>
              <a:rPr lang="en-US" dirty="0" err="1" smtClean="0"/>
              <a:t>tendrían</a:t>
            </a:r>
            <a:r>
              <a:rPr lang="en-US" dirty="0" smtClean="0"/>
              <a:t> la mayor </a:t>
            </a:r>
            <a:r>
              <a:rPr lang="en-US" dirty="0" err="1" smtClean="0"/>
              <a:t>posibilidad</a:t>
            </a:r>
            <a:r>
              <a:rPr lang="en-US" dirty="0" smtClean="0"/>
              <a:t> de </a:t>
            </a:r>
            <a:r>
              <a:rPr lang="en-US" dirty="0" err="1" smtClean="0"/>
              <a:t>ocurrir</a:t>
            </a:r>
            <a:r>
              <a:rPr lang="en-US" dirty="0" smtClean="0"/>
              <a:t>, </a:t>
            </a:r>
            <a:r>
              <a:rPr lang="en-US" dirty="0" err="1" smtClean="0"/>
              <a:t>comparado</a:t>
            </a:r>
            <a:r>
              <a:rPr lang="en-US" dirty="0" smtClean="0"/>
              <a:t> con </a:t>
            </a:r>
            <a:r>
              <a:rPr lang="en-US" dirty="0" err="1" smtClean="0"/>
              <a:t>otro</a:t>
            </a:r>
            <a:r>
              <a:rPr lang="en-US" dirty="0" smtClean="0"/>
              <a:t> valor</a:t>
            </a:r>
          </a:p>
          <a:p>
            <a:pPr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dirty="0" smtClean="0"/>
              <a:t>			(</a:t>
            </a:r>
            <a:r>
              <a:rPr lang="en-US" dirty="0" err="1" smtClean="0"/>
              <a:t>imagen</a:t>
            </a:r>
            <a:r>
              <a:rPr lang="en-US" dirty="0" smtClean="0"/>
              <a:t>)</a:t>
            </a:r>
            <a:endParaRPr lang="es-MX" dirty="0" smtClean="0"/>
          </a:p>
          <a:p>
            <a:r>
              <a:rPr lang="en-US" b="1" dirty="0" smtClean="0"/>
              <a:t>Bootstrap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moderno</a:t>
            </a:r>
            <a:r>
              <a:rPr lang="en-US" dirty="0" smtClean="0"/>
              <a:t> (Brad </a:t>
            </a:r>
            <a:r>
              <a:rPr lang="en-US" dirty="0" err="1" smtClean="0"/>
              <a:t>Efron</a:t>
            </a:r>
            <a:r>
              <a:rPr lang="en-US" dirty="0" smtClean="0"/>
              <a:t>)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generar</a:t>
            </a:r>
            <a:r>
              <a:rPr lang="en-US" dirty="0" smtClean="0"/>
              <a:t> IC sin </a:t>
            </a:r>
            <a:r>
              <a:rPr lang="en-US" dirty="0" err="1" smtClean="0"/>
              <a:t>utilizar</a:t>
            </a:r>
            <a:r>
              <a:rPr lang="en-US" dirty="0" smtClean="0"/>
              <a:t>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matemáticos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derivar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asuma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distribución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r>
              <a:rPr lang="en-US" dirty="0" smtClean="0"/>
              <a:t> en particular.  Se </a:t>
            </a:r>
            <a:r>
              <a:rPr lang="en-US" dirty="0" err="1" smtClean="0"/>
              <a:t>basa</a:t>
            </a:r>
            <a:r>
              <a:rPr lang="en-US" dirty="0" smtClean="0"/>
              <a:t> en </a:t>
            </a:r>
            <a:r>
              <a:rPr lang="en-US" dirty="0" err="1" smtClean="0"/>
              <a:t>tomar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repetidas</a:t>
            </a:r>
            <a:r>
              <a:rPr lang="en-US" dirty="0" smtClean="0"/>
              <a:t> de </a:t>
            </a:r>
            <a:r>
              <a:rPr lang="en-US" dirty="0" err="1" smtClean="0"/>
              <a:t>tamaño</a:t>
            </a:r>
            <a:r>
              <a:rPr lang="en-US" dirty="0" smtClean="0"/>
              <a:t> </a:t>
            </a:r>
            <a:r>
              <a:rPr lang="en-US" i="1" dirty="0" smtClean="0"/>
              <a:t>n (con </a:t>
            </a:r>
            <a:r>
              <a:rPr lang="en-US" i="1" dirty="0" err="1" smtClean="0"/>
              <a:t>reemplazo</a:t>
            </a:r>
            <a:r>
              <a:rPr lang="en-US" i="1" dirty="0" smtClean="0"/>
              <a:t>) </a:t>
            </a:r>
            <a:r>
              <a:rPr lang="en-US" dirty="0" smtClean="0"/>
              <a:t>de la </a:t>
            </a:r>
            <a:r>
              <a:rPr lang="en-US" dirty="0" err="1" smtClean="0"/>
              <a:t>distribución</a:t>
            </a:r>
            <a:r>
              <a:rPr lang="en-US" dirty="0" smtClean="0"/>
              <a:t> de los </a:t>
            </a:r>
            <a:r>
              <a:rPr lang="en-US" dirty="0" err="1" smtClean="0"/>
              <a:t>datos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Utilizar</a:t>
            </a:r>
            <a:r>
              <a:rPr lang="en-US" dirty="0" smtClean="0"/>
              <a:t> IC en la </a:t>
            </a:r>
            <a:r>
              <a:rPr lang="en-US" dirty="0" err="1" smtClean="0"/>
              <a:t>práctica</a:t>
            </a:r>
            <a:r>
              <a:rPr lang="en-US" dirty="0" smtClean="0"/>
              <a:t> (o </a:t>
            </a:r>
            <a:r>
              <a:rPr lang="en-US" dirty="0" err="1" smtClean="0"/>
              <a:t>tareas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variable de </a:t>
            </a:r>
            <a:r>
              <a:rPr lang="en-US" dirty="0" err="1" smtClean="0"/>
              <a:t>interés</a:t>
            </a:r>
            <a:r>
              <a:rPr lang="en-US" dirty="0" smtClean="0"/>
              <a:t>?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 smtClean="0"/>
              <a:t>cuantitativa</a:t>
            </a:r>
            <a:r>
              <a:rPr lang="en-US" sz="2400" dirty="0" smtClean="0"/>
              <a:t> – </a:t>
            </a:r>
            <a:r>
              <a:rPr lang="en-US" sz="2400" dirty="0" err="1" smtClean="0"/>
              <a:t>inferencia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la media</a:t>
            </a:r>
            <a:endParaRPr lang="en-US" sz="2400" i="1" dirty="0" smtClean="0"/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en-US" sz="2400" i="1" dirty="0" err="1" smtClean="0"/>
              <a:t>categórica</a:t>
            </a:r>
            <a:r>
              <a:rPr lang="en-US" sz="2400" dirty="0" smtClean="0"/>
              <a:t> – </a:t>
            </a:r>
            <a:r>
              <a:rPr lang="en-US" sz="2400" dirty="0" err="1" smtClean="0"/>
              <a:t>inferencia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la </a:t>
            </a:r>
            <a:r>
              <a:rPr lang="en-US" sz="2400" i="1" dirty="0" err="1" smtClean="0"/>
              <a:t>proporción</a:t>
            </a:r>
            <a:endParaRPr lang="en-US" sz="2400" i="1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Se </a:t>
            </a:r>
            <a:r>
              <a:rPr lang="en-US" dirty="0" err="1" smtClean="0"/>
              <a:t>satisfacen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condiciones</a:t>
            </a:r>
            <a:r>
              <a:rPr lang="en-US" dirty="0" smtClean="0"/>
              <a:t>?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 smtClean="0"/>
              <a:t>Aleatorización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qué</a:t>
            </a:r>
            <a:r>
              <a:rPr lang="en-US" sz="2400" dirty="0" smtClean="0"/>
              <a:t>?  Se </a:t>
            </a:r>
            <a:r>
              <a:rPr lang="en-US" sz="2400" dirty="0" err="1" smtClean="0"/>
              <a:t>necesita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dist. </a:t>
            </a:r>
            <a:r>
              <a:rPr lang="en-US" sz="2400" dirty="0" err="1" smtClean="0"/>
              <a:t>muestral</a:t>
            </a:r>
            <a:r>
              <a:rPr lang="en-US" sz="2400" dirty="0" smtClean="0"/>
              <a:t> y </a:t>
            </a:r>
            <a:r>
              <a:rPr lang="en-US" sz="2400" dirty="0" err="1" smtClean="0"/>
              <a:t>su</a:t>
            </a:r>
            <a:r>
              <a:rPr lang="en-US" sz="2400" dirty="0" smtClean="0"/>
              <a:t> error </a:t>
            </a:r>
            <a:r>
              <a:rPr lang="en-US" sz="2400" dirty="0" err="1" smtClean="0"/>
              <a:t>estándar</a:t>
            </a:r>
            <a:r>
              <a:rPr lang="en-US" sz="2400" dirty="0" smtClean="0"/>
              <a:t> </a:t>
            </a:r>
            <a:r>
              <a:rPr lang="en-US" sz="2400" dirty="0" err="1" smtClean="0"/>
              <a:t>sean</a:t>
            </a:r>
            <a:r>
              <a:rPr lang="en-US" sz="2400" dirty="0" smtClean="0"/>
              <a:t> los </a:t>
            </a:r>
            <a:r>
              <a:rPr lang="en-US" sz="2400" dirty="0" err="1" smtClean="0"/>
              <a:t>que</a:t>
            </a:r>
            <a:r>
              <a:rPr lang="en-US" sz="2400" dirty="0" smtClean="0"/>
              <a:t> se </a:t>
            </a:r>
            <a:r>
              <a:rPr lang="en-US" sz="2400" dirty="0" err="1" smtClean="0"/>
              <a:t>suponen</a:t>
            </a:r>
            <a:r>
              <a:rPr lang="en-US" sz="24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 smtClean="0"/>
              <a:t>Otras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condiciones</a:t>
            </a:r>
            <a:r>
              <a:rPr lang="en-US" sz="2400" i="1" dirty="0" smtClean="0"/>
              <a:t>?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i="1" dirty="0" smtClean="0"/>
              <a:t>	Media</a:t>
            </a:r>
            <a:r>
              <a:rPr lang="en-US" sz="2400" dirty="0" smtClean="0"/>
              <a:t>: </a:t>
            </a:r>
            <a:r>
              <a:rPr lang="en-US" sz="2400" dirty="0" err="1" smtClean="0"/>
              <a:t>Ver</a:t>
            </a:r>
            <a:r>
              <a:rPr lang="en-US" sz="2400" dirty="0" smtClean="0"/>
              <a:t> los </a:t>
            </a:r>
            <a:r>
              <a:rPr lang="en-US" sz="2400" dirty="0" err="1" smtClean="0"/>
              <a:t>datos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asegurarse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</a:t>
            </a:r>
            <a:r>
              <a:rPr lang="en-US" sz="2400" dirty="0" err="1" smtClean="0"/>
              <a:t>distribuión</a:t>
            </a:r>
            <a:r>
              <a:rPr lang="en-US" sz="2400" dirty="0" smtClean="0"/>
              <a:t> de los </a:t>
            </a:r>
            <a:r>
              <a:rPr lang="en-US" sz="2400" dirty="0" err="1" smtClean="0"/>
              <a:t>datos</a:t>
            </a:r>
            <a:r>
              <a:rPr lang="en-US" sz="2400" dirty="0" smtClean="0"/>
              <a:t> no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tal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media sea </a:t>
            </a:r>
            <a:r>
              <a:rPr lang="en-US" sz="2400" dirty="0" err="1" smtClean="0"/>
              <a:t>irrelevante</a:t>
            </a:r>
            <a:r>
              <a:rPr lang="en-US" sz="2400" dirty="0" smtClean="0"/>
              <a:t> o no la </a:t>
            </a:r>
            <a:r>
              <a:rPr lang="en-US" sz="2400" dirty="0" err="1" smtClean="0"/>
              <a:t>mejor</a:t>
            </a:r>
            <a:r>
              <a:rPr lang="en-US" sz="2400" dirty="0" smtClean="0"/>
              <a:t> </a:t>
            </a:r>
            <a:r>
              <a:rPr lang="en-US" sz="2400" dirty="0" err="1" smtClean="0"/>
              <a:t>opción</a:t>
            </a:r>
            <a:endParaRPr lang="en-US" sz="24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400" i="1" dirty="0" smtClean="0"/>
              <a:t>	</a:t>
            </a:r>
            <a:r>
              <a:rPr lang="en-US" sz="2400" i="1" dirty="0" err="1" smtClean="0"/>
              <a:t>Proporción</a:t>
            </a:r>
            <a:r>
              <a:rPr lang="en-US" sz="2400" i="1" dirty="0" smtClean="0"/>
              <a:t>: Se </a:t>
            </a:r>
            <a:r>
              <a:rPr lang="en-US" sz="2400" i="1" dirty="0" err="1" smtClean="0"/>
              <a:t>necesitan</a:t>
            </a:r>
            <a:r>
              <a:rPr lang="en-US" sz="2400" i="1" dirty="0" smtClean="0"/>
              <a:t> al </a:t>
            </a:r>
            <a:r>
              <a:rPr lang="en-US" sz="2400" i="1" dirty="0" err="1" smtClean="0"/>
              <a:t>menos</a:t>
            </a:r>
            <a:r>
              <a:rPr lang="en-US" sz="2400" i="1" dirty="0" smtClean="0"/>
              <a:t> </a:t>
            </a:r>
            <a:r>
              <a:rPr lang="en-US" sz="2400" dirty="0" smtClean="0"/>
              <a:t>15 </a:t>
            </a:r>
            <a:r>
              <a:rPr lang="en-US" sz="2400" dirty="0" err="1" smtClean="0"/>
              <a:t>observ</a:t>
            </a:r>
            <a:r>
              <a:rPr lang="en-US" sz="2400" dirty="0" smtClean="0"/>
              <a:t>. en la </a:t>
            </a:r>
            <a:r>
              <a:rPr lang="en-US" sz="2400" dirty="0" err="1" smtClean="0"/>
              <a:t>categoría</a:t>
            </a:r>
            <a:r>
              <a:rPr lang="en-US" sz="2400" dirty="0" smtClean="0"/>
              <a:t> y no en la </a:t>
            </a:r>
            <a:r>
              <a:rPr lang="en-US" sz="2400" dirty="0" err="1" smtClean="0"/>
              <a:t>categoría</a:t>
            </a:r>
            <a:r>
              <a:rPr lang="en-US" sz="2400" dirty="0" smtClean="0"/>
              <a:t> de </a:t>
            </a:r>
            <a:r>
              <a:rPr lang="en-US" sz="2400" dirty="0" err="1" smtClean="0"/>
              <a:t>interés</a:t>
            </a:r>
            <a:r>
              <a:rPr lang="en-US" sz="2400" dirty="0" smtClean="0"/>
              <a:t>, o  se </a:t>
            </a:r>
            <a:r>
              <a:rPr lang="en-US" sz="2400" dirty="0" err="1" smtClean="0"/>
              <a:t>utiliza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fórmula</a:t>
            </a:r>
            <a:r>
              <a:rPr lang="en-US" sz="2400" dirty="0" smtClean="0"/>
              <a:t> </a:t>
            </a:r>
            <a:r>
              <a:rPr lang="en-US" sz="2400" dirty="0" err="1" smtClean="0"/>
              <a:t>diferente</a:t>
            </a:r>
            <a:r>
              <a:rPr lang="en-US" sz="2400" dirty="0" smtClean="0"/>
              <a:t> (</a:t>
            </a:r>
            <a:r>
              <a:rPr lang="en-US" sz="2400" dirty="0" err="1" smtClean="0"/>
              <a:t>p.ej</a:t>
            </a:r>
            <a:r>
              <a:rPr lang="en-US" sz="2400" dirty="0" smtClean="0"/>
              <a:t>., </a:t>
            </a:r>
            <a:r>
              <a:rPr lang="en-US" sz="2400" dirty="0" err="1" smtClean="0"/>
              <a:t>añadir</a:t>
            </a:r>
            <a:r>
              <a:rPr lang="en-US" sz="2400" dirty="0" smtClean="0"/>
              <a:t> 2 </a:t>
            </a:r>
            <a:r>
              <a:rPr lang="en-US" sz="2400" dirty="0" err="1" smtClean="0"/>
              <a:t>observ</a:t>
            </a:r>
            <a:r>
              <a:rPr lang="en-US" sz="2400" dirty="0" smtClean="0"/>
              <a:t>. a </a:t>
            </a:r>
            <a:r>
              <a:rPr lang="en-US" sz="2400" dirty="0" err="1" smtClean="0"/>
              <a:t>cada</a:t>
            </a:r>
            <a:r>
              <a:rPr lang="en-US" sz="2400" dirty="0" smtClean="0"/>
              <a:t> </a:t>
            </a:r>
            <a:r>
              <a:rPr lang="en-US" sz="2400" dirty="0" err="1" smtClean="0"/>
              <a:t>categoría</a:t>
            </a:r>
            <a:r>
              <a:rPr lang="en-US" sz="2400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1955</Words>
  <Application>Microsoft Office PowerPoint</Application>
  <PresentationFormat>On-screen Show (4:3)</PresentationFormat>
  <Paragraphs>256</Paragraphs>
  <Slides>38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Office Theme</vt:lpstr>
      <vt:lpstr>Equation</vt:lpstr>
      <vt:lpstr>Document</vt:lpstr>
      <vt:lpstr>Slide</vt:lpstr>
      <vt:lpstr>5. Inferencia Estadística: Estimación</vt:lpstr>
      <vt:lpstr>Estimadores puntuales</vt:lpstr>
      <vt:lpstr>Propiedades de buenos estimadores</vt:lpstr>
      <vt:lpstr>Intervalos de confianza</vt:lpstr>
      <vt:lpstr>IC para una propoción  (en una determinada categoría)</vt:lpstr>
      <vt:lpstr>Slide 6</vt:lpstr>
      <vt:lpstr>Encontrar un IC en la práctica</vt:lpstr>
      <vt:lpstr>Ejemplo</vt:lpstr>
      <vt:lpstr>Ejercicio</vt:lpstr>
      <vt:lpstr>Ejemplo</vt:lpstr>
      <vt:lpstr>Algunos comentarios sobre los ICs</vt:lpstr>
      <vt:lpstr>Slide 12</vt:lpstr>
      <vt:lpstr>Slide 13</vt:lpstr>
      <vt:lpstr>Slide 14</vt:lpstr>
      <vt:lpstr>Intervalo de confianza para la media</vt:lpstr>
      <vt:lpstr>Un problema</vt:lpstr>
      <vt:lpstr>La distribución t   (t de Student)</vt:lpstr>
      <vt:lpstr>Parte de la tabla t</vt:lpstr>
      <vt:lpstr>IC para la media poblacional</vt:lpstr>
      <vt:lpstr>Slide 20</vt:lpstr>
      <vt:lpstr>Ejemplo: Estudio sobre anorexia (p. 120)</vt:lpstr>
      <vt:lpstr>Slide 22</vt:lpstr>
      <vt:lpstr>Slide 23</vt:lpstr>
      <vt:lpstr>Ejemplo: Ver TV en EU</vt:lpstr>
      <vt:lpstr>Opción múltiple</vt:lpstr>
      <vt:lpstr>Slide 26</vt:lpstr>
      <vt:lpstr>Comentarios sobre IC para la media poblacional µ</vt:lpstr>
      <vt:lpstr>t de Student</vt:lpstr>
      <vt:lpstr>Slide 29</vt:lpstr>
      <vt:lpstr>Escoger el tamaño de muestra</vt:lpstr>
      <vt:lpstr>Solución</vt:lpstr>
      <vt:lpstr>Slide 32</vt:lpstr>
      <vt:lpstr>Seleccionar el tamaño de muestra</vt:lpstr>
      <vt:lpstr>Ejemplo: n para estimar la media</vt:lpstr>
      <vt:lpstr>Algunos comentarios sobre IC y el tamaño de muestra</vt:lpstr>
      <vt:lpstr>Slide 36</vt:lpstr>
      <vt:lpstr>Slide 37</vt:lpstr>
      <vt:lpstr>Utilizar IC en la práctica (o tareas)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Inferencia Estadística: Estimación</dc:title>
  <dc:creator>Norma</dc:creator>
  <cp:lastModifiedBy>Norma</cp:lastModifiedBy>
  <cp:revision>22</cp:revision>
  <dcterms:created xsi:type="dcterms:W3CDTF">2011-06-24T18:55:44Z</dcterms:created>
  <dcterms:modified xsi:type="dcterms:W3CDTF">2011-07-06T01:35:22Z</dcterms:modified>
</cp:coreProperties>
</file>