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7" r:id="rId36"/>
    <p:sldId id="295" r:id="rId37"/>
    <p:sldId id="296" r:id="rId38"/>
    <p:sldId id="298" r:id="rId39"/>
    <p:sldId id="278" r:id="rId40"/>
    <p:sldId id="279" r:id="rId41"/>
    <p:sldId id="280" r:id="rId4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4" d="100"/>
          <a:sy n="34" d="100"/>
        </p:scale>
        <p:origin x="-160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B11F41-775B-4F78-AE4B-578CF8C25D71}" type="datetimeFigureOut">
              <a:rPr lang="en-US" smtClean="0"/>
              <a:pPr/>
              <a:t>6/28/2011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59276C-2F11-4EA3-9B6F-E6D1CA54930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9276C-2F11-4EA3-9B6F-E6D1CA549305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8BEB4-6949-4C3B-B69F-D20AB1B90E10}" type="datetimeFigureOut">
              <a:rPr lang="en-US" smtClean="0"/>
              <a:pPr/>
              <a:t>6/28/2011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E56DA-E088-4B4F-85EB-FD54E7D91A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1200"/>
              </a:spcAft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8BEB4-6949-4C3B-B69F-D20AB1B90E10}" type="datetimeFigureOut">
              <a:rPr lang="en-US" smtClean="0"/>
              <a:pPr/>
              <a:t>6/28/2011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E56DA-E088-4B4F-85EB-FD54E7D91A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8BEB4-6949-4C3B-B69F-D20AB1B90E10}" type="datetimeFigureOut">
              <a:rPr lang="en-US" smtClean="0"/>
              <a:pPr/>
              <a:t>6/28/2011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E56DA-E088-4B4F-85EB-FD54E7D91A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8BEB4-6949-4C3B-B69F-D20AB1B90E10}" type="datetimeFigureOut">
              <a:rPr lang="en-US" smtClean="0"/>
              <a:pPr/>
              <a:t>6/28/2011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E56DA-E088-4B4F-85EB-FD54E7D91A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8BEB4-6949-4C3B-B69F-D20AB1B90E10}" type="datetimeFigureOut">
              <a:rPr lang="en-US" smtClean="0"/>
              <a:pPr/>
              <a:t>6/28/2011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E56DA-E088-4B4F-85EB-FD54E7D91A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8BEB4-6949-4C3B-B69F-D20AB1B90E10}" type="datetimeFigureOut">
              <a:rPr lang="en-US" smtClean="0"/>
              <a:pPr/>
              <a:t>6/28/2011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E56DA-E088-4B4F-85EB-FD54E7D91A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8BEB4-6949-4C3B-B69F-D20AB1B90E10}" type="datetimeFigureOut">
              <a:rPr lang="en-US" smtClean="0"/>
              <a:pPr/>
              <a:t>6/28/2011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E56DA-E088-4B4F-85EB-FD54E7D91A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8BEB4-6949-4C3B-B69F-D20AB1B90E10}" type="datetimeFigureOut">
              <a:rPr lang="en-US" smtClean="0"/>
              <a:pPr/>
              <a:t>6/28/2011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E56DA-E088-4B4F-85EB-FD54E7D91A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8BEB4-6949-4C3B-B69F-D20AB1B90E10}" type="datetimeFigureOut">
              <a:rPr lang="en-US" smtClean="0"/>
              <a:pPr/>
              <a:t>6/28/2011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E56DA-E088-4B4F-85EB-FD54E7D91A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8BEB4-6949-4C3B-B69F-D20AB1B90E10}" type="datetimeFigureOut">
              <a:rPr lang="en-US" smtClean="0"/>
              <a:pPr/>
              <a:t>6/28/2011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E56DA-E088-4B4F-85EB-FD54E7D91A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8BEB4-6949-4C3B-B69F-D20AB1B90E10}" type="datetimeFigureOut">
              <a:rPr lang="en-US" smtClean="0"/>
              <a:pPr/>
              <a:t>6/28/2011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E56DA-E088-4B4F-85EB-FD54E7D91A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8BEB4-6949-4C3B-B69F-D20AB1B90E10}" type="datetimeFigureOut">
              <a:rPr lang="en-US" smtClean="0"/>
              <a:pPr/>
              <a:t>6/28/2011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1E56DA-E088-4B4F-85EB-FD54E7D91A7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tat.ufl.edu/~aa/social/data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7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tat.ufl.edu/~aa/social/data.html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tat.ufl.edu/~aa/social/data.html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3. </a:t>
            </a:r>
            <a:r>
              <a:rPr lang="en-US" b="1" dirty="0" err="1" smtClean="0"/>
              <a:t>Estadística</a:t>
            </a:r>
            <a:r>
              <a:rPr lang="en-US" b="1" dirty="0" smtClean="0"/>
              <a:t> </a:t>
            </a:r>
            <a:r>
              <a:rPr lang="en-US" b="1" dirty="0" err="1" smtClean="0"/>
              <a:t>Descriptiva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spcAft>
                <a:spcPts val="1800"/>
              </a:spcAft>
            </a:pPr>
            <a:r>
              <a:rPr lang="es-MX" dirty="0" smtClean="0"/>
              <a:t>Describir datos con tablas y gráficas (variables cuantitativas y categóricas)</a:t>
            </a:r>
          </a:p>
          <a:p>
            <a:pPr marL="514350" indent="-514350">
              <a:spcAft>
                <a:spcPts val="1800"/>
              </a:spcAft>
            </a:pPr>
            <a:r>
              <a:rPr lang="es-MX" dirty="0" smtClean="0"/>
              <a:t>Descripción numérica del centro, variabilidad, de posición (variables cuantitativas)</a:t>
            </a:r>
          </a:p>
          <a:p>
            <a:pPr marL="514350" indent="-514350">
              <a:spcAft>
                <a:spcPts val="1800"/>
              </a:spcAft>
            </a:pPr>
            <a:r>
              <a:rPr lang="es-MX" dirty="0" smtClean="0"/>
              <a:t>Descripción </a:t>
            </a:r>
            <a:r>
              <a:rPr lang="es-MX" dirty="0" err="1" smtClean="0"/>
              <a:t>bivariada</a:t>
            </a:r>
            <a:r>
              <a:rPr lang="es-MX" dirty="0" smtClean="0"/>
              <a:t> (en práctica, la mayoría de los estudios tienen varias variables)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Tablas y </a:t>
            </a:r>
            <a:r>
              <a:rPr lang="en-US" dirty="0" err="1" smtClean="0"/>
              <a:t>Gráficas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 err="1" smtClean="0"/>
              <a:t>Distribución</a:t>
            </a:r>
            <a:r>
              <a:rPr lang="en-US" i="1" dirty="0" smtClean="0"/>
              <a:t> de </a:t>
            </a:r>
            <a:r>
              <a:rPr lang="en-US" i="1" dirty="0" err="1" smtClean="0"/>
              <a:t>frecuencias</a:t>
            </a:r>
            <a:r>
              <a:rPr lang="en-US" dirty="0" smtClean="0"/>
              <a:t>: </a:t>
            </a:r>
            <a:r>
              <a:rPr lang="en-US" dirty="0" err="1" smtClean="0"/>
              <a:t>listas</a:t>
            </a:r>
            <a:r>
              <a:rPr lang="en-US" dirty="0" smtClean="0"/>
              <a:t> de </a:t>
            </a:r>
            <a:r>
              <a:rPr lang="en-US" dirty="0" err="1" smtClean="0"/>
              <a:t>posibles</a:t>
            </a:r>
            <a:r>
              <a:rPr lang="en-US" dirty="0" smtClean="0"/>
              <a:t> </a:t>
            </a:r>
            <a:r>
              <a:rPr lang="es-MX" dirty="0" smtClean="0"/>
              <a:t>valores para una variable, junto con el número de observaciones en cada valor</a:t>
            </a:r>
          </a:p>
          <a:p>
            <a:r>
              <a:rPr lang="es-MX" b="1" dirty="0" smtClean="0"/>
              <a:t>Ejemplo: </a:t>
            </a:r>
            <a:r>
              <a:rPr lang="es-MX" dirty="0" smtClean="0"/>
              <a:t>Encuesta a estudiantes (n = 60) </a:t>
            </a:r>
            <a:r>
              <a:rPr lang="en-US" dirty="0" smtClean="0">
                <a:hlinkClick r:id="rId2"/>
              </a:rPr>
              <a:t>www.stat.ufl.edu/~aa/social/data.html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“political ideology” </a:t>
            </a:r>
            <a:r>
              <a:rPr lang="en-US" dirty="0" err="1" smtClean="0"/>
              <a:t>medida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variable ordinal </a:t>
            </a:r>
            <a:r>
              <a:rPr lang="en-US" dirty="0" err="1" smtClean="0"/>
              <a:t>donde</a:t>
            </a:r>
            <a:r>
              <a:rPr lang="en-US" dirty="0" smtClean="0"/>
              <a:t> 1 = very liberal, 4 = moderate, 7 = very conservative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723" y="1416116"/>
            <a:ext cx="8305800" cy="404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err="1" smtClean="0"/>
              <a:t>Histograma</a:t>
            </a:r>
            <a:r>
              <a:rPr lang="en-US" dirty="0" smtClean="0"/>
              <a:t>: </a:t>
            </a:r>
            <a:r>
              <a:rPr lang="en-US" dirty="0" err="1" smtClean="0"/>
              <a:t>Gráfica</a:t>
            </a:r>
            <a:r>
              <a:rPr lang="en-US" dirty="0" smtClean="0"/>
              <a:t> de barras de </a:t>
            </a:r>
            <a:r>
              <a:rPr lang="en-US" dirty="0" err="1" smtClean="0"/>
              <a:t>frecuencias</a:t>
            </a:r>
            <a:r>
              <a:rPr lang="en-US" dirty="0" smtClean="0"/>
              <a:t> o </a:t>
            </a:r>
            <a:r>
              <a:rPr lang="en-US" dirty="0" err="1" smtClean="0"/>
              <a:t>porcentajes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015257" y="1855365"/>
            <a:ext cx="5653087" cy="4525963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Formas</a:t>
            </a:r>
            <a:r>
              <a:rPr lang="en-US" dirty="0" smtClean="0"/>
              <a:t> de </a:t>
            </a:r>
            <a:r>
              <a:rPr lang="en-US" dirty="0" err="1" smtClean="0"/>
              <a:t>histogramas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Aft>
                <a:spcPts val="0"/>
              </a:spcAft>
            </a:pPr>
            <a:r>
              <a:rPr lang="en-US" i="1" dirty="0" smtClean="0"/>
              <a:t>Forma de </a:t>
            </a:r>
            <a:r>
              <a:rPr lang="en-US" i="1" dirty="0" err="1" smtClean="0"/>
              <a:t>campana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coeficiente</a:t>
            </a:r>
            <a:r>
              <a:rPr lang="en-US" dirty="0" smtClean="0"/>
              <a:t> </a:t>
            </a:r>
            <a:r>
              <a:rPr lang="en-US" dirty="0" err="1" smtClean="0"/>
              <a:t>intelectual</a:t>
            </a:r>
            <a:r>
              <a:rPr lang="en-US" dirty="0" smtClean="0"/>
              <a:t>, </a:t>
            </a:r>
            <a:r>
              <a:rPr lang="en-US" dirty="0" err="1" smtClean="0"/>
              <a:t>promedio</a:t>
            </a:r>
            <a:r>
              <a:rPr lang="en-US" dirty="0" smtClean="0"/>
              <a:t> </a:t>
            </a:r>
            <a:r>
              <a:rPr lang="en-US" dirty="0" err="1" smtClean="0"/>
              <a:t>escolar</a:t>
            </a:r>
            <a:r>
              <a:rPr lang="en-US" dirty="0" smtClean="0"/>
              <a:t>, </a:t>
            </a:r>
            <a:r>
              <a:rPr lang="en-US" dirty="0" err="1" smtClean="0"/>
              <a:t>ideología</a:t>
            </a:r>
            <a:r>
              <a:rPr lang="en-US" dirty="0" smtClean="0"/>
              <a:t> </a:t>
            </a:r>
            <a:r>
              <a:rPr lang="en-US" dirty="0" err="1" smtClean="0"/>
              <a:t>política</a:t>
            </a:r>
            <a:r>
              <a:rPr lang="en-US" dirty="0" smtClean="0"/>
              <a:t> en EU)</a:t>
            </a:r>
          </a:p>
          <a:p>
            <a:pPr>
              <a:spcAft>
                <a:spcPts val="0"/>
              </a:spcAft>
            </a:pPr>
            <a:r>
              <a:rPr lang="en-US" i="1" dirty="0" err="1" smtClean="0"/>
              <a:t>Asimétrica</a:t>
            </a:r>
            <a:r>
              <a:rPr lang="en-US" i="1" dirty="0" smtClean="0"/>
              <a:t> a la </a:t>
            </a:r>
            <a:r>
              <a:rPr lang="en-US" i="1" dirty="0" err="1" smtClean="0"/>
              <a:t>derecha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ingreso</a:t>
            </a:r>
            <a:r>
              <a:rPr lang="en-US" dirty="0" smtClean="0"/>
              <a:t> annual, </a:t>
            </a:r>
            <a:r>
              <a:rPr lang="en-US" dirty="0" err="1" smtClean="0"/>
              <a:t>número</a:t>
            </a:r>
            <a:r>
              <a:rPr lang="en-US" dirty="0" smtClean="0"/>
              <a:t> de </a:t>
            </a:r>
            <a:r>
              <a:rPr lang="en-US" dirty="0" err="1" smtClean="0"/>
              <a:t>arrestos</a:t>
            </a:r>
            <a:r>
              <a:rPr lang="en-US" dirty="0" smtClean="0"/>
              <a:t>)</a:t>
            </a:r>
          </a:p>
          <a:p>
            <a:pPr>
              <a:spcAft>
                <a:spcPts val="0"/>
              </a:spcAft>
            </a:pPr>
            <a:r>
              <a:rPr lang="en-US" i="1" dirty="0" err="1" smtClean="0"/>
              <a:t>Asimétrica</a:t>
            </a:r>
            <a:r>
              <a:rPr lang="en-US" i="1" dirty="0" smtClean="0"/>
              <a:t> a la </a:t>
            </a:r>
            <a:r>
              <a:rPr lang="en-US" i="1" dirty="0" err="1" smtClean="0"/>
              <a:t>izquierda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calificaciones</a:t>
            </a:r>
            <a:r>
              <a:rPr lang="en-US" dirty="0" smtClean="0"/>
              <a:t> en un </a:t>
            </a:r>
            <a:r>
              <a:rPr lang="en-US" dirty="0" err="1" smtClean="0"/>
              <a:t>examen</a:t>
            </a:r>
            <a:r>
              <a:rPr lang="en-US" dirty="0" smtClean="0"/>
              <a:t> </a:t>
            </a:r>
            <a:r>
              <a:rPr lang="en-US" dirty="0" err="1" smtClean="0"/>
              <a:t>fácil</a:t>
            </a:r>
            <a:r>
              <a:rPr lang="en-US" dirty="0" smtClean="0"/>
              <a:t>)</a:t>
            </a:r>
          </a:p>
          <a:p>
            <a:pPr>
              <a:spcAft>
                <a:spcPts val="2400"/>
              </a:spcAft>
            </a:pPr>
            <a:r>
              <a:rPr lang="en-US" i="1" dirty="0" err="1" smtClean="0"/>
              <a:t>Bimodales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opiniones</a:t>
            </a:r>
            <a:r>
              <a:rPr lang="en-US" dirty="0" smtClean="0"/>
              <a:t> </a:t>
            </a:r>
            <a:r>
              <a:rPr lang="en-US" dirty="0" err="1" smtClean="0"/>
              <a:t>polarizadas</a:t>
            </a:r>
            <a:r>
              <a:rPr lang="en-US" dirty="0" smtClean="0"/>
              <a:t>)</a:t>
            </a:r>
          </a:p>
          <a:p>
            <a:pPr>
              <a:spcAft>
                <a:spcPts val="600"/>
              </a:spcAft>
              <a:buFontTx/>
              <a:buNone/>
            </a:pPr>
            <a:r>
              <a:rPr lang="en-US" b="1" dirty="0" err="1" smtClean="0"/>
              <a:t>Ejemplo</a:t>
            </a:r>
            <a:r>
              <a:rPr lang="en-US" b="1" dirty="0" smtClean="0"/>
              <a:t>: </a:t>
            </a:r>
            <a:r>
              <a:rPr lang="en-US" dirty="0" smtClean="0"/>
              <a:t>GSS </a:t>
            </a:r>
            <a:r>
              <a:rPr lang="en-US" dirty="0" err="1" smtClean="0"/>
              <a:t>datos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</a:t>
            </a:r>
            <a:r>
              <a:rPr lang="en-US" dirty="0" err="1" smtClean="0"/>
              <a:t>sexo</a:t>
            </a:r>
            <a:r>
              <a:rPr lang="en-US" dirty="0" smtClean="0"/>
              <a:t> antes del </a:t>
            </a:r>
            <a:r>
              <a:rPr lang="en-US" dirty="0" err="1" smtClean="0"/>
              <a:t>matrimonio</a:t>
            </a:r>
            <a:r>
              <a:rPr lang="en-US" dirty="0" smtClean="0"/>
              <a:t> en </a:t>
            </a:r>
            <a:r>
              <a:rPr lang="en-US" dirty="0" err="1" smtClean="0"/>
              <a:t>Ej</a:t>
            </a:r>
            <a:r>
              <a:rPr lang="en-US" dirty="0" smtClean="0"/>
              <a:t>. 3.73:  always wrong, almost always wrong, wrong only sometimes, not wrong at all</a:t>
            </a:r>
          </a:p>
          <a:p>
            <a:pPr>
              <a:buFontTx/>
              <a:buNone/>
            </a:pPr>
            <a:r>
              <a:rPr lang="en-US" dirty="0" smtClean="0"/>
              <a:t>      </a:t>
            </a:r>
            <a:r>
              <a:rPr lang="en-US" dirty="0" err="1" smtClean="0"/>
              <a:t>casos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categoría</a:t>
            </a:r>
            <a:r>
              <a:rPr lang="en-US" dirty="0" smtClean="0"/>
              <a:t> 238, 79, 157, 409</a:t>
            </a:r>
            <a:endParaRPr lang="en-US" i="1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Diagrama</a:t>
            </a:r>
            <a:r>
              <a:rPr lang="en-US" dirty="0" smtClean="0"/>
              <a:t> de </a:t>
            </a:r>
            <a:r>
              <a:rPr lang="en-US" dirty="0" err="1" smtClean="0"/>
              <a:t>tallo</a:t>
            </a:r>
            <a:r>
              <a:rPr lang="en-US" dirty="0" smtClean="0"/>
              <a:t> y </a:t>
            </a:r>
            <a:r>
              <a:rPr lang="en-US" dirty="0" err="1" smtClean="0"/>
              <a:t>hojas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spcAft>
                <a:spcPts val="2400"/>
              </a:spcAft>
              <a:buFontTx/>
              <a:buNone/>
            </a:pPr>
            <a:r>
              <a:rPr lang="en-US" b="1" dirty="0" err="1" smtClean="0"/>
              <a:t>Ejemplo</a:t>
            </a:r>
            <a:r>
              <a:rPr lang="en-US" dirty="0" smtClean="0"/>
              <a:t>: </a:t>
            </a:r>
            <a:r>
              <a:rPr lang="en-US" dirty="0" err="1" smtClean="0"/>
              <a:t>Calificaciones</a:t>
            </a:r>
            <a:r>
              <a:rPr lang="en-US" dirty="0" smtClean="0"/>
              <a:t> de </a:t>
            </a:r>
            <a:r>
              <a:rPr lang="en-US" dirty="0" err="1" smtClean="0"/>
              <a:t>examen</a:t>
            </a:r>
            <a:r>
              <a:rPr lang="en-US" dirty="0" smtClean="0"/>
              <a:t> (</a:t>
            </a:r>
            <a:r>
              <a:rPr lang="en-US" i="1" dirty="0" smtClean="0"/>
              <a:t>n </a:t>
            </a:r>
            <a:r>
              <a:rPr lang="en-US" dirty="0" smtClean="0"/>
              <a:t>= 40 </a:t>
            </a:r>
            <a:r>
              <a:rPr lang="en-US" dirty="0" err="1" smtClean="0"/>
              <a:t>estudiantes</a:t>
            </a:r>
            <a:r>
              <a:rPr lang="en-US" dirty="0" smtClean="0"/>
              <a:t>)</a:t>
            </a:r>
          </a:p>
          <a:p>
            <a:pPr>
              <a:lnSpc>
                <a:spcPct val="90000"/>
              </a:lnSpc>
              <a:spcAft>
                <a:spcPts val="0"/>
              </a:spcAft>
              <a:buFontTx/>
              <a:buNone/>
            </a:pPr>
            <a:r>
              <a:rPr lang="en-US" dirty="0" err="1" smtClean="0"/>
              <a:t>Tallo</a:t>
            </a:r>
            <a:r>
              <a:rPr lang="en-US" dirty="0" smtClean="0"/>
              <a:t>       </a:t>
            </a:r>
            <a:r>
              <a:rPr lang="en-US" dirty="0" err="1" smtClean="0"/>
              <a:t>Hojas</a:t>
            </a:r>
            <a:endParaRPr lang="en-US" dirty="0" smtClean="0"/>
          </a:p>
          <a:p>
            <a:pPr>
              <a:lnSpc>
                <a:spcPct val="90000"/>
              </a:lnSpc>
              <a:spcAft>
                <a:spcPts val="0"/>
              </a:spcAft>
              <a:buFontTx/>
              <a:buNone/>
            </a:pPr>
            <a:r>
              <a:rPr lang="en-US" dirty="0" smtClean="0"/>
              <a:t>3             6</a:t>
            </a:r>
          </a:p>
          <a:p>
            <a:pPr>
              <a:lnSpc>
                <a:spcPct val="90000"/>
              </a:lnSpc>
              <a:spcAft>
                <a:spcPts val="0"/>
              </a:spcAft>
              <a:buFontTx/>
              <a:buNone/>
            </a:pPr>
            <a:r>
              <a:rPr lang="en-US" dirty="0" smtClean="0"/>
              <a:t>4</a:t>
            </a:r>
          </a:p>
          <a:p>
            <a:pPr>
              <a:lnSpc>
                <a:spcPct val="90000"/>
              </a:lnSpc>
              <a:spcAft>
                <a:spcPts val="0"/>
              </a:spcAft>
              <a:buFontTx/>
              <a:buNone/>
            </a:pPr>
            <a:r>
              <a:rPr lang="en-US" dirty="0" smtClean="0"/>
              <a:t>5             37</a:t>
            </a:r>
          </a:p>
          <a:p>
            <a:pPr>
              <a:lnSpc>
                <a:spcPct val="90000"/>
              </a:lnSpc>
              <a:spcAft>
                <a:spcPts val="0"/>
              </a:spcAft>
              <a:buFontTx/>
              <a:buNone/>
            </a:pPr>
            <a:r>
              <a:rPr lang="en-US" dirty="0" smtClean="0"/>
              <a:t>6             235899</a:t>
            </a:r>
          </a:p>
          <a:p>
            <a:pPr>
              <a:lnSpc>
                <a:spcPct val="90000"/>
              </a:lnSpc>
              <a:spcAft>
                <a:spcPts val="0"/>
              </a:spcAft>
              <a:buFontTx/>
              <a:buNone/>
            </a:pPr>
            <a:r>
              <a:rPr lang="en-US" dirty="0" smtClean="0"/>
              <a:t>7             011346778999</a:t>
            </a:r>
          </a:p>
          <a:p>
            <a:pPr>
              <a:lnSpc>
                <a:spcPct val="90000"/>
              </a:lnSpc>
              <a:spcAft>
                <a:spcPts val="0"/>
              </a:spcAft>
              <a:buFontTx/>
              <a:buNone/>
            </a:pPr>
            <a:r>
              <a:rPr lang="en-US" dirty="0" smtClean="0"/>
              <a:t>8             00111233568889</a:t>
            </a:r>
          </a:p>
          <a:p>
            <a:pPr>
              <a:lnSpc>
                <a:spcPct val="90000"/>
              </a:lnSpc>
              <a:spcAft>
                <a:spcPts val="0"/>
              </a:spcAft>
              <a:buFontTx/>
              <a:buNone/>
            </a:pPr>
            <a:r>
              <a:rPr lang="en-US" dirty="0" smtClean="0"/>
              <a:t>9             02238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</a:t>
            </a:r>
            <a:r>
              <a:rPr lang="en-US" dirty="0" err="1" smtClean="0"/>
              <a:t>Descripciones</a:t>
            </a:r>
            <a:r>
              <a:rPr lang="en-US" dirty="0" smtClean="0"/>
              <a:t> </a:t>
            </a:r>
            <a:r>
              <a:rPr lang="en-US" dirty="0" err="1" smtClean="0"/>
              <a:t>numéricas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2400"/>
              </a:spcAft>
            </a:pPr>
            <a:r>
              <a:rPr lang="en-US" dirty="0" smtClean="0"/>
              <a:t>Denote </a:t>
            </a:r>
            <a:r>
              <a:rPr lang="en-US" i="1" dirty="0" smtClean="0"/>
              <a:t>y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variable </a:t>
            </a:r>
            <a:r>
              <a:rPr lang="en-US" dirty="0" err="1" smtClean="0"/>
              <a:t>cuantitativa</a:t>
            </a:r>
            <a:r>
              <a:rPr lang="en-US" dirty="0" smtClean="0"/>
              <a:t>, con </a:t>
            </a:r>
            <a:r>
              <a:rPr lang="en-US" dirty="0" err="1" smtClean="0"/>
              <a:t>observaciones</a:t>
            </a:r>
            <a:r>
              <a:rPr lang="en-US" dirty="0" smtClean="0"/>
              <a:t> </a:t>
            </a:r>
            <a:r>
              <a:rPr lang="en-US" i="1" dirty="0" smtClean="0"/>
              <a:t>y</a:t>
            </a:r>
            <a:r>
              <a:rPr lang="en-US" baseline="-25000" dirty="0" smtClean="0"/>
              <a:t>1</a:t>
            </a:r>
            <a:r>
              <a:rPr lang="en-US" dirty="0" smtClean="0"/>
              <a:t> , </a:t>
            </a:r>
            <a:r>
              <a:rPr lang="en-US" i="1" dirty="0" smtClean="0"/>
              <a:t>y</a:t>
            </a:r>
            <a:r>
              <a:rPr lang="en-US" baseline="-25000" dirty="0" smtClean="0"/>
              <a:t>2 </a:t>
            </a:r>
            <a:r>
              <a:rPr lang="en-US" dirty="0" smtClean="0"/>
              <a:t>, </a:t>
            </a:r>
            <a:r>
              <a:rPr lang="en-US" i="1" dirty="0" smtClean="0"/>
              <a:t>y</a:t>
            </a:r>
            <a:r>
              <a:rPr lang="en-US" baseline="-25000" dirty="0" smtClean="0"/>
              <a:t>3 </a:t>
            </a:r>
            <a:r>
              <a:rPr lang="en-US" dirty="0" smtClean="0"/>
              <a:t>, … , </a:t>
            </a:r>
            <a:r>
              <a:rPr lang="en-US" i="1" dirty="0" err="1" smtClean="0"/>
              <a:t>y</a:t>
            </a:r>
            <a:r>
              <a:rPr lang="en-US" baseline="-25000" dirty="0" err="1" smtClean="0"/>
              <a:t>n</a:t>
            </a:r>
            <a:r>
              <a:rPr lang="en-US" dirty="0" smtClean="0"/>
              <a:t> </a:t>
            </a:r>
          </a:p>
          <a:p>
            <a:pPr marL="514350" indent="-514350">
              <a:buFont typeface="+mj-lt"/>
              <a:buAutoNum type="alphaLcPeriod"/>
            </a:pPr>
            <a:r>
              <a:rPr lang="en-US" b="1" dirty="0" err="1" smtClean="0"/>
              <a:t>Descripción</a:t>
            </a:r>
            <a:r>
              <a:rPr lang="en-US" b="1" dirty="0" smtClean="0"/>
              <a:t> del </a:t>
            </a:r>
            <a:r>
              <a:rPr lang="en-US" b="1" dirty="0" err="1" smtClean="0"/>
              <a:t>centro</a:t>
            </a:r>
            <a:endParaRPr lang="en-US" b="1" dirty="0" smtClean="0"/>
          </a:p>
          <a:p>
            <a:r>
              <a:rPr lang="en-US" dirty="0" err="1" smtClean="0"/>
              <a:t>Mediana</a:t>
            </a:r>
            <a:r>
              <a:rPr lang="en-US" dirty="0" smtClean="0"/>
              <a:t>: </a:t>
            </a:r>
            <a:r>
              <a:rPr lang="en-US" dirty="0" err="1" smtClean="0"/>
              <a:t>medición</a:t>
            </a:r>
            <a:r>
              <a:rPr lang="en-US" dirty="0" smtClean="0"/>
              <a:t> del </a:t>
            </a:r>
            <a:r>
              <a:rPr lang="en-US" dirty="0" err="1" smtClean="0"/>
              <a:t>centro</a:t>
            </a:r>
            <a:r>
              <a:rPr lang="en-US" dirty="0" smtClean="0"/>
              <a:t> de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muestra</a:t>
            </a:r>
            <a:r>
              <a:rPr lang="en-US" dirty="0" smtClean="0"/>
              <a:t> </a:t>
            </a:r>
            <a:r>
              <a:rPr lang="en-US" dirty="0" err="1" smtClean="0"/>
              <a:t>ordenada</a:t>
            </a:r>
            <a:endParaRPr lang="en-US" dirty="0" smtClean="0"/>
          </a:p>
          <a:p>
            <a:r>
              <a:rPr lang="en-US" dirty="0" smtClean="0"/>
              <a:t>Media: </a:t>
            </a:r>
            <a:endParaRPr lang="en-US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209800" y="5229200"/>
          <a:ext cx="4038600" cy="985838"/>
        </p:xfrm>
        <a:graphic>
          <a:graphicData uri="http://schemas.openxmlformats.org/presentationml/2006/ole">
            <p:oleObj spid="_x0000_s1026" name="Equation" r:id="rId3" imgW="1612800" imgH="3934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Ejemplo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err="1" smtClean="0"/>
              <a:t>Ejemplo</a:t>
            </a:r>
            <a:r>
              <a:rPr lang="en-US" sz="2400" b="1" dirty="0" smtClean="0"/>
              <a:t>: </a:t>
            </a:r>
            <a:r>
              <a:rPr lang="en-US" sz="2400" dirty="0" err="1" smtClean="0"/>
              <a:t>Emisiones</a:t>
            </a:r>
            <a:r>
              <a:rPr lang="en-US" sz="2400" dirty="0"/>
              <a:t> </a:t>
            </a:r>
            <a:r>
              <a:rPr lang="en-US" sz="2400" dirty="0" smtClean="0"/>
              <a:t>de </a:t>
            </a:r>
            <a:r>
              <a:rPr lang="en-US" sz="2400" dirty="0" err="1" smtClean="0"/>
              <a:t>dióxido</a:t>
            </a:r>
            <a:r>
              <a:rPr lang="en-US" sz="2400" dirty="0" smtClean="0"/>
              <a:t> de </a:t>
            </a:r>
            <a:r>
              <a:rPr lang="en-US" sz="2400" dirty="0" err="1" smtClean="0"/>
              <a:t>carbono</a:t>
            </a:r>
            <a:r>
              <a:rPr lang="en-US" sz="2400" dirty="0" smtClean="0"/>
              <a:t> </a:t>
            </a:r>
            <a:r>
              <a:rPr lang="en-US" sz="2400" dirty="0" err="1" smtClean="0"/>
              <a:t>anuales</a:t>
            </a:r>
            <a:r>
              <a:rPr lang="en-US" sz="2400" dirty="0" smtClean="0"/>
              <a:t> per capita (</a:t>
            </a:r>
            <a:r>
              <a:rPr lang="en-US" sz="2400" dirty="0" err="1" smtClean="0"/>
              <a:t>toneladas</a:t>
            </a:r>
            <a:r>
              <a:rPr lang="en-US" sz="2400" dirty="0" smtClean="0"/>
              <a:t> </a:t>
            </a:r>
            <a:r>
              <a:rPr lang="en-US" sz="2400" dirty="0" err="1" smtClean="0"/>
              <a:t>métricas</a:t>
            </a:r>
            <a:r>
              <a:rPr lang="en-US" sz="2400" dirty="0" smtClean="0"/>
              <a:t>) </a:t>
            </a:r>
            <a:r>
              <a:rPr lang="en-US" sz="2400" dirty="0" err="1" smtClean="0"/>
              <a:t>para</a:t>
            </a:r>
            <a:r>
              <a:rPr lang="en-US" sz="2400" dirty="0" smtClean="0"/>
              <a:t> n=8 </a:t>
            </a:r>
            <a:r>
              <a:rPr lang="en-US" sz="2400" dirty="0" err="1" smtClean="0"/>
              <a:t>más</a:t>
            </a:r>
            <a:r>
              <a:rPr lang="en-US" sz="2400" dirty="0" smtClean="0"/>
              <a:t> </a:t>
            </a:r>
            <a:r>
              <a:rPr lang="en-US" sz="2400" dirty="0" err="1" smtClean="0"/>
              <a:t>grandes</a:t>
            </a:r>
            <a:r>
              <a:rPr lang="en-US" sz="2400" dirty="0" smtClean="0"/>
              <a:t> </a:t>
            </a:r>
            <a:r>
              <a:rPr lang="en-US" sz="2400" dirty="0" err="1" smtClean="0"/>
              <a:t>naciones</a:t>
            </a:r>
            <a:r>
              <a:rPr lang="en-US" sz="2400" dirty="0" smtClean="0"/>
              <a:t> en </a:t>
            </a:r>
            <a:r>
              <a:rPr lang="en-US" sz="2400" dirty="0" err="1" smtClean="0"/>
              <a:t>tamaño</a:t>
            </a:r>
            <a:r>
              <a:rPr lang="en-US" sz="2400" dirty="0" smtClean="0"/>
              <a:t> de </a:t>
            </a:r>
            <a:r>
              <a:rPr lang="en-US" sz="2400" dirty="0" err="1" smtClean="0"/>
              <a:t>población</a:t>
            </a:r>
            <a:endParaRPr lang="en-US" sz="2400" dirty="0" smtClean="0"/>
          </a:p>
          <a:p>
            <a:pPr>
              <a:spcAft>
                <a:spcPts val="1800"/>
              </a:spcAft>
              <a:buNone/>
            </a:pPr>
            <a:r>
              <a:rPr lang="en-US" sz="2400" dirty="0" smtClean="0"/>
              <a:t>	Bangladesh 0.3,  Brazil 1.8,  China 2.3,  India 1.2, Indonesia 1.4,  Pakistan 0.7,  Russia 9.9,  U.S. 20.1</a:t>
            </a:r>
          </a:p>
          <a:p>
            <a:pPr>
              <a:buFontTx/>
              <a:buNone/>
            </a:pPr>
            <a:r>
              <a:rPr lang="en-US" sz="2400" dirty="0" err="1" smtClean="0"/>
              <a:t>Muestra</a:t>
            </a:r>
            <a:r>
              <a:rPr lang="en-US" sz="2400" dirty="0" smtClean="0"/>
              <a:t> </a:t>
            </a:r>
            <a:r>
              <a:rPr lang="en-US" sz="2400" dirty="0" err="1" smtClean="0"/>
              <a:t>ordenada</a:t>
            </a:r>
            <a:r>
              <a:rPr lang="en-US" sz="2400" dirty="0" smtClean="0"/>
              <a:t>:</a:t>
            </a:r>
          </a:p>
          <a:p>
            <a:pPr>
              <a:buFontTx/>
              <a:buNone/>
            </a:pPr>
            <a:r>
              <a:rPr lang="en-US" sz="2400" dirty="0" err="1" smtClean="0"/>
              <a:t>Mediana</a:t>
            </a:r>
            <a:r>
              <a:rPr lang="en-US" sz="2400" dirty="0" smtClean="0"/>
              <a:t> =</a:t>
            </a:r>
          </a:p>
          <a:p>
            <a:pPr>
              <a:buFontTx/>
              <a:buNone/>
            </a:pPr>
            <a:r>
              <a:rPr lang="en-US" sz="2400" dirty="0" smtClean="0"/>
              <a:t>Media      =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388658" y="5157192"/>
          <a:ext cx="360040" cy="453540"/>
        </p:xfrm>
        <a:graphic>
          <a:graphicData uri="http://schemas.openxmlformats.org/presentationml/2006/ole">
            <p:oleObj spid="_x0000_s2050" name="Equation" r:id="rId3" imgW="139680" imgH="19044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Ejemplo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err="1" smtClean="0"/>
              <a:t>Ejemplo</a:t>
            </a:r>
            <a:r>
              <a:rPr lang="en-US" sz="2400" b="1" dirty="0" smtClean="0"/>
              <a:t>: </a:t>
            </a:r>
            <a:r>
              <a:rPr lang="en-US" sz="2400" dirty="0" err="1" smtClean="0"/>
              <a:t>Emisiones</a:t>
            </a:r>
            <a:r>
              <a:rPr lang="en-US" sz="2400" dirty="0"/>
              <a:t> </a:t>
            </a:r>
            <a:r>
              <a:rPr lang="en-US" sz="2400" dirty="0" smtClean="0"/>
              <a:t>de </a:t>
            </a:r>
            <a:r>
              <a:rPr lang="en-US" sz="2400" dirty="0" err="1" smtClean="0"/>
              <a:t>dióxido</a:t>
            </a:r>
            <a:r>
              <a:rPr lang="en-US" sz="2400" dirty="0" smtClean="0"/>
              <a:t> de </a:t>
            </a:r>
            <a:r>
              <a:rPr lang="en-US" sz="2400" dirty="0" err="1" smtClean="0"/>
              <a:t>carbono</a:t>
            </a:r>
            <a:r>
              <a:rPr lang="en-US" sz="2400" dirty="0" smtClean="0"/>
              <a:t> </a:t>
            </a:r>
            <a:r>
              <a:rPr lang="en-US" sz="2400" dirty="0" err="1" smtClean="0"/>
              <a:t>anuales</a:t>
            </a:r>
            <a:r>
              <a:rPr lang="en-US" sz="2400" dirty="0" smtClean="0"/>
              <a:t> per capita (</a:t>
            </a:r>
            <a:r>
              <a:rPr lang="en-US" sz="2400" dirty="0" err="1" smtClean="0"/>
              <a:t>toneladas</a:t>
            </a:r>
            <a:r>
              <a:rPr lang="en-US" sz="2400" dirty="0" smtClean="0"/>
              <a:t> </a:t>
            </a:r>
            <a:r>
              <a:rPr lang="en-US" sz="2400" dirty="0" err="1" smtClean="0"/>
              <a:t>métricas</a:t>
            </a:r>
            <a:r>
              <a:rPr lang="en-US" sz="2400" dirty="0" smtClean="0"/>
              <a:t>) </a:t>
            </a:r>
            <a:r>
              <a:rPr lang="en-US" sz="2400" dirty="0" err="1" smtClean="0"/>
              <a:t>para</a:t>
            </a:r>
            <a:r>
              <a:rPr lang="en-US" sz="2400" dirty="0" smtClean="0"/>
              <a:t> n=8 </a:t>
            </a:r>
            <a:r>
              <a:rPr lang="en-US" sz="2400" dirty="0" err="1" smtClean="0"/>
              <a:t>más</a:t>
            </a:r>
            <a:r>
              <a:rPr lang="en-US" sz="2400" dirty="0" smtClean="0"/>
              <a:t> </a:t>
            </a:r>
            <a:r>
              <a:rPr lang="en-US" sz="2400" dirty="0" err="1" smtClean="0"/>
              <a:t>grandes</a:t>
            </a:r>
            <a:r>
              <a:rPr lang="en-US" sz="2400" dirty="0" smtClean="0"/>
              <a:t> </a:t>
            </a:r>
            <a:r>
              <a:rPr lang="en-US" sz="2400" dirty="0" err="1" smtClean="0"/>
              <a:t>naciones</a:t>
            </a:r>
            <a:r>
              <a:rPr lang="en-US" sz="2400" dirty="0" smtClean="0"/>
              <a:t> en </a:t>
            </a:r>
            <a:r>
              <a:rPr lang="en-US" sz="2400" dirty="0" err="1" smtClean="0"/>
              <a:t>tamaño</a:t>
            </a:r>
            <a:r>
              <a:rPr lang="en-US" sz="2400" dirty="0" smtClean="0"/>
              <a:t> de </a:t>
            </a:r>
            <a:r>
              <a:rPr lang="en-US" sz="2400" dirty="0" err="1" smtClean="0"/>
              <a:t>población</a:t>
            </a:r>
            <a:endParaRPr lang="en-US" sz="2400" dirty="0" smtClean="0"/>
          </a:p>
          <a:p>
            <a:pPr>
              <a:spcAft>
                <a:spcPts val="1800"/>
              </a:spcAft>
              <a:buNone/>
            </a:pPr>
            <a:r>
              <a:rPr lang="en-US" sz="2400" dirty="0" smtClean="0"/>
              <a:t>	Bangladesh 0.3,  Brazil 1.8,  China 2.3,  India 1.2, Indonesia 1.4,  Pakistan 0.7,  Russia 9.9,  U.S. 20.1</a:t>
            </a:r>
          </a:p>
          <a:p>
            <a:pPr>
              <a:buFontTx/>
              <a:buNone/>
            </a:pPr>
            <a:r>
              <a:rPr lang="en-US" sz="2400" dirty="0" err="1" smtClean="0"/>
              <a:t>Muestra</a:t>
            </a:r>
            <a:r>
              <a:rPr lang="en-US" sz="2400" dirty="0" smtClean="0"/>
              <a:t> </a:t>
            </a:r>
            <a:r>
              <a:rPr lang="en-US" sz="2400" dirty="0" err="1" smtClean="0"/>
              <a:t>ordenada</a:t>
            </a:r>
            <a:r>
              <a:rPr lang="en-US" sz="2400" dirty="0" smtClean="0"/>
              <a:t>: 0.3, 0.7, 1.2, 1.4, 1.8, 2.3, 9.9, 20.1</a:t>
            </a:r>
          </a:p>
          <a:p>
            <a:pPr>
              <a:buFontTx/>
              <a:buNone/>
            </a:pPr>
            <a:r>
              <a:rPr lang="en-US" sz="2400" dirty="0" err="1" smtClean="0"/>
              <a:t>Mediana</a:t>
            </a:r>
            <a:r>
              <a:rPr lang="en-US" sz="2400" dirty="0" smtClean="0"/>
              <a:t> =</a:t>
            </a:r>
          </a:p>
          <a:p>
            <a:pPr>
              <a:buFontTx/>
              <a:buNone/>
            </a:pPr>
            <a:r>
              <a:rPr lang="en-US" sz="2400" dirty="0" smtClean="0"/>
              <a:t>Media      =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388658" y="5157192"/>
          <a:ext cx="360040" cy="453540"/>
        </p:xfrm>
        <a:graphic>
          <a:graphicData uri="http://schemas.openxmlformats.org/presentationml/2006/ole">
            <p:oleObj spid="_x0000_s3074" name="Equation" r:id="rId3" imgW="139680" imgH="19044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Ejemplo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err="1" smtClean="0"/>
              <a:t>Ejemplo</a:t>
            </a:r>
            <a:r>
              <a:rPr lang="en-US" sz="2400" b="1" dirty="0" smtClean="0"/>
              <a:t>: </a:t>
            </a:r>
            <a:r>
              <a:rPr lang="en-US" sz="2400" dirty="0" err="1" smtClean="0"/>
              <a:t>Emisiones</a:t>
            </a:r>
            <a:r>
              <a:rPr lang="en-US" sz="2400" dirty="0"/>
              <a:t> </a:t>
            </a:r>
            <a:r>
              <a:rPr lang="en-US" sz="2400" dirty="0" smtClean="0"/>
              <a:t>de </a:t>
            </a:r>
            <a:r>
              <a:rPr lang="en-US" sz="2400" dirty="0" err="1" smtClean="0"/>
              <a:t>dióxido</a:t>
            </a:r>
            <a:r>
              <a:rPr lang="en-US" sz="2400" dirty="0" smtClean="0"/>
              <a:t> de </a:t>
            </a:r>
            <a:r>
              <a:rPr lang="en-US" sz="2400" dirty="0" err="1" smtClean="0"/>
              <a:t>carbono</a:t>
            </a:r>
            <a:r>
              <a:rPr lang="en-US" sz="2400" dirty="0" smtClean="0"/>
              <a:t> </a:t>
            </a:r>
            <a:r>
              <a:rPr lang="en-US" sz="2400" dirty="0" err="1" smtClean="0"/>
              <a:t>anuales</a:t>
            </a:r>
            <a:r>
              <a:rPr lang="en-US" sz="2400" dirty="0" smtClean="0"/>
              <a:t> per capita (</a:t>
            </a:r>
            <a:r>
              <a:rPr lang="en-US" sz="2400" dirty="0" err="1" smtClean="0"/>
              <a:t>toneladas</a:t>
            </a:r>
            <a:r>
              <a:rPr lang="en-US" sz="2400" dirty="0" smtClean="0"/>
              <a:t> </a:t>
            </a:r>
            <a:r>
              <a:rPr lang="en-US" sz="2400" dirty="0" err="1" smtClean="0"/>
              <a:t>métricas</a:t>
            </a:r>
            <a:r>
              <a:rPr lang="en-US" sz="2400" dirty="0" smtClean="0"/>
              <a:t>) </a:t>
            </a:r>
            <a:r>
              <a:rPr lang="en-US" sz="2400" dirty="0" err="1" smtClean="0"/>
              <a:t>para</a:t>
            </a:r>
            <a:r>
              <a:rPr lang="en-US" sz="2400" dirty="0" smtClean="0"/>
              <a:t> n=8 </a:t>
            </a:r>
            <a:r>
              <a:rPr lang="en-US" sz="2400" dirty="0" err="1" smtClean="0"/>
              <a:t>más</a:t>
            </a:r>
            <a:r>
              <a:rPr lang="en-US" sz="2400" dirty="0" smtClean="0"/>
              <a:t> </a:t>
            </a:r>
            <a:r>
              <a:rPr lang="en-US" sz="2400" dirty="0" err="1" smtClean="0"/>
              <a:t>grandes</a:t>
            </a:r>
            <a:r>
              <a:rPr lang="en-US" sz="2400" dirty="0" smtClean="0"/>
              <a:t> </a:t>
            </a:r>
            <a:r>
              <a:rPr lang="en-US" sz="2400" dirty="0" err="1" smtClean="0"/>
              <a:t>naciones</a:t>
            </a:r>
            <a:r>
              <a:rPr lang="en-US" sz="2400" dirty="0" smtClean="0"/>
              <a:t> en </a:t>
            </a:r>
            <a:r>
              <a:rPr lang="en-US" sz="2400" dirty="0" err="1" smtClean="0"/>
              <a:t>tamaño</a:t>
            </a:r>
            <a:r>
              <a:rPr lang="en-US" sz="2400" dirty="0" smtClean="0"/>
              <a:t> de </a:t>
            </a:r>
            <a:r>
              <a:rPr lang="en-US" sz="2400" dirty="0" err="1" smtClean="0"/>
              <a:t>población</a:t>
            </a:r>
            <a:endParaRPr lang="en-US" sz="2400" dirty="0" smtClean="0"/>
          </a:p>
          <a:p>
            <a:pPr>
              <a:spcAft>
                <a:spcPts val="1800"/>
              </a:spcAft>
              <a:buNone/>
            </a:pPr>
            <a:r>
              <a:rPr lang="en-US" sz="2400" dirty="0" smtClean="0"/>
              <a:t>	Bangladesh 0.3,  Brazil 1.8,  China 2.3,  India 1.2, Indonesia 1.4,  Pakistan 0.7,  Russia 9.9,  U.S. 20.1</a:t>
            </a:r>
          </a:p>
          <a:p>
            <a:pPr>
              <a:buFontTx/>
              <a:buNone/>
            </a:pPr>
            <a:r>
              <a:rPr lang="en-US" sz="2400" dirty="0" err="1" smtClean="0"/>
              <a:t>Muestra</a:t>
            </a:r>
            <a:r>
              <a:rPr lang="en-US" sz="2400" dirty="0" smtClean="0"/>
              <a:t> </a:t>
            </a:r>
            <a:r>
              <a:rPr lang="en-US" sz="2400" dirty="0" err="1" smtClean="0"/>
              <a:t>ordenada</a:t>
            </a:r>
            <a:r>
              <a:rPr lang="en-US" sz="2400" dirty="0" smtClean="0"/>
              <a:t>: 0.3, 0.7, 1.2, 1.4, 1.8, 2.3, 9.9, 20.1</a:t>
            </a:r>
          </a:p>
          <a:p>
            <a:pPr>
              <a:buFontTx/>
              <a:buNone/>
            </a:pPr>
            <a:r>
              <a:rPr lang="en-US" sz="2400" dirty="0" err="1" smtClean="0"/>
              <a:t>Mediana</a:t>
            </a:r>
            <a:r>
              <a:rPr lang="en-US" sz="2400" dirty="0" smtClean="0"/>
              <a:t> = (1.4 + 1.8)/2 = 1.6</a:t>
            </a:r>
          </a:p>
          <a:p>
            <a:pPr>
              <a:buFontTx/>
              <a:buNone/>
            </a:pPr>
            <a:r>
              <a:rPr lang="en-US" sz="2400" dirty="0" smtClean="0"/>
              <a:t>Media      = (0.3 + 0.7 + 1.2 + …+ 20.1)/8 = 4.7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388658" y="5157192"/>
          <a:ext cx="360040" cy="453540"/>
        </p:xfrm>
        <a:graphic>
          <a:graphicData uri="http://schemas.openxmlformats.org/presentationml/2006/ole">
            <p:oleObj spid="_x0000_s4098" name="Equation" r:id="rId3" imgW="139680" imgH="19044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Propiedades</a:t>
            </a:r>
            <a:r>
              <a:rPr lang="en-US" dirty="0" smtClean="0"/>
              <a:t> de la media y la </a:t>
            </a:r>
            <a:r>
              <a:rPr lang="en-US" dirty="0" err="1" smtClean="0"/>
              <a:t>mediana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dirty="0" smtClean="0"/>
              <a:t>Para </a:t>
            </a:r>
            <a:r>
              <a:rPr lang="en-US" dirty="0" err="1" smtClean="0"/>
              <a:t>distribuciones</a:t>
            </a:r>
            <a:r>
              <a:rPr lang="en-US" dirty="0" smtClean="0"/>
              <a:t> </a:t>
            </a:r>
            <a:r>
              <a:rPr lang="en-US" dirty="0" err="1" smtClean="0"/>
              <a:t>simétricas</a:t>
            </a:r>
            <a:r>
              <a:rPr lang="en-US" dirty="0" smtClean="0"/>
              <a:t>, media = </a:t>
            </a:r>
            <a:r>
              <a:rPr lang="en-US" dirty="0" err="1" smtClean="0"/>
              <a:t>mediana</a:t>
            </a:r>
            <a:endParaRPr lang="es-MX" dirty="0" smtClean="0"/>
          </a:p>
          <a:p>
            <a:pPr lvl="0"/>
            <a:r>
              <a:rPr lang="en-US" dirty="0" smtClean="0"/>
              <a:t>Para </a:t>
            </a:r>
            <a:r>
              <a:rPr lang="en-US" dirty="0" err="1" smtClean="0"/>
              <a:t>distribución</a:t>
            </a:r>
            <a:r>
              <a:rPr lang="en-US" dirty="0" smtClean="0"/>
              <a:t> </a:t>
            </a:r>
            <a:r>
              <a:rPr lang="en-US" dirty="0" err="1" smtClean="0"/>
              <a:t>asimétricas</a:t>
            </a:r>
            <a:r>
              <a:rPr lang="en-US" dirty="0" smtClean="0"/>
              <a:t>, la media se </a:t>
            </a:r>
            <a:r>
              <a:rPr lang="en-US" dirty="0" err="1" smtClean="0"/>
              <a:t>jala</a:t>
            </a:r>
            <a:r>
              <a:rPr lang="en-US" dirty="0" smtClean="0"/>
              <a:t> en </a:t>
            </a:r>
            <a:r>
              <a:rPr lang="en-US" dirty="0" err="1" smtClean="0"/>
              <a:t>dirección</a:t>
            </a:r>
            <a:r>
              <a:rPr lang="en-US" dirty="0" smtClean="0"/>
              <a:t> de la cola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grande</a:t>
            </a:r>
            <a:r>
              <a:rPr lang="en-US" dirty="0" smtClean="0"/>
              <a:t>, </a:t>
            </a:r>
            <a:r>
              <a:rPr lang="en-US" dirty="0" err="1" smtClean="0"/>
              <a:t>relativo</a:t>
            </a:r>
            <a:r>
              <a:rPr lang="en-US" dirty="0" smtClean="0"/>
              <a:t> a la </a:t>
            </a:r>
            <a:r>
              <a:rPr lang="en-US" dirty="0" err="1" smtClean="0"/>
              <a:t>mediana</a:t>
            </a:r>
            <a:endParaRPr lang="es-MX" dirty="0" smtClean="0"/>
          </a:p>
          <a:p>
            <a:pPr lvl="0"/>
            <a:r>
              <a:rPr lang="en-US" dirty="0" smtClean="0"/>
              <a:t>La media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válida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variables de </a:t>
            </a:r>
            <a:r>
              <a:rPr lang="en-US" dirty="0" err="1" smtClean="0"/>
              <a:t>intervalo</a:t>
            </a:r>
            <a:r>
              <a:rPr lang="en-US" dirty="0" smtClean="0"/>
              <a:t>, la </a:t>
            </a:r>
            <a:r>
              <a:rPr lang="en-US" dirty="0" err="1" smtClean="0"/>
              <a:t>mediana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escalas</a:t>
            </a:r>
            <a:r>
              <a:rPr lang="en-US" dirty="0" smtClean="0"/>
              <a:t> </a:t>
            </a:r>
            <a:r>
              <a:rPr lang="en-US" dirty="0" err="1" smtClean="0"/>
              <a:t>ordinales</a:t>
            </a:r>
            <a:r>
              <a:rPr lang="en-US" dirty="0" smtClean="0"/>
              <a:t> o de </a:t>
            </a:r>
            <a:r>
              <a:rPr lang="en-US" dirty="0" err="1" smtClean="0"/>
              <a:t>intervalos</a:t>
            </a:r>
            <a:endParaRPr lang="es-MX" dirty="0" smtClean="0"/>
          </a:p>
          <a:p>
            <a:pPr lvl="0"/>
            <a:r>
              <a:rPr lang="en-US" dirty="0" smtClean="0"/>
              <a:t>La media </a:t>
            </a:r>
            <a:r>
              <a:rPr lang="en-US" dirty="0" err="1" smtClean="0"/>
              <a:t>es</a:t>
            </a:r>
            <a:r>
              <a:rPr lang="en-US" dirty="0" smtClean="0"/>
              <a:t> sensible a “outliers” (a </a:t>
            </a:r>
            <a:r>
              <a:rPr lang="en-US" dirty="0" err="1" smtClean="0"/>
              <a:t>menudo</a:t>
            </a:r>
            <a:r>
              <a:rPr lang="en-US" dirty="0" smtClean="0"/>
              <a:t> se </a:t>
            </a:r>
            <a:r>
              <a:rPr lang="en-US" dirty="0" err="1" smtClean="0"/>
              <a:t>prefiere</a:t>
            </a:r>
            <a:r>
              <a:rPr lang="en-US" dirty="0" smtClean="0"/>
              <a:t> la </a:t>
            </a:r>
            <a:r>
              <a:rPr lang="en-US" dirty="0" err="1" smtClean="0"/>
              <a:t>mediana</a:t>
            </a:r>
            <a:r>
              <a:rPr lang="en-US" dirty="0" smtClean="0"/>
              <a:t> </a:t>
            </a:r>
            <a:r>
              <a:rPr lang="en-US" dirty="0" err="1" smtClean="0"/>
              <a:t>cuando</a:t>
            </a:r>
            <a:r>
              <a:rPr lang="en-US" dirty="0" smtClean="0"/>
              <a:t>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distribuciones</a:t>
            </a:r>
            <a:r>
              <a:rPr lang="en-US" dirty="0" smtClean="0"/>
              <a:t> son </a:t>
            </a:r>
            <a:r>
              <a:rPr lang="en-US" dirty="0" err="1" smtClean="0"/>
              <a:t>muy</a:t>
            </a:r>
            <a:r>
              <a:rPr lang="en-US" dirty="0" smtClean="0"/>
              <a:t> </a:t>
            </a:r>
            <a:r>
              <a:rPr lang="en-US" dirty="0" err="1" smtClean="0"/>
              <a:t>asimétricas</a:t>
            </a:r>
            <a:r>
              <a:rPr lang="en-US" dirty="0" smtClean="0"/>
              <a:t>)</a:t>
            </a:r>
            <a:endParaRPr lang="es-MX" dirty="0" smtClean="0"/>
          </a:p>
          <a:p>
            <a:pPr lvl="0"/>
            <a:r>
              <a:rPr lang="en-US" dirty="0" err="1" smtClean="0"/>
              <a:t>Cuando</a:t>
            </a:r>
            <a:r>
              <a:rPr lang="en-US" dirty="0" smtClean="0"/>
              <a:t> la </a:t>
            </a:r>
            <a:r>
              <a:rPr lang="en-US" dirty="0" err="1" smtClean="0"/>
              <a:t>distribución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simétrica</a:t>
            </a:r>
            <a:r>
              <a:rPr lang="en-US" dirty="0" smtClean="0"/>
              <a:t> o </a:t>
            </a:r>
            <a:r>
              <a:rPr lang="en-US" dirty="0" err="1" smtClean="0"/>
              <a:t>ligeramente</a:t>
            </a:r>
            <a:r>
              <a:rPr lang="en-US" dirty="0" smtClean="0"/>
              <a:t> </a:t>
            </a:r>
            <a:r>
              <a:rPr lang="en-US" dirty="0" err="1" smtClean="0"/>
              <a:t>asimétrica</a:t>
            </a:r>
            <a:r>
              <a:rPr lang="en-US" dirty="0" smtClean="0"/>
              <a:t> o la variable </a:t>
            </a:r>
            <a:r>
              <a:rPr lang="en-US" dirty="0" err="1" smtClean="0"/>
              <a:t>toma</a:t>
            </a:r>
            <a:r>
              <a:rPr lang="en-US" dirty="0" smtClean="0"/>
              <a:t> </a:t>
            </a:r>
            <a:r>
              <a:rPr lang="en-US" dirty="0" err="1" smtClean="0"/>
              <a:t>pocos</a:t>
            </a:r>
            <a:r>
              <a:rPr lang="en-US" dirty="0" smtClean="0"/>
              <a:t> </a:t>
            </a:r>
            <a:r>
              <a:rPr lang="en-US" dirty="0" err="1" smtClean="0"/>
              <a:t>valores</a:t>
            </a:r>
            <a:r>
              <a:rPr lang="en-US" dirty="0" smtClean="0"/>
              <a:t>, la media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preferible</a:t>
            </a:r>
            <a:r>
              <a:rPr lang="en-US" dirty="0" smtClean="0"/>
              <a:t> </a:t>
            </a:r>
            <a:r>
              <a:rPr lang="en-US" dirty="0" err="1" smtClean="0"/>
              <a:t>porque</a:t>
            </a:r>
            <a:r>
              <a:rPr lang="en-US" dirty="0" smtClean="0"/>
              <a:t> </a:t>
            </a:r>
            <a:r>
              <a:rPr lang="en-US" dirty="0" err="1" smtClean="0"/>
              <a:t>usa</a:t>
            </a:r>
            <a:r>
              <a:rPr lang="en-US" dirty="0" smtClean="0"/>
              <a:t> los </a:t>
            </a:r>
            <a:r>
              <a:rPr lang="en-US" dirty="0" err="1" smtClean="0"/>
              <a:t>valores</a:t>
            </a:r>
            <a:r>
              <a:rPr lang="en-US" dirty="0" smtClean="0"/>
              <a:t> </a:t>
            </a:r>
            <a:r>
              <a:rPr lang="en-US" dirty="0" err="1" smtClean="0"/>
              <a:t>numéricos</a:t>
            </a:r>
            <a:r>
              <a:rPr lang="en-US" dirty="0" smtClean="0"/>
              <a:t> de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observaciones</a:t>
            </a:r>
            <a:endParaRPr lang="es-MX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Ejemplos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en-US" dirty="0" err="1" smtClean="0"/>
              <a:t>Equipo</a:t>
            </a:r>
            <a:r>
              <a:rPr lang="en-US" dirty="0" smtClean="0"/>
              <a:t> de </a:t>
            </a:r>
            <a:r>
              <a:rPr lang="en-US" dirty="0" err="1" smtClean="0"/>
              <a:t>béisbol</a:t>
            </a:r>
            <a:r>
              <a:rPr lang="en-US" dirty="0" smtClean="0"/>
              <a:t> NY Yankees en 2006</a:t>
            </a:r>
          </a:p>
          <a:p>
            <a:pPr lvl="1"/>
            <a:r>
              <a:rPr lang="en-US" dirty="0" smtClean="0"/>
              <a:t>Media del </a:t>
            </a:r>
            <a:r>
              <a:rPr lang="en-US" dirty="0" err="1" smtClean="0"/>
              <a:t>salario</a:t>
            </a:r>
            <a:r>
              <a:rPr lang="en-US" dirty="0"/>
              <a:t> </a:t>
            </a:r>
            <a:r>
              <a:rPr lang="en-US" dirty="0" smtClean="0"/>
              <a:t>= $7.0 </a:t>
            </a:r>
            <a:r>
              <a:rPr lang="en-US" dirty="0" err="1" smtClean="0"/>
              <a:t>millones</a:t>
            </a:r>
            <a:endParaRPr lang="en-US" dirty="0" smtClean="0"/>
          </a:p>
          <a:p>
            <a:pPr lvl="1">
              <a:spcAft>
                <a:spcPts val="1200"/>
              </a:spcAft>
            </a:pPr>
            <a:r>
              <a:rPr lang="en-US" dirty="0" err="1" smtClean="0"/>
              <a:t>Mediana</a:t>
            </a:r>
            <a:r>
              <a:rPr lang="en-US" dirty="0" smtClean="0"/>
              <a:t> del </a:t>
            </a:r>
            <a:r>
              <a:rPr lang="en-US" dirty="0" err="1" smtClean="0"/>
              <a:t>salario</a:t>
            </a:r>
            <a:r>
              <a:rPr lang="en-US" dirty="0" smtClean="0"/>
              <a:t> = $2.9 </a:t>
            </a:r>
            <a:r>
              <a:rPr lang="en-US" dirty="0" err="1" smtClean="0"/>
              <a:t>millones</a:t>
            </a:r>
            <a:endParaRPr lang="en-US" dirty="0" smtClean="0"/>
          </a:p>
          <a:p>
            <a:pPr lvl="1">
              <a:spcAft>
                <a:spcPts val="1800"/>
              </a:spcAft>
              <a:buNone/>
            </a:pPr>
            <a:r>
              <a:rPr lang="en-US" dirty="0" err="1" smtClean="0"/>
              <a:t>Cómo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posible</a:t>
            </a:r>
            <a:r>
              <a:rPr lang="en-US" dirty="0" smtClean="0"/>
              <a:t>? </a:t>
            </a:r>
            <a:r>
              <a:rPr lang="en-US" dirty="0" err="1" smtClean="0"/>
              <a:t>Dirección</a:t>
            </a:r>
            <a:r>
              <a:rPr lang="en-US" dirty="0" smtClean="0"/>
              <a:t> de la </a:t>
            </a:r>
            <a:r>
              <a:rPr lang="en-US" dirty="0" err="1" smtClean="0"/>
              <a:t>asimetría</a:t>
            </a:r>
            <a:r>
              <a:rPr lang="en-US" dirty="0" smtClean="0"/>
              <a:t>?</a:t>
            </a:r>
          </a:p>
          <a:p>
            <a:pPr>
              <a:spcAft>
                <a:spcPts val="0"/>
              </a:spcAft>
            </a:pPr>
            <a:r>
              <a:rPr lang="en-US" dirty="0" err="1" smtClean="0"/>
              <a:t>Da</a:t>
            </a:r>
            <a:r>
              <a:rPr lang="en-US" dirty="0" smtClean="0"/>
              <a:t> un </a:t>
            </a:r>
            <a:r>
              <a:rPr lang="en-US" dirty="0" err="1" smtClean="0"/>
              <a:t>ejemplo</a:t>
            </a:r>
            <a:r>
              <a:rPr lang="en-US" dirty="0" smtClean="0"/>
              <a:t> </a:t>
            </a:r>
            <a:r>
              <a:rPr lang="en-US" dirty="0" err="1" smtClean="0"/>
              <a:t>donde</a:t>
            </a:r>
            <a:r>
              <a:rPr lang="en-US" dirty="0" smtClean="0"/>
              <a:t> se </a:t>
            </a:r>
            <a:r>
              <a:rPr lang="en-US" dirty="0" err="1" smtClean="0"/>
              <a:t>esperaría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endParaRPr lang="en-US" dirty="0" smtClean="0"/>
          </a:p>
          <a:p>
            <a:pPr lvl="1">
              <a:buNone/>
            </a:pPr>
            <a:r>
              <a:rPr lang="en-US" dirty="0" smtClean="0"/>
              <a:t>	media  </a:t>
            </a:r>
            <a:r>
              <a:rPr lang="en-US" dirty="0"/>
              <a:t>&lt;  </a:t>
            </a:r>
            <a:r>
              <a:rPr lang="en-US" dirty="0" err="1"/>
              <a:t>mediana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b. </a:t>
            </a:r>
            <a:r>
              <a:rPr lang="en-US" dirty="0" err="1" smtClean="0"/>
              <a:t>Descripción</a:t>
            </a:r>
            <a:r>
              <a:rPr lang="en-US" dirty="0" smtClean="0"/>
              <a:t> de </a:t>
            </a:r>
            <a:r>
              <a:rPr lang="en-US" dirty="0" err="1" smtClean="0"/>
              <a:t>variabilidad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en-US" i="1" dirty="0" err="1" smtClean="0"/>
              <a:t>Rango</a:t>
            </a:r>
            <a:r>
              <a:rPr lang="en-US" dirty="0" smtClean="0"/>
              <a:t>: </a:t>
            </a:r>
            <a:r>
              <a:rPr lang="en-US" dirty="0" err="1" smtClean="0"/>
              <a:t>Diferencia</a:t>
            </a:r>
            <a:r>
              <a:rPr lang="en-US" dirty="0" smtClean="0"/>
              <a:t> entre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observaciones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grandes</a:t>
            </a:r>
            <a:r>
              <a:rPr lang="en-US" dirty="0" smtClean="0"/>
              <a:t> y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pequeñas</a:t>
            </a:r>
            <a:endParaRPr lang="en-US" dirty="0" smtClean="0"/>
          </a:p>
          <a:p>
            <a:pPr lvl="1">
              <a:spcAft>
                <a:spcPts val="1200"/>
              </a:spcAft>
              <a:buNone/>
            </a:pPr>
            <a:r>
              <a:rPr lang="en-US" dirty="0" smtClean="0"/>
              <a:t>	(</a:t>
            </a:r>
            <a:r>
              <a:rPr lang="en-US" dirty="0" err="1" smtClean="0"/>
              <a:t>pero</a:t>
            </a:r>
            <a:r>
              <a:rPr lang="en-US" dirty="0" smtClean="0"/>
              <a:t> </a:t>
            </a:r>
            <a:r>
              <a:rPr lang="en-US" dirty="0" err="1" smtClean="0"/>
              <a:t>puede</a:t>
            </a:r>
            <a:r>
              <a:rPr lang="en-US" dirty="0" smtClean="0"/>
              <a:t> ser </a:t>
            </a:r>
            <a:r>
              <a:rPr lang="en-US" dirty="0" err="1" smtClean="0"/>
              <a:t>muy</a:t>
            </a:r>
            <a:r>
              <a:rPr lang="en-US" dirty="0" smtClean="0"/>
              <a:t> sensible a outliers, </a:t>
            </a:r>
            <a:r>
              <a:rPr lang="en-US" dirty="0" err="1" smtClean="0"/>
              <a:t>poco</a:t>
            </a:r>
            <a:r>
              <a:rPr lang="en-US" dirty="0" smtClean="0"/>
              <a:t> sensible a la forma)</a:t>
            </a:r>
          </a:p>
          <a:p>
            <a:pPr>
              <a:spcAft>
                <a:spcPts val="0"/>
              </a:spcAft>
            </a:pPr>
            <a:r>
              <a:rPr lang="en-US" i="1" dirty="0" err="1" smtClean="0"/>
              <a:t>Desviación</a:t>
            </a:r>
            <a:r>
              <a:rPr lang="en-US" i="1" dirty="0" smtClean="0"/>
              <a:t> </a:t>
            </a:r>
            <a:r>
              <a:rPr lang="en-US" i="1" dirty="0" err="1" smtClean="0"/>
              <a:t>estándar</a:t>
            </a:r>
            <a:r>
              <a:rPr lang="en-US" dirty="0" smtClean="0"/>
              <a:t>: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distancia</a:t>
            </a:r>
            <a:r>
              <a:rPr lang="en-US" dirty="0" smtClean="0"/>
              <a:t> “</a:t>
            </a:r>
            <a:r>
              <a:rPr lang="en-US" dirty="0" err="1" smtClean="0"/>
              <a:t>típica</a:t>
            </a:r>
            <a:r>
              <a:rPr lang="en-US" dirty="0" smtClean="0"/>
              <a:t>” de la media</a:t>
            </a:r>
          </a:p>
          <a:p>
            <a:pPr lvl="1">
              <a:buNone/>
            </a:pPr>
            <a:r>
              <a:rPr lang="en-US" dirty="0" smtClean="0"/>
              <a:t>	La </a:t>
            </a:r>
            <a:r>
              <a:rPr lang="en-US" dirty="0" err="1" smtClean="0"/>
              <a:t>desviación</a:t>
            </a:r>
            <a:r>
              <a:rPr lang="en-US" dirty="0" smtClean="0"/>
              <a:t> de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observación</a:t>
            </a:r>
            <a:r>
              <a:rPr lang="en-US" dirty="0" smtClean="0"/>
              <a:t> </a:t>
            </a:r>
            <a:r>
              <a:rPr lang="en-US" i="1" dirty="0" err="1" smtClean="0"/>
              <a:t>i</a:t>
            </a:r>
            <a:r>
              <a:rPr lang="en-US" dirty="0" smtClean="0"/>
              <a:t> de la media</a:t>
            </a:r>
            <a:endParaRPr lang="en-US" dirty="0"/>
          </a:p>
        </p:txBody>
      </p:sp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3779912" y="5373216"/>
          <a:ext cx="1524000" cy="914400"/>
        </p:xfrm>
        <a:graphic>
          <a:graphicData uri="http://schemas.openxmlformats.org/presentationml/2006/ole">
            <p:oleObj spid="_x0000_s23555" name="Equation" r:id="rId3" imgW="406080" imgH="2286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varianza</a:t>
            </a:r>
            <a:r>
              <a:rPr lang="en-US" dirty="0" smtClean="0"/>
              <a:t> de n </a:t>
            </a:r>
            <a:r>
              <a:rPr lang="en-US" dirty="0" err="1" smtClean="0"/>
              <a:t>observaciones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La </a:t>
            </a:r>
            <a:r>
              <a:rPr lang="en-US" dirty="0" err="1" smtClean="0"/>
              <a:t>desviación</a:t>
            </a:r>
            <a:r>
              <a:rPr lang="en-US" dirty="0" smtClean="0"/>
              <a:t> </a:t>
            </a:r>
            <a:r>
              <a:rPr lang="en-US" dirty="0" err="1" smtClean="0"/>
              <a:t>estándar</a:t>
            </a:r>
            <a:r>
              <a:rPr lang="en-US" dirty="0" smtClean="0"/>
              <a:t> </a:t>
            </a:r>
            <a:r>
              <a:rPr lang="en-US" i="1" dirty="0" smtClean="0"/>
              <a:t>s </a:t>
            </a:r>
            <a:r>
              <a:rPr lang="en-US" dirty="0" err="1" smtClean="0"/>
              <a:t>es</a:t>
            </a:r>
            <a:r>
              <a:rPr lang="en-US" dirty="0" smtClean="0"/>
              <a:t> la </a:t>
            </a:r>
            <a:r>
              <a:rPr lang="en-US" dirty="0" err="1" smtClean="0"/>
              <a:t>raíz</a:t>
            </a:r>
            <a:r>
              <a:rPr lang="en-US" dirty="0" smtClean="0"/>
              <a:t> </a:t>
            </a:r>
            <a:r>
              <a:rPr lang="en-US" dirty="0" err="1" smtClean="0"/>
              <a:t>cuadrada</a:t>
            </a:r>
            <a:r>
              <a:rPr lang="en-US" dirty="0" smtClean="0"/>
              <a:t> de la </a:t>
            </a:r>
            <a:r>
              <a:rPr lang="en-US" dirty="0" err="1" smtClean="0"/>
              <a:t>varianza</a:t>
            </a:r>
            <a:endParaRPr lang="en-US" dirty="0"/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1043608" y="2348880"/>
          <a:ext cx="7003504" cy="1577366"/>
        </p:xfrm>
        <a:graphic>
          <a:graphicData uri="http://schemas.openxmlformats.org/presentationml/2006/ole">
            <p:oleObj spid="_x0000_s24578" name="Equation" r:id="rId3" imgW="2590560" imgH="419040" progId="">
              <p:embed/>
            </p:oleObj>
          </a:graphicData>
        </a:graphic>
      </p:graphicFrame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3203848" y="5373216"/>
          <a:ext cx="2882900" cy="712788"/>
        </p:xfrm>
        <a:graphic>
          <a:graphicData uri="http://schemas.openxmlformats.org/presentationml/2006/ole">
            <p:oleObj spid="_x0000_s24579" name="Equation" r:id="rId4" imgW="507960" imgH="2538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Ejemplo</a:t>
            </a:r>
            <a:r>
              <a:rPr lang="en-US" dirty="0" smtClean="0"/>
              <a:t>: </a:t>
            </a:r>
            <a:r>
              <a:rPr lang="en-US" dirty="0" err="1" smtClean="0"/>
              <a:t>Ideología</a:t>
            </a:r>
            <a:r>
              <a:rPr lang="en-US" dirty="0" smtClean="0"/>
              <a:t> </a:t>
            </a:r>
            <a:r>
              <a:rPr lang="en-US" dirty="0" err="1" smtClean="0"/>
              <a:t>política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0"/>
              </a:spcAft>
            </a:pPr>
            <a:r>
              <a:rPr lang="en-US" dirty="0" smtClean="0"/>
              <a:t>Para </a:t>
            </a:r>
            <a:r>
              <a:rPr lang="en-US" dirty="0" err="1" smtClean="0"/>
              <a:t>aquellos</a:t>
            </a:r>
            <a:r>
              <a:rPr lang="en-US" dirty="0" smtClean="0"/>
              <a:t> </a:t>
            </a:r>
            <a:r>
              <a:rPr lang="en-US" dirty="0" err="1" smtClean="0"/>
              <a:t>estudiantes</a:t>
            </a:r>
            <a:r>
              <a:rPr lang="en-US" dirty="0" smtClean="0"/>
              <a:t> en la </a:t>
            </a:r>
            <a:r>
              <a:rPr lang="en-US" dirty="0" err="1" smtClean="0"/>
              <a:t>muestra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asisten</a:t>
            </a:r>
            <a:r>
              <a:rPr lang="en-US" dirty="0" smtClean="0"/>
              <a:t> a </a:t>
            </a:r>
            <a:r>
              <a:rPr lang="en-US" dirty="0" err="1" smtClean="0"/>
              <a:t>servicios</a:t>
            </a:r>
            <a:r>
              <a:rPr lang="en-US" dirty="0" smtClean="0"/>
              <a:t> </a:t>
            </a:r>
            <a:r>
              <a:rPr lang="en-US" dirty="0" err="1" smtClean="0"/>
              <a:t>religiosos</a:t>
            </a:r>
            <a:r>
              <a:rPr lang="en-US" dirty="0" smtClean="0"/>
              <a:t> al </a:t>
            </a:r>
            <a:r>
              <a:rPr lang="en-US" dirty="0" err="1" smtClean="0"/>
              <a:t>menos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vez</a:t>
            </a:r>
            <a:r>
              <a:rPr lang="en-US" dirty="0" smtClean="0"/>
              <a:t> a la </a:t>
            </a:r>
            <a:r>
              <a:rPr lang="en-US" dirty="0" err="1" smtClean="0"/>
              <a:t>semana</a:t>
            </a:r>
            <a:r>
              <a:rPr lang="en-US" dirty="0" smtClean="0"/>
              <a:t> (</a:t>
            </a:r>
            <a:r>
              <a:rPr lang="en-US" i="1" dirty="0" smtClean="0"/>
              <a:t>n </a:t>
            </a:r>
            <a:r>
              <a:rPr lang="en-US" dirty="0" smtClean="0"/>
              <a:t>= 9 de los 60)</a:t>
            </a:r>
          </a:p>
          <a:p>
            <a:pPr lvl="1">
              <a:buNone/>
            </a:pPr>
            <a:r>
              <a:rPr lang="en-US" i="1" dirty="0" smtClean="0"/>
              <a:t>	y </a:t>
            </a:r>
            <a:r>
              <a:rPr lang="en-US" dirty="0" smtClean="0"/>
              <a:t>= 2, 3, 7, 5, 6, 7, 5, 6, 4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Para la </a:t>
            </a:r>
            <a:r>
              <a:rPr lang="en-US" dirty="0" err="1" smtClean="0"/>
              <a:t>muestra</a:t>
            </a:r>
            <a:r>
              <a:rPr lang="en-US" dirty="0" smtClean="0"/>
              <a:t> </a:t>
            </a:r>
            <a:r>
              <a:rPr lang="en-US" dirty="0" err="1" smtClean="0"/>
              <a:t>completa</a:t>
            </a:r>
            <a:r>
              <a:rPr lang="en-US" dirty="0" smtClean="0"/>
              <a:t> (n = 60), media = 3.0, </a:t>
            </a:r>
            <a:r>
              <a:rPr lang="en-US" dirty="0" err="1" smtClean="0"/>
              <a:t>deviación</a:t>
            </a:r>
            <a:r>
              <a:rPr lang="en-US" dirty="0" smtClean="0"/>
              <a:t> </a:t>
            </a:r>
            <a:r>
              <a:rPr lang="en-US" dirty="0" err="1" smtClean="0"/>
              <a:t>estándar</a:t>
            </a:r>
            <a:r>
              <a:rPr lang="en-US" dirty="0" smtClean="0"/>
              <a:t> = 1.6, </a:t>
            </a:r>
            <a:r>
              <a:rPr lang="en-US" dirty="0" err="1" smtClean="0"/>
              <a:t>tiende</a:t>
            </a:r>
            <a:r>
              <a:rPr lang="en-US" dirty="0" smtClean="0"/>
              <a:t> a </a:t>
            </a:r>
            <a:r>
              <a:rPr lang="en-US" dirty="0" err="1" smtClean="0"/>
              <a:t>tener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variabilidad</a:t>
            </a:r>
            <a:r>
              <a:rPr lang="en-US" dirty="0" smtClean="0"/>
              <a:t> similar, </a:t>
            </a:r>
            <a:r>
              <a:rPr lang="en-US" dirty="0" err="1" smtClean="0"/>
              <a:t>pero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liberal</a:t>
            </a:r>
            <a:endParaRPr lang="en-US" dirty="0"/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1187624" y="3328392"/>
          <a:ext cx="6705600" cy="1828800"/>
        </p:xfrm>
        <a:graphic>
          <a:graphicData uri="http://schemas.openxmlformats.org/presentationml/2006/ole">
            <p:oleObj spid="_x0000_s25602" name="Equation" r:id="rId3" imgW="2857320" imgH="87624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85000" lnSpcReduction="20000"/>
          </a:bodyPr>
          <a:lstStyle/>
          <a:p>
            <a:pPr>
              <a:spcAft>
                <a:spcPts val="0"/>
              </a:spcAft>
            </a:pPr>
            <a:r>
              <a:rPr lang="en-US" b="1" dirty="0" err="1" smtClean="0"/>
              <a:t>Propiedades</a:t>
            </a:r>
            <a:r>
              <a:rPr lang="en-US" b="1" dirty="0" smtClean="0"/>
              <a:t> de la </a:t>
            </a:r>
            <a:r>
              <a:rPr lang="en-US" b="1" dirty="0" err="1" smtClean="0"/>
              <a:t>desviación</a:t>
            </a:r>
            <a:r>
              <a:rPr lang="en-US" b="1" dirty="0" smtClean="0"/>
              <a:t> </a:t>
            </a:r>
            <a:r>
              <a:rPr lang="en-US" b="1" dirty="0" err="1" smtClean="0"/>
              <a:t>estándar</a:t>
            </a:r>
            <a:r>
              <a:rPr lang="en-US" b="1" dirty="0" smtClean="0"/>
              <a:t>:</a:t>
            </a:r>
          </a:p>
          <a:p>
            <a:pPr lvl="1"/>
            <a:r>
              <a:rPr lang="en-US" i="1" dirty="0" smtClean="0"/>
              <a:t>s</a:t>
            </a:r>
            <a:r>
              <a:rPr lang="en-US" dirty="0" smtClean="0"/>
              <a:t> ≥ 0, y </a:t>
            </a:r>
            <a:r>
              <a:rPr lang="en-US" dirty="0" err="1" smtClean="0"/>
              <a:t>sólo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0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todas</a:t>
            </a:r>
            <a:r>
              <a:rPr lang="en-US" dirty="0" smtClean="0"/>
              <a:t>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observaciones</a:t>
            </a:r>
            <a:r>
              <a:rPr lang="en-US" dirty="0" smtClean="0"/>
              <a:t> son </a:t>
            </a:r>
            <a:r>
              <a:rPr lang="en-US" dirty="0" err="1" smtClean="0"/>
              <a:t>iguales</a:t>
            </a:r>
            <a:endParaRPr lang="en-US" dirty="0" smtClean="0"/>
          </a:p>
          <a:p>
            <a:pPr lvl="1"/>
            <a:r>
              <a:rPr lang="en-US" i="1" dirty="0" smtClean="0"/>
              <a:t>s</a:t>
            </a:r>
            <a:r>
              <a:rPr lang="en-US" dirty="0" smtClean="0"/>
              <a:t> </a:t>
            </a:r>
            <a:r>
              <a:rPr lang="en-US" dirty="0" err="1" smtClean="0"/>
              <a:t>aumenta</a:t>
            </a:r>
            <a:r>
              <a:rPr lang="en-US" dirty="0" smtClean="0"/>
              <a:t> </a:t>
            </a:r>
            <a:r>
              <a:rPr lang="en-US" dirty="0" err="1" smtClean="0"/>
              <a:t>junto</a:t>
            </a:r>
            <a:r>
              <a:rPr lang="en-US" dirty="0" smtClean="0"/>
              <a:t> con la </a:t>
            </a:r>
            <a:r>
              <a:rPr lang="en-US" dirty="0" err="1" smtClean="0"/>
              <a:t>variación</a:t>
            </a:r>
            <a:r>
              <a:rPr lang="en-US" dirty="0" smtClean="0"/>
              <a:t> </a:t>
            </a:r>
            <a:r>
              <a:rPr lang="en-US" dirty="0" err="1" smtClean="0"/>
              <a:t>alrededor</a:t>
            </a:r>
            <a:r>
              <a:rPr lang="en-US" dirty="0" smtClean="0"/>
              <a:t> de la media</a:t>
            </a:r>
          </a:p>
          <a:p>
            <a:pPr lvl="1"/>
            <a:r>
              <a:rPr lang="en-US" dirty="0" smtClean="0"/>
              <a:t>El </a:t>
            </a:r>
            <a:r>
              <a:rPr lang="en-US" dirty="0" err="1" smtClean="0"/>
              <a:t>denominador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i="1" dirty="0" smtClean="0"/>
              <a:t>n</a:t>
            </a:r>
            <a:r>
              <a:rPr lang="en-US" dirty="0" smtClean="0"/>
              <a:t> – 1 (no </a:t>
            </a:r>
            <a:r>
              <a:rPr lang="en-US" i="1" dirty="0" smtClean="0"/>
              <a:t>n</a:t>
            </a:r>
            <a:r>
              <a:rPr lang="en-US" dirty="0" smtClean="0"/>
              <a:t>) </a:t>
            </a:r>
            <a:r>
              <a:rPr lang="en-US" dirty="0" err="1" smtClean="0"/>
              <a:t>debido</a:t>
            </a:r>
            <a:r>
              <a:rPr lang="en-US" dirty="0" smtClean="0"/>
              <a:t> a </a:t>
            </a:r>
            <a:r>
              <a:rPr lang="en-US" dirty="0" err="1" smtClean="0"/>
              <a:t>razones</a:t>
            </a:r>
            <a:r>
              <a:rPr lang="en-US" dirty="0" smtClean="0"/>
              <a:t> </a:t>
            </a:r>
            <a:r>
              <a:rPr lang="en-US" dirty="0" err="1" smtClean="0"/>
              <a:t>técnicas</a:t>
            </a:r>
            <a:r>
              <a:rPr lang="en-US" dirty="0" smtClean="0"/>
              <a:t> (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adelante</a:t>
            </a:r>
            <a:r>
              <a:rPr lang="en-US" dirty="0" smtClean="0"/>
              <a:t>)</a:t>
            </a:r>
          </a:p>
          <a:p>
            <a:pPr lvl="1"/>
            <a:r>
              <a:rPr lang="en-US" i="1" dirty="0" smtClean="0"/>
              <a:t>s</a:t>
            </a:r>
            <a:r>
              <a:rPr lang="en-US" dirty="0" smtClean="0"/>
              <a:t> </a:t>
            </a:r>
            <a:r>
              <a:rPr lang="en-US" dirty="0" err="1" smtClean="0"/>
              <a:t>depende</a:t>
            </a:r>
            <a:r>
              <a:rPr lang="en-US" dirty="0" smtClean="0"/>
              <a:t> de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unidades</a:t>
            </a:r>
            <a:r>
              <a:rPr lang="en-US" dirty="0" smtClean="0"/>
              <a:t> de los </a:t>
            </a:r>
            <a:r>
              <a:rPr lang="en-US" dirty="0" err="1" smtClean="0"/>
              <a:t>datos</a:t>
            </a:r>
            <a:r>
              <a:rPr lang="en-US" dirty="0" smtClean="0"/>
              <a:t> (p. </a:t>
            </a:r>
            <a:r>
              <a:rPr lang="en-US" dirty="0" err="1" smtClean="0"/>
              <a:t>ej</a:t>
            </a:r>
            <a:r>
              <a:rPr lang="en-US" dirty="0" smtClean="0"/>
              <a:t>., </a:t>
            </a:r>
            <a:r>
              <a:rPr lang="en-US" dirty="0" err="1" smtClean="0"/>
              <a:t>medición</a:t>
            </a:r>
            <a:r>
              <a:rPr lang="en-US" dirty="0" smtClean="0"/>
              <a:t> en Euros vs. $)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Como la media, </a:t>
            </a:r>
            <a:r>
              <a:rPr lang="en-US" i="1" dirty="0" smtClean="0"/>
              <a:t>s</a:t>
            </a:r>
            <a:r>
              <a:rPr lang="en-US" dirty="0" smtClean="0"/>
              <a:t> se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afectada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los outliers</a:t>
            </a:r>
          </a:p>
          <a:p>
            <a:r>
              <a:rPr lang="en-US" b="1" dirty="0" err="1" smtClean="0"/>
              <a:t>Regla</a:t>
            </a:r>
            <a:r>
              <a:rPr lang="en-US" b="1" dirty="0" smtClean="0"/>
              <a:t> </a:t>
            </a:r>
            <a:r>
              <a:rPr lang="en-US" b="1" dirty="0" err="1" smtClean="0"/>
              <a:t>empírica</a:t>
            </a:r>
            <a:r>
              <a:rPr lang="en-US" b="1" dirty="0" smtClean="0"/>
              <a:t>: </a:t>
            </a:r>
            <a:r>
              <a:rPr lang="en-US" dirty="0" smtClean="0"/>
              <a:t>Si la </a:t>
            </a:r>
            <a:r>
              <a:rPr lang="en-US" dirty="0" err="1" smtClean="0"/>
              <a:t>distribución</a:t>
            </a:r>
            <a:r>
              <a:rPr lang="en-US" dirty="0" smtClean="0"/>
              <a:t> </a:t>
            </a:r>
            <a:r>
              <a:rPr lang="en-US" dirty="0" err="1" smtClean="0"/>
              <a:t>tiene</a:t>
            </a:r>
            <a:r>
              <a:rPr lang="en-US" dirty="0" smtClean="0"/>
              <a:t> </a:t>
            </a:r>
            <a:r>
              <a:rPr lang="en-US" dirty="0" err="1" smtClean="0"/>
              <a:t>aprox</a:t>
            </a:r>
            <a:r>
              <a:rPr lang="en-US" dirty="0" smtClean="0"/>
              <a:t>. Forma de </a:t>
            </a:r>
            <a:r>
              <a:rPr lang="en-US" dirty="0" err="1" smtClean="0"/>
              <a:t>campana</a:t>
            </a:r>
            <a:r>
              <a:rPr lang="en-US" dirty="0" smtClean="0"/>
              <a:t>,</a:t>
            </a:r>
          </a:p>
          <a:p>
            <a:pPr lvl="1"/>
            <a:r>
              <a:rPr lang="en-US" dirty="0" err="1" smtClean="0"/>
              <a:t>Aprox</a:t>
            </a:r>
            <a:r>
              <a:rPr lang="en-US" dirty="0" smtClean="0"/>
              <a:t>. 68% de los </a:t>
            </a:r>
            <a:r>
              <a:rPr lang="en-US" dirty="0" err="1" smtClean="0"/>
              <a:t>datos</a:t>
            </a:r>
            <a:r>
              <a:rPr lang="en-US" dirty="0" smtClean="0"/>
              <a:t> </a:t>
            </a:r>
            <a:r>
              <a:rPr lang="en-US" dirty="0" err="1" smtClean="0"/>
              <a:t>están</a:t>
            </a:r>
            <a:r>
              <a:rPr lang="en-US" dirty="0" smtClean="0"/>
              <a:t> a 1 </a:t>
            </a:r>
            <a:r>
              <a:rPr lang="en-US" dirty="0" err="1" smtClean="0"/>
              <a:t>desv</a:t>
            </a:r>
            <a:r>
              <a:rPr lang="en-US" dirty="0" smtClean="0"/>
              <a:t>. est. de la media</a:t>
            </a:r>
          </a:p>
          <a:p>
            <a:pPr lvl="1"/>
            <a:r>
              <a:rPr lang="en-US" dirty="0" err="1" smtClean="0"/>
              <a:t>Aprox</a:t>
            </a:r>
            <a:r>
              <a:rPr lang="en-US" dirty="0" smtClean="0"/>
              <a:t>. 95% de los </a:t>
            </a:r>
            <a:r>
              <a:rPr lang="en-US" dirty="0" err="1" smtClean="0"/>
              <a:t>datos</a:t>
            </a:r>
            <a:r>
              <a:rPr lang="en-US" dirty="0" smtClean="0"/>
              <a:t> </a:t>
            </a:r>
            <a:r>
              <a:rPr lang="en-US" dirty="0" err="1" smtClean="0"/>
              <a:t>están</a:t>
            </a:r>
            <a:r>
              <a:rPr lang="en-US" dirty="0" smtClean="0"/>
              <a:t> a 2 </a:t>
            </a:r>
            <a:r>
              <a:rPr lang="en-US" dirty="0" err="1" smtClean="0"/>
              <a:t>desv</a:t>
            </a:r>
            <a:r>
              <a:rPr lang="en-US" dirty="0" smtClean="0"/>
              <a:t>. est. de la media</a:t>
            </a:r>
          </a:p>
          <a:p>
            <a:pPr lvl="1"/>
            <a:r>
              <a:rPr lang="en-US" dirty="0" err="1" smtClean="0"/>
              <a:t>Todos</a:t>
            </a:r>
            <a:r>
              <a:rPr lang="en-US" dirty="0" smtClean="0"/>
              <a:t> o </a:t>
            </a:r>
            <a:r>
              <a:rPr lang="en-US" dirty="0" err="1" smtClean="0"/>
              <a:t>casi</a:t>
            </a:r>
            <a:r>
              <a:rPr lang="en-US" dirty="0" smtClean="0"/>
              <a:t> </a:t>
            </a:r>
            <a:r>
              <a:rPr lang="en-US" dirty="0" err="1" smtClean="0"/>
              <a:t>todos</a:t>
            </a:r>
            <a:r>
              <a:rPr lang="en-US" dirty="0" smtClean="0"/>
              <a:t> los </a:t>
            </a:r>
            <a:r>
              <a:rPr lang="en-US" dirty="0" err="1" smtClean="0"/>
              <a:t>datos</a:t>
            </a:r>
            <a:r>
              <a:rPr lang="en-US" dirty="0" smtClean="0"/>
              <a:t> </a:t>
            </a:r>
            <a:r>
              <a:rPr lang="en-US" dirty="0" err="1" smtClean="0"/>
              <a:t>están</a:t>
            </a:r>
            <a:r>
              <a:rPr lang="en-US" dirty="0" smtClean="0"/>
              <a:t> a 3 </a:t>
            </a:r>
            <a:r>
              <a:rPr lang="en-US" dirty="0" err="1" smtClean="0"/>
              <a:t>desv</a:t>
            </a:r>
            <a:r>
              <a:rPr lang="en-US" dirty="0" smtClean="0"/>
              <a:t>. est. de la media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Ejemplos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Aft>
                <a:spcPts val="0"/>
              </a:spcAft>
            </a:pPr>
            <a:r>
              <a:rPr lang="en-US" b="1" dirty="0" err="1" smtClean="0"/>
              <a:t>Ejemplo</a:t>
            </a:r>
            <a:r>
              <a:rPr lang="en-US" b="1" dirty="0" smtClean="0"/>
              <a:t>: </a:t>
            </a:r>
            <a:r>
              <a:rPr lang="en-US" dirty="0" smtClean="0"/>
              <a:t>SAT con media = 500, s = 100</a:t>
            </a:r>
          </a:p>
          <a:p>
            <a:pPr lvl="1">
              <a:spcAft>
                <a:spcPts val="1200"/>
              </a:spcAft>
              <a:buNone/>
            </a:pPr>
            <a:r>
              <a:rPr lang="en-US" dirty="0" smtClean="0"/>
              <a:t>	(</a:t>
            </a:r>
            <a:r>
              <a:rPr lang="en-US" dirty="0" err="1" smtClean="0"/>
              <a:t>dibuja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imagen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resuma</a:t>
            </a:r>
            <a:r>
              <a:rPr lang="en-US" dirty="0" smtClean="0"/>
              <a:t> los </a:t>
            </a:r>
            <a:r>
              <a:rPr lang="en-US" dirty="0" err="1" smtClean="0"/>
              <a:t>datos</a:t>
            </a:r>
            <a:r>
              <a:rPr lang="en-US" dirty="0" smtClean="0"/>
              <a:t>)</a:t>
            </a:r>
          </a:p>
          <a:p>
            <a:pPr>
              <a:spcAft>
                <a:spcPts val="0"/>
              </a:spcAft>
            </a:pPr>
            <a:r>
              <a:rPr lang="en-US" b="1" dirty="0" err="1" smtClean="0"/>
              <a:t>Ejemplo</a:t>
            </a:r>
            <a:r>
              <a:rPr lang="en-US" b="1" dirty="0" smtClean="0"/>
              <a:t>: </a:t>
            </a:r>
            <a:r>
              <a:rPr lang="en-US" i="1" dirty="0" smtClean="0"/>
              <a:t>y</a:t>
            </a:r>
            <a:r>
              <a:rPr lang="en-US" dirty="0" smtClean="0"/>
              <a:t> = </a:t>
            </a:r>
            <a:r>
              <a:rPr lang="en-US" dirty="0" err="1" smtClean="0"/>
              <a:t>número</a:t>
            </a:r>
            <a:r>
              <a:rPr lang="en-US" dirty="0" smtClean="0"/>
              <a:t> de amigos </a:t>
            </a:r>
            <a:r>
              <a:rPr lang="en-US" dirty="0" err="1" smtClean="0"/>
              <a:t>cercanos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tienes</a:t>
            </a:r>
            <a:endParaRPr lang="en-US" dirty="0" smtClean="0"/>
          </a:p>
          <a:p>
            <a:pPr lvl="1">
              <a:buNone/>
            </a:pPr>
            <a:r>
              <a:rPr lang="en-US" dirty="0" smtClean="0"/>
              <a:t>	</a:t>
            </a:r>
            <a:r>
              <a:rPr lang="en-US" dirty="0" err="1" smtClean="0"/>
              <a:t>Datos</a:t>
            </a:r>
            <a:r>
              <a:rPr lang="en-US" dirty="0" smtClean="0"/>
              <a:t> </a:t>
            </a:r>
            <a:r>
              <a:rPr lang="en-US" dirty="0" err="1" smtClean="0"/>
              <a:t>recientes</a:t>
            </a:r>
            <a:r>
              <a:rPr lang="en-US" dirty="0" smtClean="0"/>
              <a:t> de GSS </a:t>
            </a:r>
            <a:r>
              <a:rPr lang="en-US" dirty="0" err="1" smtClean="0"/>
              <a:t>tienen</a:t>
            </a:r>
            <a:r>
              <a:rPr lang="en-US" dirty="0" smtClean="0"/>
              <a:t> media = 7, </a:t>
            </a:r>
            <a:r>
              <a:rPr lang="en-US" i="1" dirty="0" smtClean="0"/>
              <a:t>s</a:t>
            </a:r>
            <a:r>
              <a:rPr lang="en-US" dirty="0" smtClean="0"/>
              <a:t> = 11</a:t>
            </a:r>
          </a:p>
          <a:p>
            <a:pPr lvl="1">
              <a:buNone/>
            </a:pPr>
            <a:r>
              <a:rPr lang="en-US" dirty="0" smtClean="0"/>
              <a:t>	</a:t>
            </a:r>
            <a:r>
              <a:rPr lang="en-US" dirty="0" err="1" smtClean="0"/>
              <a:t>Probablemente</a:t>
            </a:r>
            <a:r>
              <a:rPr lang="en-US" dirty="0" smtClean="0"/>
              <a:t> </a:t>
            </a:r>
            <a:r>
              <a:rPr lang="en-US" dirty="0" err="1" smtClean="0"/>
              <a:t>muy</a:t>
            </a:r>
            <a:r>
              <a:rPr lang="en-US" dirty="0" smtClean="0"/>
              <a:t> </a:t>
            </a:r>
            <a:r>
              <a:rPr lang="en-US" dirty="0" err="1" smtClean="0"/>
              <a:t>asimétrica</a:t>
            </a:r>
            <a:r>
              <a:rPr lang="en-US" dirty="0" smtClean="0"/>
              <a:t>: </a:t>
            </a:r>
            <a:r>
              <a:rPr lang="en-US" dirty="0" err="1" smtClean="0"/>
              <a:t>derecha</a:t>
            </a:r>
            <a:r>
              <a:rPr lang="en-US" dirty="0" smtClean="0"/>
              <a:t> o </a:t>
            </a:r>
            <a:r>
              <a:rPr lang="en-US" dirty="0" err="1" smtClean="0"/>
              <a:t>izquierda</a:t>
            </a:r>
            <a:r>
              <a:rPr lang="en-US" dirty="0" smtClean="0"/>
              <a:t>?</a:t>
            </a:r>
          </a:p>
          <a:p>
            <a:pPr lvl="1">
              <a:spcAft>
                <a:spcPts val="1200"/>
              </a:spcAft>
              <a:buNone/>
            </a:pPr>
            <a:r>
              <a:rPr lang="en-US" dirty="0" smtClean="0"/>
              <a:t>	</a:t>
            </a:r>
            <a:r>
              <a:rPr lang="en-US" dirty="0" err="1" smtClean="0"/>
              <a:t>Regla</a:t>
            </a:r>
            <a:r>
              <a:rPr lang="en-US" dirty="0" smtClean="0"/>
              <a:t> </a:t>
            </a:r>
            <a:r>
              <a:rPr lang="en-US" dirty="0" err="1" smtClean="0"/>
              <a:t>empírica</a:t>
            </a:r>
            <a:r>
              <a:rPr lang="en-US" dirty="0" smtClean="0"/>
              <a:t> </a:t>
            </a:r>
            <a:r>
              <a:rPr lang="en-US" dirty="0" err="1" smtClean="0"/>
              <a:t>falla</a:t>
            </a:r>
            <a:r>
              <a:rPr lang="en-US" dirty="0" smtClean="0"/>
              <a:t>; de </a:t>
            </a:r>
            <a:r>
              <a:rPr lang="en-US" dirty="0" err="1" smtClean="0"/>
              <a:t>hecho</a:t>
            </a:r>
            <a:r>
              <a:rPr lang="en-US" dirty="0" smtClean="0"/>
              <a:t>, </a:t>
            </a:r>
            <a:r>
              <a:rPr lang="en-US" dirty="0" err="1" smtClean="0"/>
              <a:t>mediana</a:t>
            </a:r>
            <a:r>
              <a:rPr lang="en-US" dirty="0" smtClean="0"/>
              <a:t> = 5, </a:t>
            </a:r>
            <a:r>
              <a:rPr lang="en-US" dirty="0" err="1" smtClean="0"/>
              <a:t>moda</a:t>
            </a:r>
            <a:r>
              <a:rPr lang="en-US" dirty="0" smtClean="0"/>
              <a:t> = 4</a:t>
            </a:r>
          </a:p>
          <a:p>
            <a:pPr>
              <a:spcAft>
                <a:spcPts val="0"/>
              </a:spcAft>
            </a:pPr>
            <a:r>
              <a:rPr lang="en-US" b="1" dirty="0" err="1" smtClean="0"/>
              <a:t>Ejemplo</a:t>
            </a:r>
            <a:r>
              <a:rPr lang="en-US" b="1" dirty="0" smtClean="0"/>
              <a:t>: </a:t>
            </a:r>
            <a:r>
              <a:rPr lang="en-US" i="1" dirty="0" smtClean="0"/>
              <a:t>y</a:t>
            </a:r>
            <a:r>
              <a:rPr lang="en-US" dirty="0" smtClean="0"/>
              <a:t> = </a:t>
            </a:r>
            <a:r>
              <a:rPr lang="en-US" dirty="0" err="1" smtClean="0"/>
              <a:t>precio</a:t>
            </a:r>
            <a:r>
              <a:rPr lang="en-US" dirty="0" smtClean="0"/>
              <a:t> de </a:t>
            </a:r>
            <a:r>
              <a:rPr lang="en-US" dirty="0" err="1" smtClean="0"/>
              <a:t>venta</a:t>
            </a:r>
            <a:r>
              <a:rPr lang="en-US" dirty="0" smtClean="0"/>
              <a:t> de </a:t>
            </a:r>
            <a:r>
              <a:rPr lang="en-US" dirty="0" err="1" smtClean="0"/>
              <a:t>casas</a:t>
            </a:r>
            <a:r>
              <a:rPr lang="en-US" dirty="0" smtClean="0"/>
              <a:t> en Syracuse, NY</a:t>
            </a:r>
          </a:p>
          <a:p>
            <a:pPr lvl="1">
              <a:buNone/>
            </a:pPr>
            <a:r>
              <a:rPr lang="en-US" dirty="0" smtClean="0"/>
              <a:t>	Si media = $130,000,  </a:t>
            </a:r>
            <a:r>
              <a:rPr lang="en-US" dirty="0" err="1" smtClean="0"/>
              <a:t>cuál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un valor </a:t>
            </a:r>
            <a:r>
              <a:rPr lang="en-US" dirty="0" err="1" smtClean="0"/>
              <a:t>realista</a:t>
            </a:r>
            <a:r>
              <a:rPr lang="en-US" dirty="0" smtClean="0"/>
              <a:t>?</a:t>
            </a:r>
          </a:p>
          <a:p>
            <a:pPr lvl="1">
              <a:buNone/>
            </a:pPr>
            <a:r>
              <a:rPr lang="en-US" i="1" dirty="0" smtClean="0"/>
              <a:t>	s</a:t>
            </a:r>
            <a:r>
              <a:rPr lang="en-US" dirty="0" smtClean="0"/>
              <a:t> = 0,     </a:t>
            </a:r>
            <a:r>
              <a:rPr lang="en-US" i="1" dirty="0" smtClean="0"/>
              <a:t>s</a:t>
            </a:r>
            <a:r>
              <a:rPr lang="en-US" dirty="0" smtClean="0"/>
              <a:t> = 1000,     </a:t>
            </a:r>
            <a:r>
              <a:rPr lang="en-US" i="1" dirty="0" smtClean="0"/>
              <a:t>s</a:t>
            </a:r>
            <a:r>
              <a:rPr lang="en-US" dirty="0" smtClean="0"/>
              <a:t> = 50,000,      </a:t>
            </a:r>
            <a:r>
              <a:rPr lang="en-US" i="1" dirty="0" smtClean="0"/>
              <a:t>s</a:t>
            </a:r>
            <a:r>
              <a:rPr lang="en-US" dirty="0" smtClean="0"/>
              <a:t> = 1,000,000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c. </a:t>
            </a:r>
            <a:r>
              <a:rPr lang="en-US" dirty="0" err="1" smtClean="0"/>
              <a:t>Medidas</a:t>
            </a:r>
            <a:r>
              <a:rPr lang="en-US" dirty="0" smtClean="0"/>
              <a:t> de </a:t>
            </a:r>
            <a:r>
              <a:rPr lang="en-US" dirty="0" err="1" smtClean="0"/>
              <a:t>posición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en-US" i="1" dirty="0" err="1" smtClean="0"/>
              <a:t>p</a:t>
            </a:r>
            <a:r>
              <a:rPr lang="en-US" baseline="30000" dirty="0" err="1" smtClean="0"/>
              <a:t>th</a:t>
            </a:r>
            <a:r>
              <a:rPr lang="en-US" dirty="0" smtClean="0"/>
              <a:t> </a:t>
            </a:r>
            <a:r>
              <a:rPr lang="en-US" dirty="0" err="1" smtClean="0"/>
              <a:t>percentil</a:t>
            </a:r>
            <a:r>
              <a:rPr lang="en-US" dirty="0" smtClean="0"/>
              <a:t>: </a:t>
            </a:r>
            <a:r>
              <a:rPr lang="en-US" i="1" dirty="0" smtClean="0"/>
              <a:t>p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ciento</a:t>
            </a:r>
            <a:r>
              <a:rPr lang="en-US" dirty="0" smtClean="0"/>
              <a:t> de </a:t>
            </a:r>
            <a:r>
              <a:rPr lang="en-US" dirty="0" err="1" smtClean="0"/>
              <a:t>observaciones</a:t>
            </a:r>
            <a:r>
              <a:rPr lang="en-US" dirty="0" smtClean="0"/>
              <a:t> </a:t>
            </a:r>
            <a:r>
              <a:rPr lang="en-US" dirty="0" err="1" smtClean="0"/>
              <a:t>abajo</a:t>
            </a:r>
            <a:r>
              <a:rPr lang="en-US" dirty="0" smtClean="0"/>
              <a:t>, (100 – </a:t>
            </a:r>
            <a:r>
              <a:rPr lang="en-US" i="1" dirty="0" smtClean="0"/>
              <a:t>p</a:t>
            </a:r>
            <a:r>
              <a:rPr lang="en-US" dirty="0" smtClean="0"/>
              <a:t>)% </a:t>
            </a:r>
            <a:r>
              <a:rPr lang="en-US" dirty="0" err="1" smtClean="0"/>
              <a:t>arriba</a:t>
            </a:r>
            <a:endParaRPr lang="en-US" dirty="0" smtClean="0"/>
          </a:p>
          <a:p>
            <a:pPr lvl="1"/>
            <a:r>
              <a:rPr lang="en-US" i="1" dirty="0" smtClean="0"/>
              <a:t>p</a:t>
            </a:r>
            <a:r>
              <a:rPr lang="en-US" dirty="0" smtClean="0"/>
              <a:t> = 50: </a:t>
            </a:r>
            <a:r>
              <a:rPr lang="en-US" dirty="0" err="1" smtClean="0"/>
              <a:t>mediana</a:t>
            </a:r>
            <a:endParaRPr lang="en-US" dirty="0" smtClean="0"/>
          </a:p>
          <a:p>
            <a:pPr lvl="1"/>
            <a:r>
              <a:rPr lang="en-US" i="1" dirty="0" smtClean="0"/>
              <a:t>p</a:t>
            </a:r>
            <a:r>
              <a:rPr lang="en-US" dirty="0" smtClean="0"/>
              <a:t> = 25: primer </a:t>
            </a:r>
            <a:r>
              <a:rPr lang="en-US" dirty="0" err="1" smtClean="0"/>
              <a:t>cuartil</a:t>
            </a:r>
            <a:r>
              <a:rPr lang="en-US" dirty="0" smtClean="0"/>
              <a:t> (lower quartile, LQ)</a:t>
            </a:r>
          </a:p>
          <a:p>
            <a:pPr lvl="1">
              <a:spcAft>
                <a:spcPts val="1800"/>
              </a:spcAft>
            </a:pPr>
            <a:r>
              <a:rPr lang="en-US" i="1" dirty="0" smtClean="0"/>
              <a:t>p</a:t>
            </a:r>
            <a:r>
              <a:rPr lang="en-US" dirty="0" smtClean="0"/>
              <a:t> = 75: </a:t>
            </a:r>
            <a:r>
              <a:rPr lang="en-US" dirty="0" err="1" smtClean="0"/>
              <a:t>tercer</a:t>
            </a:r>
            <a:r>
              <a:rPr lang="en-US" dirty="0" smtClean="0"/>
              <a:t> </a:t>
            </a:r>
            <a:r>
              <a:rPr lang="en-US" dirty="0" err="1" smtClean="0"/>
              <a:t>cuartil</a:t>
            </a:r>
            <a:r>
              <a:rPr lang="en-US" dirty="0" smtClean="0"/>
              <a:t> (upper </a:t>
            </a:r>
            <a:r>
              <a:rPr lang="en-US" dirty="0" err="1" smtClean="0"/>
              <a:t>cuartile</a:t>
            </a:r>
            <a:r>
              <a:rPr lang="en-US" dirty="0" smtClean="0"/>
              <a:t>, UQ)</a:t>
            </a:r>
          </a:p>
          <a:p>
            <a:pPr>
              <a:spcAft>
                <a:spcPts val="0"/>
              </a:spcAft>
            </a:pPr>
            <a:r>
              <a:rPr lang="en-US" dirty="0" err="1" smtClean="0"/>
              <a:t>Rango</a:t>
            </a:r>
            <a:r>
              <a:rPr lang="en-US" dirty="0" smtClean="0"/>
              <a:t> </a:t>
            </a:r>
            <a:r>
              <a:rPr lang="en-US" dirty="0" err="1" smtClean="0"/>
              <a:t>intercuartílico</a:t>
            </a:r>
            <a:r>
              <a:rPr lang="en-US" dirty="0" smtClean="0"/>
              <a:t> (IQR)</a:t>
            </a:r>
          </a:p>
          <a:p>
            <a:pPr lvl="1">
              <a:buNone/>
            </a:pPr>
            <a:r>
              <a:rPr lang="en-US" dirty="0" smtClean="0"/>
              <a:t>	IQR = UQ - LQ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Cuartiles</a:t>
            </a:r>
            <a:r>
              <a:rPr lang="en-US" dirty="0" smtClean="0"/>
              <a:t> </a:t>
            </a:r>
            <a:r>
              <a:rPr lang="en-US" dirty="0" err="1" smtClean="0"/>
              <a:t>presentados</a:t>
            </a:r>
            <a:r>
              <a:rPr lang="en-US" dirty="0" smtClean="0"/>
              <a:t> </a:t>
            </a:r>
            <a:r>
              <a:rPr lang="en-US" dirty="0" err="1" smtClean="0"/>
              <a:t>gráficamente</a:t>
            </a:r>
            <a:r>
              <a:rPr lang="en-US" dirty="0" smtClean="0"/>
              <a:t> con </a:t>
            </a:r>
            <a:r>
              <a:rPr lang="en-US" dirty="0" err="1" smtClean="0"/>
              <a:t>diagrama</a:t>
            </a:r>
            <a:r>
              <a:rPr lang="en-US" dirty="0" smtClean="0"/>
              <a:t> de </a:t>
            </a:r>
            <a:r>
              <a:rPr lang="en-US" dirty="0" err="1" smtClean="0"/>
              <a:t>cajas</a:t>
            </a:r>
            <a:r>
              <a:rPr lang="en-US" dirty="0" smtClean="0"/>
              <a:t> (</a:t>
            </a:r>
            <a:r>
              <a:rPr lang="en-US" dirty="0" err="1" smtClean="0"/>
              <a:t>Tukey</a:t>
            </a:r>
            <a:r>
              <a:rPr lang="en-US" dirty="0" smtClean="0"/>
              <a:t> 1977)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err="1" smtClean="0"/>
              <a:t>Ejemplo</a:t>
            </a:r>
            <a:r>
              <a:rPr lang="en-US" sz="2400" b="1" dirty="0" smtClean="0"/>
              <a:t>: </a:t>
            </a:r>
            <a:r>
              <a:rPr lang="en-US" sz="2400" dirty="0" err="1" smtClean="0"/>
              <a:t>tiempo</a:t>
            </a:r>
            <a:r>
              <a:rPr lang="en-US" sz="2400" dirty="0" smtClean="0"/>
              <a:t> </a:t>
            </a:r>
            <a:r>
              <a:rPr lang="en-US" sz="2400" dirty="0" err="1" smtClean="0"/>
              <a:t>viendo</a:t>
            </a:r>
            <a:r>
              <a:rPr lang="en-US" sz="2400" dirty="0" smtClean="0"/>
              <a:t> TV </a:t>
            </a:r>
            <a:r>
              <a:rPr lang="en-US" sz="2400" dirty="0" err="1" smtClean="0"/>
              <a:t>semanalmente</a:t>
            </a:r>
            <a:r>
              <a:rPr lang="en-US" sz="2400" dirty="0" smtClean="0"/>
              <a:t> </a:t>
            </a:r>
            <a:r>
              <a:rPr lang="en-US" sz="2400" dirty="0" err="1" smtClean="0"/>
              <a:t>para</a:t>
            </a:r>
            <a:r>
              <a:rPr lang="en-US" sz="2400" dirty="0" smtClean="0"/>
              <a:t> </a:t>
            </a:r>
            <a:r>
              <a:rPr lang="en-US" sz="2400" i="1" dirty="0" smtClean="0"/>
              <a:t>n</a:t>
            </a:r>
            <a:r>
              <a:rPr lang="en-US" sz="2400" dirty="0" smtClean="0"/>
              <a:t> = 60 </a:t>
            </a:r>
            <a:r>
              <a:rPr lang="en-US" sz="2400" dirty="0" err="1" smtClean="0"/>
              <a:t>estudiantes</a:t>
            </a:r>
            <a:r>
              <a:rPr lang="en-US" sz="2400" dirty="0" smtClean="0"/>
              <a:t>, 3 outliers</a:t>
            </a:r>
            <a:endParaRPr lang="en-US" sz="2400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388986"/>
            <a:ext cx="5451524" cy="436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Diagrama</a:t>
            </a:r>
            <a:r>
              <a:rPr lang="en-US" dirty="0" smtClean="0"/>
              <a:t> de </a:t>
            </a:r>
            <a:r>
              <a:rPr lang="en-US" dirty="0" err="1" smtClean="0"/>
              <a:t>cajas</a:t>
            </a:r>
            <a:r>
              <a:rPr lang="en-US" dirty="0" smtClean="0"/>
              <a:t> (box plots)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Aft>
                <a:spcPts val="0"/>
              </a:spcAft>
            </a:pPr>
            <a:r>
              <a:rPr lang="en-US" dirty="0" err="1" smtClean="0"/>
              <a:t>Diagrama</a:t>
            </a:r>
            <a:r>
              <a:rPr lang="en-US" dirty="0" smtClean="0"/>
              <a:t> de </a:t>
            </a:r>
            <a:r>
              <a:rPr lang="en-US" dirty="0" err="1" smtClean="0"/>
              <a:t>cajas</a:t>
            </a:r>
            <a:r>
              <a:rPr lang="en-US" dirty="0" smtClean="0"/>
              <a:t> </a:t>
            </a:r>
            <a:r>
              <a:rPr lang="en-US" dirty="0" err="1" smtClean="0"/>
              <a:t>tienen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caja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en-US" dirty="0" smtClean="0"/>
              <a:t> de LQ al UP, con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marca</a:t>
            </a:r>
            <a:r>
              <a:rPr lang="en-US" dirty="0" smtClean="0"/>
              <a:t> en la </a:t>
            </a:r>
            <a:r>
              <a:rPr lang="en-US" dirty="0" err="1" smtClean="0"/>
              <a:t>mediana</a:t>
            </a:r>
            <a:r>
              <a:rPr lang="en-US" dirty="0" smtClean="0"/>
              <a:t>. </a:t>
            </a:r>
            <a:r>
              <a:rPr lang="en-US" dirty="0" err="1" smtClean="0"/>
              <a:t>Muestran</a:t>
            </a:r>
            <a:r>
              <a:rPr lang="en-US" dirty="0" smtClean="0"/>
              <a:t> un 5 </a:t>
            </a:r>
            <a:r>
              <a:rPr lang="en-US" dirty="0" err="1" smtClean="0"/>
              <a:t>números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resumen</a:t>
            </a:r>
            <a:r>
              <a:rPr lang="en-US" dirty="0" smtClean="0"/>
              <a:t> los </a:t>
            </a:r>
            <a:r>
              <a:rPr lang="en-US" dirty="0" err="1" smtClean="0"/>
              <a:t>datos</a:t>
            </a:r>
            <a:endParaRPr lang="en-US" dirty="0" smtClean="0"/>
          </a:p>
          <a:p>
            <a:pPr lvl="1">
              <a:spcAft>
                <a:spcPts val="1200"/>
              </a:spcAft>
              <a:buNone/>
            </a:pPr>
            <a:r>
              <a:rPr lang="en-US" dirty="0" smtClean="0"/>
              <a:t>	</a:t>
            </a:r>
            <a:r>
              <a:rPr lang="en-US" dirty="0" err="1" smtClean="0"/>
              <a:t>mínimo</a:t>
            </a:r>
            <a:r>
              <a:rPr lang="en-US" dirty="0" smtClean="0"/>
              <a:t>, LQ, </a:t>
            </a:r>
            <a:r>
              <a:rPr lang="en-US" dirty="0" err="1" smtClean="0"/>
              <a:t>mediana</a:t>
            </a:r>
            <a:r>
              <a:rPr lang="en-US" dirty="0" smtClean="0"/>
              <a:t>, UQ, </a:t>
            </a:r>
            <a:r>
              <a:rPr lang="en-US" dirty="0" err="1" smtClean="0"/>
              <a:t>máximo</a:t>
            </a:r>
            <a:endParaRPr lang="en-US" dirty="0" smtClean="0"/>
          </a:p>
          <a:p>
            <a:pPr>
              <a:spcAft>
                <a:spcPts val="0"/>
              </a:spcAft>
            </a:pPr>
            <a:r>
              <a:rPr lang="en-US" dirty="0" smtClean="0"/>
              <a:t>Los outliers se </a:t>
            </a:r>
            <a:r>
              <a:rPr lang="en-US" dirty="0" err="1" smtClean="0"/>
              <a:t>identifican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separado</a:t>
            </a:r>
            <a:endParaRPr lang="en-US" dirty="0" smtClean="0"/>
          </a:p>
          <a:p>
            <a:pPr lvl="1">
              <a:buNone/>
            </a:pPr>
            <a:r>
              <a:rPr lang="en-US" dirty="0" smtClean="0"/>
              <a:t>	outlier = </a:t>
            </a:r>
            <a:r>
              <a:rPr lang="en-US" dirty="0" err="1" smtClean="0"/>
              <a:t>observación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cae</a:t>
            </a:r>
            <a:endParaRPr lang="en-US" dirty="0" smtClean="0"/>
          </a:p>
          <a:p>
            <a:pPr lvl="1">
              <a:buNone/>
            </a:pPr>
            <a:r>
              <a:rPr lang="en-US" dirty="0" smtClean="0"/>
              <a:t>		</a:t>
            </a:r>
            <a:r>
              <a:rPr lang="en-US" dirty="0" err="1" smtClean="0"/>
              <a:t>abajo</a:t>
            </a:r>
            <a:r>
              <a:rPr lang="en-US" dirty="0" smtClean="0"/>
              <a:t> de LQ – 1.5 (IQR), o</a:t>
            </a:r>
          </a:p>
          <a:p>
            <a:pPr lvl="1">
              <a:spcAft>
                <a:spcPts val="1200"/>
              </a:spcAft>
              <a:buNone/>
            </a:pPr>
            <a:r>
              <a:rPr lang="en-US" dirty="0" smtClean="0"/>
              <a:t>		</a:t>
            </a:r>
            <a:r>
              <a:rPr lang="en-US" dirty="0" err="1" smtClean="0"/>
              <a:t>arriba</a:t>
            </a:r>
            <a:r>
              <a:rPr lang="en-US" dirty="0" smtClean="0"/>
              <a:t> de UQ – 1.5 (IQR)</a:t>
            </a:r>
          </a:p>
          <a:p>
            <a:r>
              <a:rPr lang="en-US" dirty="0" err="1" smtClean="0"/>
              <a:t>Ejemplo</a:t>
            </a:r>
            <a:r>
              <a:rPr lang="en-US" dirty="0" smtClean="0"/>
              <a:t>: Si LQ = 2, UQ = 10, </a:t>
            </a:r>
            <a:r>
              <a:rPr lang="en-US" dirty="0" err="1" smtClean="0"/>
              <a:t>entonces</a:t>
            </a:r>
            <a:r>
              <a:rPr lang="en-US" dirty="0" smtClean="0"/>
              <a:t> IQR = 8 y outliers </a:t>
            </a:r>
            <a:r>
              <a:rPr lang="en-US" dirty="0" err="1" smtClean="0"/>
              <a:t>arriba</a:t>
            </a:r>
            <a:r>
              <a:rPr lang="en-US" dirty="0" smtClean="0"/>
              <a:t> de 10 + 1.5(8) = 22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Descripción</a:t>
            </a:r>
            <a:r>
              <a:rPr lang="en-US" dirty="0" smtClean="0"/>
              <a:t> </a:t>
            </a:r>
            <a:r>
              <a:rPr lang="en-US" dirty="0" err="1" smtClean="0"/>
              <a:t>bivariada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MX" dirty="0" smtClean="0"/>
              <a:t>Por lo general queremos estudiar las asociaciones entre dos o más variables (por ejemplo, ¿cómo el número de amigos cercanos depende del género, ingreso, educación, edad, situación laboral, zona rural/urbana, religiosidad, …)</a:t>
            </a:r>
          </a:p>
          <a:p>
            <a:pPr>
              <a:spcAft>
                <a:spcPts val="0"/>
              </a:spcAft>
            </a:pPr>
            <a:r>
              <a:rPr lang="es-MX" dirty="0" smtClean="0"/>
              <a:t>Variable respuesta: la variable del resultado</a:t>
            </a:r>
          </a:p>
          <a:p>
            <a:r>
              <a:rPr lang="es-MX" dirty="0" smtClean="0"/>
              <a:t>Variable explicativa: define grupos a comparar</a:t>
            </a:r>
          </a:p>
          <a:p>
            <a:r>
              <a:rPr lang="es-MX" b="1" dirty="0" smtClean="0"/>
              <a:t>Ejemplo: </a:t>
            </a:r>
            <a:r>
              <a:rPr lang="es-MX" dirty="0" smtClean="0"/>
              <a:t>número de amigos cercanos es una variable respuesta mientras que género, ingreso, … son variables explicativas</a:t>
            </a:r>
          </a:p>
          <a:p>
            <a:pPr>
              <a:spcAft>
                <a:spcPts val="0"/>
              </a:spcAft>
            </a:pPr>
            <a:r>
              <a:rPr lang="es-MX" dirty="0" smtClean="0"/>
              <a:t>Respuesta = “variable dependiente”</a:t>
            </a:r>
          </a:p>
          <a:p>
            <a:r>
              <a:rPr lang="es-MX" dirty="0" smtClean="0"/>
              <a:t>Explicativa = “variable independiente”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Resumiendo</a:t>
            </a:r>
            <a:r>
              <a:rPr lang="en-US" dirty="0" smtClean="0"/>
              <a:t> </a:t>
            </a:r>
            <a:r>
              <a:rPr lang="en-US" dirty="0" err="1" smtClean="0"/>
              <a:t>asociaciones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Var. </a:t>
            </a:r>
            <a:r>
              <a:rPr lang="en-US" dirty="0" err="1" smtClean="0"/>
              <a:t>categóricas</a:t>
            </a:r>
            <a:r>
              <a:rPr lang="en-US" dirty="0" smtClean="0"/>
              <a:t>: </a:t>
            </a:r>
            <a:r>
              <a:rPr lang="en-US" dirty="0" err="1" smtClean="0"/>
              <a:t>mostrar</a:t>
            </a:r>
            <a:r>
              <a:rPr lang="en-US" dirty="0" smtClean="0"/>
              <a:t> </a:t>
            </a:r>
            <a:r>
              <a:rPr lang="en-US" dirty="0" err="1" smtClean="0"/>
              <a:t>datos</a:t>
            </a:r>
            <a:r>
              <a:rPr lang="en-US" dirty="0" smtClean="0"/>
              <a:t> </a:t>
            </a:r>
            <a:r>
              <a:rPr lang="en-US" dirty="0" err="1" smtClean="0"/>
              <a:t>usando</a:t>
            </a:r>
            <a:r>
              <a:rPr lang="en-US" dirty="0" smtClean="0"/>
              <a:t> </a:t>
            </a:r>
            <a:r>
              <a:rPr lang="en-US" dirty="0" err="1" smtClean="0"/>
              <a:t>tablas</a:t>
            </a:r>
            <a:r>
              <a:rPr lang="en-US" dirty="0" smtClean="0"/>
              <a:t> </a:t>
            </a:r>
            <a:r>
              <a:rPr lang="en-US" dirty="0" err="1" smtClean="0"/>
              <a:t>cruzadas</a:t>
            </a:r>
            <a:endParaRPr lang="en-US" dirty="0" smtClean="0"/>
          </a:p>
          <a:p>
            <a:r>
              <a:rPr lang="en-US" dirty="0" smtClean="0"/>
              <a:t>Var. </a:t>
            </a:r>
            <a:r>
              <a:rPr lang="en-US" dirty="0" err="1" smtClean="0"/>
              <a:t>cuantitativos</a:t>
            </a:r>
            <a:r>
              <a:rPr lang="en-US" dirty="0" smtClean="0"/>
              <a:t>: </a:t>
            </a:r>
            <a:r>
              <a:rPr lang="en-US" dirty="0" err="1" smtClean="0"/>
              <a:t>mostrar</a:t>
            </a:r>
            <a:r>
              <a:rPr lang="en-US" dirty="0" smtClean="0"/>
              <a:t> </a:t>
            </a:r>
            <a:r>
              <a:rPr lang="en-US" dirty="0" err="1" smtClean="0"/>
              <a:t>datos</a:t>
            </a:r>
            <a:r>
              <a:rPr lang="en-US" dirty="0" smtClean="0"/>
              <a:t> </a:t>
            </a:r>
            <a:r>
              <a:rPr lang="en-US" dirty="0" err="1" smtClean="0"/>
              <a:t>usando</a:t>
            </a:r>
            <a:r>
              <a:rPr lang="en-US" dirty="0" smtClean="0"/>
              <a:t> </a:t>
            </a:r>
            <a:r>
              <a:rPr lang="en-US" dirty="0" err="1" smtClean="0"/>
              <a:t>gráficas</a:t>
            </a:r>
            <a:r>
              <a:rPr lang="en-US" dirty="0" smtClean="0"/>
              <a:t> de </a:t>
            </a:r>
            <a:r>
              <a:rPr lang="en-US" dirty="0" err="1" smtClean="0"/>
              <a:t>dispersión</a:t>
            </a:r>
            <a:endParaRPr lang="en-US" dirty="0" smtClean="0"/>
          </a:p>
          <a:p>
            <a:r>
              <a:rPr lang="en-US" dirty="0" err="1" smtClean="0"/>
              <a:t>Mezcla</a:t>
            </a:r>
            <a:r>
              <a:rPr lang="en-US" dirty="0" smtClean="0"/>
              <a:t> de var. </a:t>
            </a:r>
            <a:r>
              <a:rPr lang="en-US" dirty="0" err="1" smtClean="0"/>
              <a:t>categóricas</a:t>
            </a:r>
            <a:r>
              <a:rPr lang="en-US" dirty="0" smtClean="0"/>
              <a:t> y </a:t>
            </a:r>
            <a:r>
              <a:rPr lang="en-US" dirty="0" err="1" smtClean="0"/>
              <a:t>cuantitativas</a:t>
            </a:r>
            <a:r>
              <a:rPr lang="en-US" dirty="0" smtClean="0"/>
              <a:t> (p. </a:t>
            </a:r>
            <a:r>
              <a:rPr lang="en-US" dirty="0" err="1" smtClean="0"/>
              <a:t>ej</a:t>
            </a:r>
            <a:r>
              <a:rPr lang="en-US" dirty="0" smtClean="0"/>
              <a:t>., </a:t>
            </a:r>
            <a:r>
              <a:rPr lang="en-US" dirty="0" err="1" smtClean="0"/>
              <a:t>núm</a:t>
            </a:r>
            <a:r>
              <a:rPr lang="en-US" dirty="0" smtClean="0"/>
              <a:t>. de amigos </a:t>
            </a:r>
            <a:r>
              <a:rPr lang="en-US" dirty="0" err="1" smtClean="0"/>
              <a:t>cercanos</a:t>
            </a:r>
            <a:r>
              <a:rPr lang="en-US" dirty="0" smtClean="0"/>
              <a:t> y </a:t>
            </a:r>
            <a:r>
              <a:rPr lang="en-US" dirty="0" err="1" smtClean="0"/>
              <a:t>género</a:t>
            </a:r>
            <a:r>
              <a:rPr lang="en-US" dirty="0" smtClean="0"/>
              <a:t>): se </a:t>
            </a:r>
            <a:r>
              <a:rPr lang="en-US" dirty="0" err="1" smtClean="0"/>
              <a:t>pueden</a:t>
            </a:r>
            <a:r>
              <a:rPr lang="en-US" dirty="0" smtClean="0"/>
              <a:t> </a:t>
            </a:r>
            <a:r>
              <a:rPr lang="en-US" dirty="0" err="1" smtClean="0"/>
              <a:t>calcular</a:t>
            </a:r>
            <a:r>
              <a:rPr lang="en-US" dirty="0" smtClean="0"/>
              <a:t> </a:t>
            </a:r>
            <a:r>
              <a:rPr lang="en-US" dirty="0" err="1" smtClean="0"/>
              <a:t>resumenes</a:t>
            </a:r>
            <a:r>
              <a:rPr lang="en-US" dirty="0" smtClean="0"/>
              <a:t> </a:t>
            </a:r>
            <a:r>
              <a:rPr lang="en-US" dirty="0" err="1" smtClean="0"/>
              <a:t>numéricos</a:t>
            </a:r>
            <a:r>
              <a:rPr lang="en-US" dirty="0" smtClean="0"/>
              <a:t> (media, </a:t>
            </a:r>
            <a:r>
              <a:rPr lang="en-US" dirty="0" err="1" smtClean="0"/>
              <a:t>desv</a:t>
            </a:r>
            <a:r>
              <a:rPr lang="en-US" dirty="0" smtClean="0"/>
              <a:t>. est.) o </a:t>
            </a:r>
            <a:r>
              <a:rPr lang="en-US" dirty="0" err="1" smtClean="0"/>
              <a:t>lado</a:t>
            </a:r>
            <a:r>
              <a:rPr lang="en-US" dirty="0" smtClean="0"/>
              <a:t>-a-</a:t>
            </a:r>
            <a:r>
              <a:rPr lang="en-US" dirty="0" err="1" smtClean="0"/>
              <a:t>lado</a:t>
            </a:r>
            <a:r>
              <a:rPr lang="en-US" dirty="0" smtClean="0"/>
              <a:t> </a:t>
            </a:r>
            <a:r>
              <a:rPr lang="en-US" dirty="0" err="1" smtClean="0"/>
              <a:t>diagramas</a:t>
            </a:r>
            <a:r>
              <a:rPr lang="en-US" dirty="0" smtClean="0"/>
              <a:t> de </a:t>
            </a:r>
            <a:r>
              <a:rPr lang="en-US" dirty="0" err="1" smtClean="0"/>
              <a:t>cajas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grupos</a:t>
            </a:r>
            <a:r>
              <a:rPr lang="en-US" dirty="0" smtClean="0"/>
              <a:t> </a:t>
            </a:r>
          </a:p>
          <a:p>
            <a:pPr>
              <a:spcAft>
                <a:spcPts val="0"/>
              </a:spcAft>
            </a:pPr>
            <a:r>
              <a:rPr lang="en-US" b="1" dirty="0" err="1" smtClean="0"/>
              <a:t>Ejemplo</a:t>
            </a:r>
            <a:r>
              <a:rPr lang="en-US" b="1" dirty="0" smtClean="0"/>
              <a:t>: </a:t>
            </a:r>
            <a:r>
              <a:rPr lang="en-US" dirty="0" err="1" smtClean="0"/>
              <a:t>Datos</a:t>
            </a:r>
            <a:r>
              <a:rPr lang="en-US" dirty="0" smtClean="0"/>
              <a:t> de General Social Survey (GSS)</a:t>
            </a:r>
          </a:p>
          <a:p>
            <a:pPr lvl="1"/>
            <a:r>
              <a:rPr lang="en-US" dirty="0" smtClean="0"/>
              <a:t>Hombres: media = 7.0, </a:t>
            </a:r>
            <a:r>
              <a:rPr lang="en-US" i="1" dirty="0" smtClean="0"/>
              <a:t>s</a:t>
            </a:r>
            <a:r>
              <a:rPr lang="en-US" dirty="0" smtClean="0"/>
              <a:t> = 8.4</a:t>
            </a:r>
          </a:p>
          <a:p>
            <a:pPr lvl="1">
              <a:spcAft>
                <a:spcPts val="1200"/>
              </a:spcAft>
            </a:pPr>
            <a:r>
              <a:rPr lang="en-US" dirty="0" err="1" smtClean="0"/>
              <a:t>Mujeres</a:t>
            </a:r>
            <a:r>
              <a:rPr lang="en-US" dirty="0" smtClean="0"/>
              <a:t>: media = 5.9, </a:t>
            </a:r>
            <a:r>
              <a:rPr lang="en-US" i="1" dirty="0" smtClean="0"/>
              <a:t>s</a:t>
            </a:r>
            <a:r>
              <a:rPr lang="en-US" dirty="0" smtClean="0"/>
              <a:t> = 6.0</a:t>
            </a:r>
          </a:p>
          <a:p>
            <a:r>
              <a:rPr lang="en-US" dirty="0" smtClean="0"/>
              <a:t>Forma? </a:t>
            </a:r>
            <a:r>
              <a:rPr lang="en-US" dirty="0" err="1" smtClean="0"/>
              <a:t>Preguntas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</a:t>
            </a:r>
            <a:r>
              <a:rPr lang="en-US" dirty="0" err="1" smtClean="0"/>
              <a:t>inferencia</a:t>
            </a:r>
            <a:r>
              <a:rPr lang="en-US" dirty="0" smtClean="0"/>
              <a:t> en los </a:t>
            </a:r>
            <a:r>
              <a:rPr lang="en-US" dirty="0" err="1" smtClean="0"/>
              <a:t>próximos</a:t>
            </a:r>
            <a:r>
              <a:rPr lang="en-US" dirty="0" smtClean="0"/>
              <a:t> </a:t>
            </a:r>
            <a:r>
              <a:rPr lang="en-US" dirty="0" err="1" smtClean="0"/>
              <a:t>capítulos</a:t>
            </a:r>
            <a:r>
              <a:rPr lang="en-US" dirty="0" smtClean="0"/>
              <a:t>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Ejemplo</a:t>
            </a:r>
            <a:r>
              <a:rPr lang="en-US" dirty="0" smtClean="0"/>
              <a:t>: </a:t>
            </a:r>
            <a:r>
              <a:rPr lang="en-US" dirty="0" err="1" smtClean="0"/>
              <a:t>Ingreso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nivel</a:t>
            </a:r>
            <a:r>
              <a:rPr lang="en-US" dirty="0" smtClean="0"/>
              <a:t> de </a:t>
            </a:r>
            <a:r>
              <a:rPr lang="en-US" dirty="0" err="1" smtClean="0"/>
              <a:t>escolaridad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913979" y="1700808"/>
            <a:ext cx="5394325" cy="4525963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Tablas </a:t>
            </a:r>
            <a:r>
              <a:rPr lang="en-US" dirty="0" err="1" smtClean="0"/>
              <a:t>cruzadas</a:t>
            </a:r>
            <a:r>
              <a:rPr lang="en-US" dirty="0" smtClean="0"/>
              <a:t> o de </a:t>
            </a:r>
            <a:r>
              <a:rPr lang="en-US" dirty="0" err="1" smtClean="0"/>
              <a:t>contingencia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 smtClean="0"/>
              <a:t>Clasificaciones cruzadas de las variables categóricas donde las filas (en general) representan categorías de variables explicativas y las columnas representan las categorías de la variable respuesta.</a:t>
            </a:r>
          </a:p>
          <a:p>
            <a:r>
              <a:rPr lang="es-MX" dirty="0" smtClean="0"/>
              <a:t>Los número en las “celdas” (casillas) de la tabla presentan los números individuales que corresponden a la combinación de los niveles de las dos variables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Felicidad</a:t>
            </a:r>
            <a:r>
              <a:rPr lang="en-US" dirty="0" smtClean="0"/>
              <a:t> vs. </a:t>
            </a:r>
            <a:r>
              <a:rPr lang="en-US" dirty="0" err="1" smtClean="0"/>
              <a:t>Ingreso</a:t>
            </a:r>
            <a:r>
              <a:rPr lang="en-US" dirty="0" smtClean="0"/>
              <a:t> familiar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Datos</a:t>
            </a:r>
            <a:r>
              <a:rPr lang="en-US" dirty="0" smtClean="0"/>
              <a:t> GSS 2006)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Aft>
                <a:spcPts val="0"/>
              </a:spcAft>
              <a:buFontTx/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 				   Happiness </a:t>
            </a:r>
          </a:p>
          <a:p>
            <a:pPr>
              <a:spcAft>
                <a:spcPts val="0"/>
              </a:spcAft>
              <a:buFontTx/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Income       Very  Pretty  Not too   Total</a:t>
            </a:r>
          </a:p>
          <a:p>
            <a:pPr>
              <a:spcAft>
                <a:spcPts val="0"/>
              </a:spcAft>
              <a:buFontTx/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             ---------------------</a:t>
            </a:r>
          </a:p>
          <a:p>
            <a:pPr>
              <a:spcAft>
                <a:spcPts val="0"/>
              </a:spcAft>
              <a:buFontTx/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Above Aver.   272     294      49     615  </a:t>
            </a:r>
          </a:p>
          <a:p>
            <a:pPr>
              <a:spcAft>
                <a:spcPts val="0"/>
              </a:spcAft>
              <a:buFontTx/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Average       454     835     131    1420 </a:t>
            </a:r>
          </a:p>
          <a:p>
            <a:pPr>
              <a:spcAft>
                <a:spcPts val="0"/>
              </a:spcAft>
              <a:buFontTx/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Below Aver.   185     527     208     920  </a:t>
            </a:r>
          </a:p>
          <a:p>
            <a:pPr>
              <a:spcAft>
                <a:spcPts val="0"/>
              </a:spcAft>
              <a:buFontTx/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             --------------------- </a:t>
            </a:r>
          </a:p>
          <a:p>
            <a:pPr>
              <a:spcAft>
                <a:spcPts val="0"/>
              </a:spcAft>
              <a:buFontTx/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Total         911    1656     388    2955</a:t>
            </a:r>
            <a:endParaRPr lang="en-US" sz="24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en-US" dirty="0" smtClean="0"/>
              <a:t>La variable </a:t>
            </a:r>
            <a:r>
              <a:rPr lang="en-US" dirty="0" err="1" smtClean="0"/>
              <a:t>respuesta</a:t>
            </a:r>
            <a:r>
              <a:rPr lang="en-US" dirty="0" smtClean="0"/>
              <a:t> (</a:t>
            </a:r>
            <a:r>
              <a:rPr lang="en-US" dirty="0" err="1" smtClean="0"/>
              <a:t>felicidad</a:t>
            </a:r>
            <a:r>
              <a:rPr lang="en-US" dirty="0" smtClean="0"/>
              <a:t>) se </a:t>
            </a:r>
            <a:r>
              <a:rPr lang="en-US" dirty="0" err="1" smtClean="0"/>
              <a:t>puede</a:t>
            </a:r>
            <a:r>
              <a:rPr lang="en-US" dirty="0" smtClean="0"/>
              <a:t>  </a:t>
            </a:r>
            <a:r>
              <a:rPr lang="en-US" dirty="0" err="1" smtClean="0"/>
              <a:t>resumir</a:t>
            </a:r>
            <a:r>
              <a:rPr lang="en-US" dirty="0" smtClean="0"/>
              <a:t> con </a:t>
            </a:r>
            <a:r>
              <a:rPr lang="en-US" dirty="0" err="1" smtClean="0"/>
              <a:t>porcentajes</a:t>
            </a:r>
            <a:endParaRPr lang="en-US" dirty="0" smtClean="0"/>
          </a:p>
          <a:p>
            <a:pPr>
              <a:spcAft>
                <a:spcPts val="0"/>
              </a:spcAft>
            </a:pPr>
            <a:r>
              <a:rPr lang="en-US" b="1" dirty="0" err="1" smtClean="0"/>
              <a:t>Ejemplo</a:t>
            </a:r>
            <a:r>
              <a:rPr lang="en-US" b="1" dirty="0" smtClean="0"/>
              <a:t>: </a:t>
            </a:r>
            <a:r>
              <a:rPr lang="en-US" dirty="0" err="1" smtClean="0"/>
              <a:t>Porcentaje</a:t>
            </a:r>
            <a:r>
              <a:rPr lang="en-US" dirty="0" smtClean="0"/>
              <a:t> de “very happy” </a:t>
            </a:r>
            <a:r>
              <a:rPr lang="en-US" dirty="0" err="1" smtClean="0"/>
              <a:t>es</a:t>
            </a:r>
            <a:endParaRPr lang="en-US" dirty="0" smtClean="0"/>
          </a:p>
          <a:p>
            <a:pPr lvl="1"/>
            <a:r>
              <a:rPr lang="en-US" dirty="0" smtClean="0"/>
              <a:t>44% con </a:t>
            </a:r>
            <a:r>
              <a:rPr lang="en-US" dirty="0" err="1" smtClean="0"/>
              <a:t>ingreso</a:t>
            </a:r>
            <a:r>
              <a:rPr lang="en-US" dirty="0" smtClean="0"/>
              <a:t> </a:t>
            </a:r>
            <a:r>
              <a:rPr lang="en-US" dirty="0" err="1" smtClean="0"/>
              <a:t>arriba</a:t>
            </a:r>
            <a:r>
              <a:rPr lang="en-US" dirty="0" smtClean="0"/>
              <a:t> de la media (272/615 = 0.44)</a:t>
            </a:r>
          </a:p>
          <a:p>
            <a:pPr lvl="1"/>
            <a:r>
              <a:rPr lang="en-US" dirty="0" smtClean="0"/>
              <a:t>33% con </a:t>
            </a:r>
            <a:r>
              <a:rPr lang="en-US" dirty="0" err="1" smtClean="0"/>
              <a:t>ingreso</a:t>
            </a:r>
            <a:r>
              <a:rPr lang="en-US" dirty="0" smtClean="0"/>
              <a:t> </a:t>
            </a:r>
            <a:r>
              <a:rPr lang="en-US" dirty="0" err="1" smtClean="0"/>
              <a:t>promedio</a:t>
            </a:r>
            <a:r>
              <a:rPr lang="en-US" dirty="0" smtClean="0"/>
              <a:t> (454/1420 = 0.32)</a:t>
            </a:r>
          </a:p>
          <a:p>
            <a:pPr lvl="1"/>
            <a:r>
              <a:rPr lang="en-US" dirty="0" smtClean="0"/>
              <a:t>20% con </a:t>
            </a:r>
            <a:r>
              <a:rPr lang="en-US" dirty="0" err="1" smtClean="0"/>
              <a:t>ingreso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debajo</a:t>
            </a:r>
            <a:r>
              <a:rPr lang="en-US" dirty="0" smtClean="0"/>
              <a:t> de la media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Aft>
                <a:spcPts val="0"/>
              </a:spcAft>
              <a:buFontTx/>
              <a:buNone/>
            </a:pP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                   Happiness </a:t>
            </a:r>
          </a:p>
          <a:p>
            <a:pPr>
              <a:spcAft>
                <a:spcPts val="0"/>
              </a:spcAft>
              <a:buFontTx/>
              <a:buNone/>
            </a:pP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Income       Very    Pretty   Not too   Total</a:t>
            </a:r>
          </a:p>
          <a:p>
            <a:pPr>
              <a:spcAft>
                <a:spcPts val="0"/>
              </a:spcAft>
              <a:buFontTx/>
              <a:buNone/>
            </a:pP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          ----------------------------</a:t>
            </a:r>
          </a:p>
          <a:p>
            <a:pPr>
              <a:spcAft>
                <a:spcPts val="0"/>
              </a:spcAft>
              <a:buFontTx/>
              <a:buNone/>
            </a:pP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 Above    272(44%)  294(48%)   49( 8%)    615  </a:t>
            </a:r>
          </a:p>
          <a:p>
            <a:pPr>
              <a:spcAft>
                <a:spcPts val="0"/>
              </a:spcAft>
              <a:buFontTx/>
              <a:buNone/>
            </a:pP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 Average  454(32%)  835(59%)  131( 9%)   1420 </a:t>
            </a:r>
          </a:p>
          <a:p>
            <a:pPr>
              <a:spcAft>
                <a:spcPts val="0"/>
              </a:spcAft>
              <a:buFontTx/>
              <a:buNone/>
            </a:pP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 Below    185(20%)  527(57%)  208(23%)    920  </a:t>
            </a:r>
          </a:p>
          <a:p>
            <a:pPr>
              <a:spcAft>
                <a:spcPts val="0"/>
              </a:spcAft>
              <a:buFontTx/>
              <a:buNone/>
            </a:pP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          ----------------------------</a:t>
            </a:r>
          </a:p>
          <a:p>
            <a:pPr>
              <a:spcAft>
                <a:spcPts val="0"/>
              </a:spcAft>
              <a:buFontTx/>
              <a:buNone/>
            </a:pPr>
            <a:endParaRPr lang="en-US" sz="22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dirty="0" err="1" smtClean="0"/>
              <a:t>Preguntas</a:t>
            </a:r>
            <a:r>
              <a:rPr lang="en-US" dirty="0" smtClean="0"/>
              <a:t> de </a:t>
            </a:r>
            <a:r>
              <a:rPr lang="en-US" dirty="0" err="1" smtClean="0"/>
              <a:t>inferencia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capítulos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adelante</a:t>
            </a:r>
            <a:r>
              <a:rPr lang="en-US" dirty="0" smtClean="0"/>
              <a:t>? (p. </a:t>
            </a:r>
            <a:r>
              <a:rPr lang="en-US" dirty="0" err="1" smtClean="0"/>
              <a:t>ej</a:t>
            </a:r>
            <a:r>
              <a:rPr lang="en-US" dirty="0" smtClean="0"/>
              <a:t>., </a:t>
            </a:r>
            <a:r>
              <a:rPr lang="en-US" dirty="0" err="1" smtClean="0"/>
              <a:t>qué</a:t>
            </a:r>
            <a:r>
              <a:rPr lang="en-US" dirty="0" smtClean="0"/>
              <a:t> se </a:t>
            </a:r>
            <a:r>
              <a:rPr lang="en-US" dirty="0" err="1" smtClean="0"/>
              <a:t>puede</a:t>
            </a:r>
            <a:r>
              <a:rPr lang="en-US" dirty="0" smtClean="0"/>
              <a:t> </a:t>
            </a:r>
            <a:r>
              <a:rPr lang="en-US" dirty="0" err="1" smtClean="0"/>
              <a:t>concluir</a:t>
            </a:r>
            <a:r>
              <a:rPr lang="en-US" dirty="0" smtClean="0"/>
              <a:t> </a:t>
            </a:r>
            <a:r>
              <a:rPr lang="en-US" dirty="0" err="1" smtClean="0"/>
              <a:t>acerca</a:t>
            </a:r>
            <a:r>
              <a:rPr lang="en-US" dirty="0" smtClean="0"/>
              <a:t> de la </a:t>
            </a:r>
            <a:r>
              <a:rPr lang="en-US" dirty="0" err="1" smtClean="0"/>
              <a:t>población</a:t>
            </a:r>
            <a:r>
              <a:rPr lang="en-US" dirty="0" smtClean="0"/>
              <a:t> </a:t>
            </a:r>
            <a:r>
              <a:rPr lang="en-US" dirty="0" err="1" smtClean="0"/>
              <a:t>correspondiente</a:t>
            </a:r>
            <a:r>
              <a:rPr lang="en-US" dirty="0" smtClean="0"/>
              <a:t>?)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Gráficas</a:t>
            </a:r>
            <a:r>
              <a:rPr lang="en-US" dirty="0" smtClean="0"/>
              <a:t> de </a:t>
            </a:r>
            <a:r>
              <a:rPr lang="en-US" dirty="0" err="1" smtClean="0"/>
              <a:t>dispersión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err="1" smtClean="0"/>
              <a:t>Gráficas</a:t>
            </a:r>
            <a:r>
              <a:rPr lang="en-US" b="1" dirty="0" smtClean="0"/>
              <a:t> de </a:t>
            </a:r>
            <a:r>
              <a:rPr lang="en-US" b="1" dirty="0" err="1" smtClean="0"/>
              <a:t>dispersión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para</a:t>
            </a:r>
            <a:r>
              <a:rPr lang="en-US" dirty="0" smtClean="0"/>
              <a:t> variables </a:t>
            </a:r>
            <a:r>
              <a:rPr lang="en-US" dirty="0" err="1" smtClean="0"/>
              <a:t>cuantitativas</a:t>
            </a:r>
            <a:r>
              <a:rPr lang="en-US" dirty="0" smtClean="0"/>
              <a:t>) </a:t>
            </a:r>
            <a:r>
              <a:rPr lang="en-US" dirty="0" err="1" smtClean="0"/>
              <a:t>muestran</a:t>
            </a:r>
            <a:r>
              <a:rPr lang="en-US" dirty="0" smtClean="0"/>
              <a:t> la variable </a:t>
            </a:r>
            <a:r>
              <a:rPr lang="en-US" dirty="0" err="1" smtClean="0"/>
              <a:t>respuesta</a:t>
            </a:r>
            <a:r>
              <a:rPr lang="en-US" dirty="0" smtClean="0"/>
              <a:t> en el </a:t>
            </a:r>
            <a:r>
              <a:rPr lang="en-US" dirty="0" err="1" smtClean="0"/>
              <a:t>eje</a:t>
            </a:r>
            <a:r>
              <a:rPr lang="en-US" dirty="0" smtClean="0"/>
              <a:t> vertical , la variable </a:t>
            </a:r>
            <a:r>
              <a:rPr lang="en-US" dirty="0" err="1" smtClean="0"/>
              <a:t>explicativa</a:t>
            </a:r>
            <a:r>
              <a:rPr lang="en-US" dirty="0" smtClean="0"/>
              <a:t> en el </a:t>
            </a:r>
            <a:r>
              <a:rPr lang="en-US" dirty="0" err="1" smtClean="0"/>
              <a:t>eje</a:t>
            </a:r>
            <a:r>
              <a:rPr lang="en-US" dirty="0" smtClean="0"/>
              <a:t> horizontal</a:t>
            </a:r>
          </a:p>
          <a:p>
            <a:r>
              <a:rPr lang="en-US" b="1" dirty="0" err="1" smtClean="0"/>
              <a:t>Ejemplo</a:t>
            </a:r>
            <a:r>
              <a:rPr lang="en-US" b="1" dirty="0" smtClean="0"/>
              <a:t>: </a:t>
            </a:r>
            <a:r>
              <a:rPr lang="en-US" dirty="0" err="1" smtClean="0"/>
              <a:t>Tabla</a:t>
            </a:r>
            <a:r>
              <a:rPr lang="en-US" dirty="0" smtClean="0"/>
              <a:t> 9.13 (p. 294) </a:t>
            </a:r>
            <a:r>
              <a:rPr lang="en-US" dirty="0" err="1" smtClean="0"/>
              <a:t>muestra</a:t>
            </a:r>
            <a:r>
              <a:rPr lang="en-US" dirty="0" smtClean="0"/>
              <a:t> </a:t>
            </a:r>
            <a:r>
              <a:rPr lang="en-US" dirty="0" err="1" smtClean="0"/>
              <a:t>datos</a:t>
            </a:r>
            <a:r>
              <a:rPr lang="en-US" dirty="0" smtClean="0"/>
              <a:t> de la ONU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algunas</a:t>
            </a:r>
            <a:r>
              <a:rPr lang="en-US" dirty="0" smtClean="0"/>
              <a:t> </a:t>
            </a:r>
            <a:r>
              <a:rPr lang="en-US" dirty="0" err="1" smtClean="0"/>
              <a:t>naciones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</a:t>
            </a:r>
            <a:r>
              <a:rPr lang="en-US" dirty="0" err="1" smtClean="0"/>
              <a:t>muchas</a:t>
            </a:r>
            <a:r>
              <a:rPr lang="en-US" dirty="0" smtClean="0"/>
              <a:t> variables, </a:t>
            </a:r>
            <a:r>
              <a:rPr lang="en-US" dirty="0" err="1" smtClean="0"/>
              <a:t>incluyendo</a:t>
            </a:r>
            <a:r>
              <a:rPr lang="en-US" dirty="0" smtClean="0"/>
              <a:t> </a:t>
            </a:r>
            <a:r>
              <a:rPr lang="en-US" dirty="0" err="1" smtClean="0"/>
              <a:t>fertilidad</a:t>
            </a:r>
            <a:r>
              <a:rPr lang="en-US" dirty="0" smtClean="0"/>
              <a:t> (</a:t>
            </a:r>
            <a:r>
              <a:rPr lang="en-US" dirty="0" err="1" smtClean="0"/>
              <a:t>nacimientos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mujer</a:t>
            </a:r>
            <a:r>
              <a:rPr lang="en-US" dirty="0" smtClean="0"/>
              <a:t>), </a:t>
            </a:r>
            <a:r>
              <a:rPr lang="en-US" dirty="0" err="1" smtClean="0"/>
              <a:t>uso</a:t>
            </a:r>
            <a:r>
              <a:rPr lang="en-US" dirty="0" smtClean="0"/>
              <a:t> de </a:t>
            </a:r>
            <a:r>
              <a:rPr lang="en-US" dirty="0" err="1" smtClean="0"/>
              <a:t>anticonceptivos</a:t>
            </a:r>
            <a:r>
              <a:rPr lang="en-US" dirty="0" smtClean="0"/>
              <a:t>, </a:t>
            </a:r>
            <a:r>
              <a:rPr lang="es-MX" dirty="0" smtClean="0"/>
              <a:t>alfabetización, actividad económica de las mujeres, producto interno bruto per cápita (PIB), uso del teléfono celular, emisiones de CO2</a:t>
            </a:r>
          </a:p>
          <a:p>
            <a:r>
              <a:rPr lang="es-MX" dirty="0" smtClean="0"/>
              <a:t>Datos disponibles en</a:t>
            </a:r>
            <a:r>
              <a:rPr lang="en-US" dirty="0" smtClean="0"/>
              <a:t> </a:t>
            </a:r>
            <a:r>
              <a:rPr lang="en-US" dirty="0" smtClean="0">
                <a:hlinkClick r:id="rId2"/>
              </a:rPr>
              <a:t>http://www.stat.ufl.edu/~aa/social/data.html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31440" y="262210"/>
            <a:ext cx="8001000" cy="6407150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Ejemplo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spcAft>
                <a:spcPts val="0"/>
              </a:spcAft>
            </a:pPr>
            <a:r>
              <a:rPr lang="en-US" dirty="0" err="1" smtClean="0"/>
              <a:t>Encuesta</a:t>
            </a:r>
            <a:r>
              <a:rPr lang="en-US" dirty="0" smtClean="0"/>
              <a:t> en Alachua County, Florida </a:t>
            </a:r>
            <a:r>
              <a:rPr lang="en-US" dirty="0" err="1" smtClean="0"/>
              <a:t>sobre</a:t>
            </a:r>
            <a:r>
              <a:rPr lang="en-US" dirty="0" smtClean="0"/>
              <a:t> </a:t>
            </a:r>
            <a:r>
              <a:rPr lang="en-US" dirty="0" err="1" smtClean="0"/>
              <a:t>predictores</a:t>
            </a:r>
            <a:r>
              <a:rPr lang="en-US" dirty="0" smtClean="0"/>
              <a:t> de </a:t>
            </a:r>
            <a:r>
              <a:rPr lang="en-US" dirty="0" err="1" smtClean="0"/>
              <a:t>salud</a:t>
            </a:r>
            <a:r>
              <a:rPr lang="en-US" dirty="0" smtClean="0"/>
              <a:t> mental </a:t>
            </a:r>
          </a:p>
          <a:p>
            <a:pPr lvl="1">
              <a:spcAft>
                <a:spcPts val="1200"/>
              </a:spcAft>
              <a:buNone/>
            </a:pPr>
            <a:r>
              <a:rPr lang="en-US" dirty="0" smtClean="0"/>
              <a:t>	(</a:t>
            </a:r>
            <a:r>
              <a:rPr lang="en-US" dirty="0" err="1" smtClean="0"/>
              <a:t>datos</a:t>
            </a:r>
            <a:r>
              <a:rPr lang="en-US" dirty="0" smtClean="0"/>
              <a:t> de n = 40 en p. 327 del </a:t>
            </a:r>
            <a:r>
              <a:rPr lang="en-US" dirty="0" err="1" smtClean="0"/>
              <a:t>libro</a:t>
            </a:r>
            <a:r>
              <a:rPr lang="en-US" dirty="0" smtClean="0"/>
              <a:t> de </a:t>
            </a:r>
            <a:r>
              <a:rPr lang="en-US" dirty="0" err="1" smtClean="0"/>
              <a:t>texto</a:t>
            </a:r>
            <a:r>
              <a:rPr lang="en-US" dirty="0" smtClean="0"/>
              <a:t> en </a:t>
            </a:r>
            <a:r>
              <a:rPr lang="en-US" dirty="0" smtClean="0">
                <a:hlinkClick r:id="rId2"/>
              </a:rPr>
              <a:t>www.stat.ufl.edu/~aa/social/data.html</a:t>
            </a:r>
            <a:r>
              <a:rPr lang="en-US" dirty="0" smtClean="0"/>
              <a:t>)</a:t>
            </a:r>
          </a:p>
          <a:p>
            <a:pPr>
              <a:spcAft>
                <a:spcPts val="0"/>
              </a:spcAft>
            </a:pPr>
            <a:r>
              <a:rPr lang="en-US" i="1" dirty="0" smtClean="0"/>
              <a:t>y</a:t>
            </a:r>
            <a:r>
              <a:rPr lang="en-US" dirty="0" smtClean="0"/>
              <a:t> = </a:t>
            </a:r>
            <a:r>
              <a:rPr lang="en-US" dirty="0" err="1" smtClean="0"/>
              <a:t>medida</a:t>
            </a:r>
            <a:r>
              <a:rPr lang="en-US" dirty="0" smtClean="0"/>
              <a:t> de </a:t>
            </a:r>
            <a:r>
              <a:rPr lang="en-US" dirty="0" err="1" smtClean="0"/>
              <a:t>discapacidad</a:t>
            </a:r>
            <a:r>
              <a:rPr lang="en-US" dirty="0" smtClean="0"/>
              <a:t> mental (</a:t>
            </a:r>
            <a:r>
              <a:rPr lang="en-US" dirty="0" err="1" smtClean="0"/>
              <a:t>incorpora</a:t>
            </a:r>
            <a:r>
              <a:rPr lang="en-US" dirty="0" smtClean="0"/>
              <a:t> </a:t>
            </a:r>
            <a:r>
              <a:rPr lang="en-US" dirty="0" err="1" smtClean="0"/>
              <a:t>varias</a:t>
            </a:r>
            <a:r>
              <a:rPr lang="en-US" dirty="0" smtClean="0"/>
              <a:t> </a:t>
            </a:r>
            <a:r>
              <a:rPr lang="en-US" dirty="0" err="1" smtClean="0"/>
              <a:t>dimensiones</a:t>
            </a:r>
            <a:r>
              <a:rPr lang="en-US" dirty="0" smtClean="0"/>
              <a:t> de </a:t>
            </a:r>
            <a:r>
              <a:rPr lang="en-US" dirty="0" err="1" smtClean="0"/>
              <a:t>síntomas</a:t>
            </a:r>
            <a:r>
              <a:rPr lang="en-US" dirty="0" smtClean="0"/>
              <a:t> </a:t>
            </a:r>
            <a:r>
              <a:rPr lang="en-US" dirty="0" err="1" smtClean="0"/>
              <a:t>psiquiátricos</a:t>
            </a:r>
            <a:r>
              <a:rPr lang="en-US" dirty="0" smtClean="0"/>
              <a:t>, </a:t>
            </a:r>
            <a:r>
              <a:rPr lang="en-US" dirty="0" err="1" smtClean="0"/>
              <a:t>incluyendo</a:t>
            </a:r>
            <a:r>
              <a:rPr lang="en-US" dirty="0" smtClean="0"/>
              <a:t> </a:t>
            </a:r>
            <a:r>
              <a:rPr lang="en-US" dirty="0" err="1" smtClean="0"/>
              <a:t>aspectos</a:t>
            </a:r>
            <a:r>
              <a:rPr lang="en-US" dirty="0" smtClean="0"/>
              <a:t> de </a:t>
            </a:r>
            <a:r>
              <a:rPr lang="en-US" dirty="0" err="1" smtClean="0"/>
              <a:t>depresión</a:t>
            </a:r>
            <a:r>
              <a:rPr lang="en-US" dirty="0" smtClean="0"/>
              <a:t> y </a:t>
            </a:r>
            <a:r>
              <a:rPr lang="en-US" dirty="0" err="1" smtClean="0"/>
              <a:t>ansiedad</a:t>
            </a:r>
            <a:r>
              <a:rPr lang="en-US" dirty="0" smtClean="0"/>
              <a:t>)</a:t>
            </a:r>
          </a:p>
          <a:p>
            <a:pPr lvl="1">
              <a:spcAft>
                <a:spcPts val="1200"/>
              </a:spcAft>
              <a:buNone/>
            </a:pPr>
            <a:r>
              <a:rPr lang="en-US" dirty="0" smtClean="0"/>
              <a:t>	(min = 17, max = 41, media = 27, </a:t>
            </a:r>
            <a:r>
              <a:rPr lang="en-US" i="1" dirty="0" smtClean="0"/>
              <a:t>s </a:t>
            </a:r>
            <a:r>
              <a:rPr lang="en-US" dirty="0" smtClean="0"/>
              <a:t>= 5)</a:t>
            </a:r>
          </a:p>
          <a:p>
            <a:pPr>
              <a:spcAft>
                <a:spcPts val="0"/>
              </a:spcAft>
            </a:pPr>
            <a:r>
              <a:rPr lang="en-US" i="1" dirty="0" smtClean="0"/>
              <a:t>x</a:t>
            </a:r>
            <a:r>
              <a:rPr lang="en-US" dirty="0" smtClean="0"/>
              <a:t> = </a:t>
            </a:r>
            <a:r>
              <a:rPr lang="en-US" dirty="0" err="1" smtClean="0"/>
              <a:t>calificación</a:t>
            </a:r>
            <a:r>
              <a:rPr lang="en-US" dirty="0" smtClean="0"/>
              <a:t> de </a:t>
            </a:r>
            <a:r>
              <a:rPr lang="en-US" dirty="0" err="1" smtClean="0"/>
              <a:t>eventos</a:t>
            </a:r>
            <a:r>
              <a:rPr lang="en-US" dirty="0" smtClean="0"/>
              <a:t> </a:t>
            </a:r>
            <a:r>
              <a:rPr lang="en-US" dirty="0" err="1" smtClean="0"/>
              <a:t>personales</a:t>
            </a:r>
            <a:r>
              <a:rPr lang="en-US" dirty="0" smtClean="0"/>
              <a:t> (</a:t>
            </a:r>
            <a:r>
              <a:rPr lang="es-MX" dirty="0" smtClean="0"/>
              <a:t>eventos van desde graves trastornos personales, tales como muerte en la familia, relación extramarital, a acontecimientos menos graves, como nuevo trabajo, nacimiento del niño, mudanza)</a:t>
            </a:r>
          </a:p>
          <a:p>
            <a:pPr lvl="1">
              <a:buNone/>
            </a:pPr>
            <a:r>
              <a:rPr lang="en-US" dirty="0" smtClean="0"/>
              <a:t>	(min = 3, max = 97, mean = 44, </a:t>
            </a:r>
            <a:r>
              <a:rPr lang="en-US" i="1" dirty="0" smtClean="0"/>
              <a:t>s = </a:t>
            </a:r>
            <a:r>
              <a:rPr lang="en-US" dirty="0" smtClean="0"/>
              <a:t>23)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85800" y="1109241"/>
            <a:ext cx="7924800" cy="5272087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Datos</a:t>
            </a:r>
            <a:r>
              <a:rPr lang="en-US" dirty="0" smtClean="0"/>
              <a:t> </a:t>
            </a:r>
            <a:r>
              <a:rPr lang="en-US" dirty="0" err="1" smtClean="0"/>
              <a:t>bivariados</a:t>
            </a:r>
            <a:r>
              <a:rPr lang="en-US" dirty="0" smtClean="0"/>
              <a:t> de </a:t>
            </a:r>
            <a:r>
              <a:rPr lang="en-US" dirty="0" err="1" smtClean="0"/>
              <a:t>elección</a:t>
            </a:r>
            <a:r>
              <a:rPr lang="en-US" dirty="0" smtClean="0"/>
              <a:t> </a:t>
            </a:r>
            <a:r>
              <a:rPr lang="en-US" dirty="0" err="1" smtClean="0"/>
              <a:t>presidencial</a:t>
            </a:r>
            <a:r>
              <a:rPr lang="en-US" dirty="0" smtClean="0"/>
              <a:t> 2000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Papeleta</a:t>
            </a:r>
            <a:r>
              <a:rPr lang="en-US" sz="2800" dirty="0" smtClean="0"/>
              <a:t> de mariposa, Palm Beach County, FL, p.290</a:t>
            </a:r>
            <a:endParaRPr lang="en-US" sz="2800" dirty="0"/>
          </a:p>
        </p:txBody>
      </p:sp>
      <p:pic>
        <p:nvPicPr>
          <p:cNvPr id="4" name="Picture 7" descr="pl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9407" y="2132856"/>
            <a:ext cx="6870985" cy="4581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Ejemplo</a:t>
            </a:r>
            <a:r>
              <a:rPr lang="en-US" dirty="0" smtClean="0"/>
              <a:t>: </a:t>
            </a:r>
            <a:r>
              <a:rPr lang="en-US" dirty="0" err="1" smtClean="0"/>
              <a:t>Lotería</a:t>
            </a:r>
            <a:r>
              <a:rPr lang="en-US" dirty="0" smtClean="0"/>
              <a:t> de Massachusetts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Datos</a:t>
            </a:r>
            <a:r>
              <a:rPr lang="en-US" sz="2800" dirty="0" smtClean="0"/>
              <a:t> de 37 </a:t>
            </a:r>
            <a:r>
              <a:rPr lang="en-US" sz="2800" dirty="0" err="1" smtClean="0"/>
              <a:t>comunidades</a:t>
            </a:r>
            <a:r>
              <a:rPr lang="en-US" sz="2800" dirty="0" smtClean="0"/>
              <a:t>, de Ken Stanley</a:t>
            </a:r>
            <a:endParaRPr lang="en-US" sz="2800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 l="9305" b="8112"/>
          <a:stretch>
            <a:fillRect/>
          </a:stretch>
        </p:blipFill>
        <p:spPr bwMode="auto">
          <a:xfrm>
            <a:off x="2587600" y="2494433"/>
            <a:ext cx="3784600" cy="359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 rot="16200000">
            <a:off x="637462" y="4052331"/>
            <a:ext cx="340574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% </a:t>
            </a:r>
            <a:r>
              <a:rPr lang="en-US" sz="2200" dirty="0" err="1" smtClean="0"/>
              <a:t>ingreso</a:t>
            </a:r>
            <a:r>
              <a:rPr lang="en-US" sz="2200" dirty="0" smtClean="0"/>
              <a:t> </a:t>
            </a:r>
            <a:r>
              <a:rPr lang="en-US" sz="2200" dirty="0" err="1" smtClean="0"/>
              <a:t>gastado</a:t>
            </a:r>
            <a:r>
              <a:rPr lang="en-US" sz="2200" dirty="0" smtClean="0"/>
              <a:t> en </a:t>
            </a:r>
            <a:r>
              <a:rPr lang="en-US" sz="2200" dirty="0" err="1" smtClean="0"/>
              <a:t>lotería</a:t>
            </a:r>
            <a:endParaRPr lang="en-US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3713196" y="5949280"/>
            <a:ext cx="222695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 smtClean="0"/>
              <a:t>ingreso</a:t>
            </a:r>
            <a:r>
              <a:rPr lang="en-US" sz="2200" dirty="0" smtClean="0"/>
              <a:t> per </a:t>
            </a:r>
            <a:r>
              <a:rPr lang="en-US" sz="2200" dirty="0" err="1" smtClean="0"/>
              <a:t>cápita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Correlación</a:t>
            </a:r>
            <a:r>
              <a:rPr lang="en-US" dirty="0" smtClean="0"/>
              <a:t> describe </a:t>
            </a:r>
            <a:r>
              <a:rPr lang="en-US" dirty="0" err="1" smtClean="0"/>
              <a:t>fuerza</a:t>
            </a:r>
            <a:r>
              <a:rPr lang="en-US" dirty="0" smtClean="0"/>
              <a:t> de la </a:t>
            </a:r>
            <a:r>
              <a:rPr lang="en-US" dirty="0" err="1" smtClean="0"/>
              <a:t>asociación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Toma</a:t>
            </a:r>
            <a:r>
              <a:rPr lang="en-US" dirty="0" smtClean="0"/>
              <a:t> </a:t>
            </a:r>
            <a:r>
              <a:rPr lang="en-US" dirty="0" err="1" smtClean="0"/>
              <a:t>valores</a:t>
            </a:r>
            <a:r>
              <a:rPr lang="en-US" dirty="0" smtClean="0"/>
              <a:t> entre -1 y +1, </a:t>
            </a:r>
            <a:r>
              <a:rPr lang="en-US" dirty="0" err="1" smtClean="0"/>
              <a:t>donde</a:t>
            </a:r>
            <a:r>
              <a:rPr lang="en-US" dirty="0" smtClean="0"/>
              <a:t> el </a:t>
            </a:r>
            <a:r>
              <a:rPr lang="en-US" dirty="0" err="1" smtClean="0"/>
              <a:t>signo</a:t>
            </a:r>
            <a:r>
              <a:rPr lang="en-US" dirty="0" smtClean="0"/>
              <a:t> </a:t>
            </a:r>
            <a:r>
              <a:rPr lang="en-US" dirty="0" err="1" smtClean="0"/>
              <a:t>indica</a:t>
            </a:r>
            <a:r>
              <a:rPr lang="en-US" dirty="0" smtClean="0"/>
              <a:t> la </a:t>
            </a:r>
            <a:r>
              <a:rPr lang="en-US" dirty="0" err="1" smtClean="0"/>
              <a:t>dirección</a:t>
            </a:r>
            <a:r>
              <a:rPr lang="en-US" dirty="0" smtClean="0"/>
              <a:t> de la </a:t>
            </a:r>
            <a:r>
              <a:rPr lang="en-US" dirty="0" err="1" smtClean="0"/>
              <a:t>asociación</a:t>
            </a:r>
            <a:r>
              <a:rPr lang="en-US" dirty="0" smtClean="0"/>
              <a:t> (</a:t>
            </a:r>
            <a:r>
              <a:rPr lang="en-US" dirty="0" err="1" smtClean="0"/>
              <a:t>fórmula</a:t>
            </a:r>
            <a:r>
              <a:rPr lang="en-US" dirty="0" smtClean="0"/>
              <a:t> en Cap. 9)</a:t>
            </a:r>
          </a:p>
          <a:p>
            <a:r>
              <a:rPr lang="en-US" dirty="0" smtClean="0"/>
              <a:t>Entre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grande</a:t>
            </a:r>
            <a:r>
              <a:rPr lang="en-US" dirty="0" smtClean="0"/>
              <a:t> la </a:t>
            </a:r>
            <a:r>
              <a:rPr lang="en-US" dirty="0" err="1" smtClean="0"/>
              <a:t>correlación</a:t>
            </a:r>
            <a:r>
              <a:rPr lang="en-US" dirty="0" smtClean="0"/>
              <a:t> en valor </a:t>
            </a:r>
            <a:r>
              <a:rPr lang="en-US" dirty="0" err="1" smtClean="0"/>
              <a:t>absoluto</a:t>
            </a:r>
            <a:r>
              <a:rPr lang="en-US" dirty="0" smtClean="0"/>
              <a:t>,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fuerte</a:t>
            </a:r>
            <a:r>
              <a:rPr lang="en-US" dirty="0" smtClean="0"/>
              <a:t> la </a:t>
            </a:r>
            <a:r>
              <a:rPr lang="en-US" dirty="0" err="1" smtClean="0"/>
              <a:t>asociación</a:t>
            </a:r>
            <a:r>
              <a:rPr lang="en-US" dirty="0" smtClean="0"/>
              <a:t> (en </a:t>
            </a:r>
            <a:r>
              <a:rPr lang="en-US" dirty="0" err="1" smtClean="0"/>
              <a:t>términos</a:t>
            </a:r>
            <a:r>
              <a:rPr lang="en-US" dirty="0" smtClean="0"/>
              <a:t> de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tendencia</a:t>
            </a:r>
            <a:r>
              <a:rPr lang="en-US" dirty="0" smtClean="0"/>
              <a:t> en </a:t>
            </a:r>
            <a:r>
              <a:rPr lang="en-US" dirty="0" err="1" smtClean="0"/>
              <a:t>línea</a:t>
            </a:r>
            <a:r>
              <a:rPr lang="en-US" dirty="0" smtClean="0"/>
              <a:t> recta)</a:t>
            </a:r>
          </a:p>
          <a:p>
            <a:pPr>
              <a:spcAft>
                <a:spcPts val="0"/>
              </a:spcAft>
            </a:pPr>
            <a:r>
              <a:rPr lang="en-US" b="1" dirty="0" err="1" smtClean="0"/>
              <a:t>Ejemplos</a:t>
            </a:r>
            <a:r>
              <a:rPr lang="en-US" b="1" dirty="0" smtClean="0"/>
              <a:t>:  </a:t>
            </a:r>
            <a:r>
              <a:rPr lang="en-US" dirty="0" smtClean="0"/>
              <a:t>(</a:t>
            </a:r>
            <a:r>
              <a:rPr lang="en-US" dirty="0" err="1" smtClean="0"/>
              <a:t>positiva</a:t>
            </a:r>
            <a:r>
              <a:rPr lang="en-US" dirty="0" smtClean="0"/>
              <a:t> o </a:t>
            </a:r>
            <a:r>
              <a:rPr lang="en-US" dirty="0" err="1" smtClean="0"/>
              <a:t>negativa</a:t>
            </a:r>
            <a:r>
              <a:rPr lang="en-US" dirty="0" smtClean="0"/>
              <a:t>, </a:t>
            </a:r>
            <a:r>
              <a:rPr lang="en-US" dirty="0" err="1" smtClean="0"/>
              <a:t>qué</a:t>
            </a:r>
            <a:r>
              <a:rPr lang="en-US" dirty="0" smtClean="0"/>
              <a:t> tan </a:t>
            </a:r>
            <a:r>
              <a:rPr lang="en-US" dirty="0" err="1" smtClean="0"/>
              <a:t>fuerte</a:t>
            </a:r>
            <a:r>
              <a:rPr lang="en-US" dirty="0" smtClean="0"/>
              <a:t>?)</a:t>
            </a:r>
          </a:p>
          <a:p>
            <a:pPr lvl="1"/>
            <a:r>
              <a:rPr lang="en-US" dirty="0" err="1" smtClean="0"/>
              <a:t>Discapacidad</a:t>
            </a:r>
            <a:r>
              <a:rPr lang="en-US" dirty="0" smtClean="0"/>
              <a:t> mental y </a:t>
            </a:r>
            <a:r>
              <a:rPr lang="en-US" dirty="0" err="1" smtClean="0"/>
              <a:t>eventos</a:t>
            </a:r>
            <a:r>
              <a:rPr lang="en-US" dirty="0" smtClean="0"/>
              <a:t> </a:t>
            </a:r>
            <a:r>
              <a:rPr lang="en-US" dirty="0" err="1" smtClean="0"/>
              <a:t>personales</a:t>
            </a:r>
            <a:r>
              <a:rPr lang="en-US" dirty="0" smtClean="0"/>
              <a:t>, corr. =</a:t>
            </a:r>
          </a:p>
          <a:p>
            <a:pPr lvl="1"/>
            <a:r>
              <a:rPr lang="en-US" dirty="0" smtClean="0"/>
              <a:t>PIB y </a:t>
            </a:r>
            <a:r>
              <a:rPr lang="en-US" dirty="0" err="1" smtClean="0"/>
              <a:t>fertilidad</a:t>
            </a:r>
            <a:r>
              <a:rPr lang="en-US" dirty="0" smtClean="0"/>
              <a:t>, </a:t>
            </a:r>
            <a:r>
              <a:rPr lang="en-US" dirty="0" err="1" smtClean="0"/>
              <a:t>correlación</a:t>
            </a:r>
            <a:r>
              <a:rPr lang="en-US" dirty="0" smtClean="0"/>
              <a:t> =</a:t>
            </a:r>
          </a:p>
          <a:p>
            <a:pPr lvl="1"/>
            <a:r>
              <a:rPr lang="en-US" dirty="0" smtClean="0"/>
              <a:t>PIB y </a:t>
            </a:r>
            <a:r>
              <a:rPr lang="en-US" dirty="0" err="1" smtClean="0"/>
              <a:t>porcentaje</a:t>
            </a:r>
            <a:r>
              <a:rPr lang="en-US" dirty="0" smtClean="0"/>
              <a:t> </a:t>
            </a:r>
            <a:r>
              <a:rPr lang="en-US" dirty="0" err="1" smtClean="0"/>
              <a:t>uso</a:t>
            </a:r>
            <a:r>
              <a:rPr lang="en-US" dirty="0" smtClean="0"/>
              <a:t> de internet, </a:t>
            </a:r>
            <a:r>
              <a:rPr lang="en-US" dirty="0" err="1" smtClean="0"/>
              <a:t>correlación</a:t>
            </a:r>
            <a:r>
              <a:rPr lang="en-US" dirty="0" smtClean="0"/>
              <a:t> =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Correlación</a:t>
            </a:r>
            <a:r>
              <a:rPr lang="en-US" dirty="0" smtClean="0"/>
              <a:t> describe </a:t>
            </a:r>
            <a:r>
              <a:rPr lang="en-US" dirty="0" err="1" smtClean="0"/>
              <a:t>fuerza</a:t>
            </a:r>
            <a:r>
              <a:rPr lang="en-US" dirty="0" smtClean="0"/>
              <a:t> de la </a:t>
            </a:r>
            <a:r>
              <a:rPr lang="en-US" dirty="0" err="1" smtClean="0"/>
              <a:t>asociación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Toma</a:t>
            </a:r>
            <a:r>
              <a:rPr lang="en-US" dirty="0" smtClean="0"/>
              <a:t> </a:t>
            </a:r>
            <a:r>
              <a:rPr lang="en-US" dirty="0" err="1" smtClean="0"/>
              <a:t>valores</a:t>
            </a:r>
            <a:r>
              <a:rPr lang="en-US" dirty="0" smtClean="0"/>
              <a:t> entre -1 y +1, </a:t>
            </a:r>
            <a:r>
              <a:rPr lang="en-US" dirty="0" err="1" smtClean="0"/>
              <a:t>donde</a:t>
            </a:r>
            <a:r>
              <a:rPr lang="en-US" dirty="0" smtClean="0"/>
              <a:t> el </a:t>
            </a:r>
            <a:r>
              <a:rPr lang="en-US" dirty="0" err="1" smtClean="0"/>
              <a:t>signo</a:t>
            </a:r>
            <a:r>
              <a:rPr lang="en-US" dirty="0" smtClean="0"/>
              <a:t> </a:t>
            </a:r>
            <a:r>
              <a:rPr lang="en-US" dirty="0" err="1" smtClean="0"/>
              <a:t>indica</a:t>
            </a:r>
            <a:r>
              <a:rPr lang="en-US" dirty="0" smtClean="0"/>
              <a:t> la </a:t>
            </a:r>
            <a:r>
              <a:rPr lang="en-US" dirty="0" err="1" smtClean="0"/>
              <a:t>dirección</a:t>
            </a:r>
            <a:r>
              <a:rPr lang="en-US" dirty="0" smtClean="0"/>
              <a:t> de la </a:t>
            </a:r>
            <a:r>
              <a:rPr lang="en-US" dirty="0" err="1" smtClean="0"/>
              <a:t>asociación</a:t>
            </a:r>
            <a:endParaRPr lang="en-US" dirty="0" smtClean="0"/>
          </a:p>
          <a:p>
            <a:pPr>
              <a:spcAft>
                <a:spcPts val="0"/>
              </a:spcAft>
            </a:pPr>
            <a:endParaRPr lang="en-US" b="1" dirty="0" smtClean="0"/>
          </a:p>
          <a:p>
            <a:pPr>
              <a:spcAft>
                <a:spcPts val="0"/>
              </a:spcAft>
            </a:pPr>
            <a:endParaRPr lang="en-US" b="1" dirty="0" smtClean="0"/>
          </a:p>
          <a:p>
            <a:pPr>
              <a:spcAft>
                <a:spcPts val="0"/>
              </a:spcAft>
            </a:pPr>
            <a:endParaRPr lang="en-US" b="1" dirty="0" smtClean="0"/>
          </a:p>
          <a:p>
            <a:pPr>
              <a:spcAft>
                <a:spcPts val="0"/>
              </a:spcAft>
            </a:pPr>
            <a:r>
              <a:rPr lang="en-US" b="1" dirty="0" err="1" smtClean="0"/>
              <a:t>Ejemplos</a:t>
            </a:r>
            <a:r>
              <a:rPr lang="en-US" b="1" dirty="0" smtClean="0"/>
              <a:t>:  </a:t>
            </a:r>
            <a:r>
              <a:rPr lang="en-US" dirty="0" smtClean="0"/>
              <a:t>(</a:t>
            </a:r>
            <a:r>
              <a:rPr lang="en-US" dirty="0" err="1" smtClean="0"/>
              <a:t>positiva</a:t>
            </a:r>
            <a:r>
              <a:rPr lang="en-US" dirty="0" smtClean="0"/>
              <a:t> o </a:t>
            </a:r>
            <a:r>
              <a:rPr lang="en-US" dirty="0" err="1" smtClean="0"/>
              <a:t>negativa</a:t>
            </a:r>
            <a:r>
              <a:rPr lang="en-US" dirty="0" smtClean="0"/>
              <a:t>, </a:t>
            </a:r>
            <a:r>
              <a:rPr lang="en-US" dirty="0" err="1" smtClean="0"/>
              <a:t>qué</a:t>
            </a:r>
            <a:r>
              <a:rPr lang="en-US" dirty="0" smtClean="0"/>
              <a:t> tan </a:t>
            </a:r>
            <a:r>
              <a:rPr lang="en-US" dirty="0" err="1" smtClean="0"/>
              <a:t>fuerte</a:t>
            </a:r>
            <a:r>
              <a:rPr lang="en-US" dirty="0" smtClean="0"/>
              <a:t>?)</a:t>
            </a:r>
          </a:p>
          <a:p>
            <a:pPr lvl="1"/>
            <a:r>
              <a:rPr lang="en-US" dirty="0" err="1" smtClean="0"/>
              <a:t>Discapacidad</a:t>
            </a:r>
            <a:r>
              <a:rPr lang="en-US" dirty="0" smtClean="0"/>
              <a:t> mental y </a:t>
            </a:r>
            <a:r>
              <a:rPr lang="en-US" dirty="0" err="1" smtClean="0"/>
              <a:t>eventos</a:t>
            </a:r>
            <a:r>
              <a:rPr lang="en-US" dirty="0" smtClean="0"/>
              <a:t> </a:t>
            </a:r>
            <a:r>
              <a:rPr lang="en-US" dirty="0" err="1" smtClean="0"/>
              <a:t>personales</a:t>
            </a:r>
            <a:r>
              <a:rPr lang="en-US" dirty="0" smtClean="0"/>
              <a:t>, corr. = 0.37</a:t>
            </a:r>
          </a:p>
          <a:p>
            <a:pPr lvl="1"/>
            <a:r>
              <a:rPr lang="en-US" dirty="0" smtClean="0"/>
              <a:t>PIB y </a:t>
            </a:r>
            <a:r>
              <a:rPr lang="en-US" dirty="0" err="1" smtClean="0"/>
              <a:t>fertilidad</a:t>
            </a:r>
            <a:r>
              <a:rPr lang="en-US" dirty="0" smtClean="0"/>
              <a:t>, </a:t>
            </a:r>
            <a:r>
              <a:rPr lang="en-US" dirty="0" err="1" smtClean="0"/>
              <a:t>correlación</a:t>
            </a:r>
            <a:r>
              <a:rPr lang="en-US" dirty="0" smtClean="0"/>
              <a:t> = -0.56</a:t>
            </a:r>
          </a:p>
          <a:p>
            <a:pPr lvl="1"/>
            <a:r>
              <a:rPr lang="en-US" dirty="0" smtClean="0"/>
              <a:t>PIB y </a:t>
            </a:r>
            <a:r>
              <a:rPr lang="en-US" dirty="0" err="1" smtClean="0"/>
              <a:t>porcentaje</a:t>
            </a:r>
            <a:r>
              <a:rPr lang="en-US" dirty="0" smtClean="0"/>
              <a:t> </a:t>
            </a:r>
            <a:r>
              <a:rPr lang="en-US" dirty="0" err="1" smtClean="0"/>
              <a:t>uso</a:t>
            </a:r>
            <a:r>
              <a:rPr lang="en-US" dirty="0" smtClean="0"/>
              <a:t> de internet, </a:t>
            </a:r>
            <a:r>
              <a:rPr lang="en-US" dirty="0" err="1" smtClean="0"/>
              <a:t>correlación</a:t>
            </a:r>
            <a:r>
              <a:rPr lang="en-US" dirty="0" smtClean="0"/>
              <a:t> = 0.89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524000" y="228600"/>
            <a:ext cx="5861050" cy="6400800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Análisis</a:t>
            </a:r>
            <a:r>
              <a:rPr lang="en-US" dirty="0" smtClean="0"/>
              <a:t> de </a:t>
            </a:r>
            <a:r>
              <a:rPr lang="en-US" dirty="0" err="1" smtClean="0"/>
              <a:t>regresión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700" dirty="0" err="1" smtClean="0"/>
              <a:t>Análisis</a:t>
            </a:r>
            <a:r>
              <a:rPr lang="en-US" sz="2700" dirty="0" smtClean="0"/>
              <a:t> de </a:t>
            </a:r>
            <a:r>
              <a:rPr lang="en-US" sz="2700" dirty="0" err="1" smtClean="0"/>
              <a:t>regresión</a:t>
            </a:r>
            <a:r>
              <a:rPr lang="en-US" sz="2700" dirty="0" smtClean="0"/>
              <a:t> genera </a:t>
            </a:r>
            <a:r>
              <a:rPr lang="en-US" sz="2700" dirty="0" err="1" smtClean="0"/>
              <a:t>una</a:t>
            </a:r>
            <a:r>
              <a:rPr lang="en-US" sz="2700" dirty="0" smtClean="0"/>
              <a:t> </a:t>
            </a:r>
            <a:r>
              <a:rPr lang="en-US" sz="2700" dirty="0" err="1" smtClean="0"/>
              <a:t>línea</a:t>
            </a:r>
            <a:r>
              <a:rPr lang="en-US" sz="2700" dirty="0" smtClean="0"/>
              <a:t> </a:t>
            </a:r>
            <a:r>
              <a:rPr lang="en-US" sz="2700" dirty="0" err="1" smtClean="0"/>
              <a:t>para</a:t>
            </a:r>
            <a:r>
              <a:rPr lang="en-US" sz="2700" dirty="0" smtClean="0"/>
              <a:t> </a:t>
            </a:r>
            <a:r>
              <a:rPr lang="en-US" sz="2700" dirty="0" err="1" smtClean="0"/>
              <a:t>predecir</a:t>
            </a:r>
            <a:r>
              <a:rPr lang="en-US" sz="2700" dirty="0" smtClean="0"/>
              <a:t> </a:t>
            </a:r>
            <a:r>
              <a:rPr lang="en-US" sz="2700" i="1" dirty="0" smtClean="0"/>
              <a:t>y</a:t>
            </a:r>
            <a:r>
              <a:rPr lang="en-US" sz="2700" dirty="0" smtClean="0"/>
              <a:t> </a:t>
            </a:r>
            <a:r>
              <a:rPr lang="en-US" sz="2700" dirty="0" err="1" smtClean="0"/>
              <a:t>usando</a:t>
            </a:r>
            <a:r>
              <a:rPr lang="en-US" sz="2700" dirty="0" smtClean="0"/>
              <a:t> </a:t>
            </a:r>
            <a:r>
              <a:rPr lang="en-US" sz="2700" i="1" dirty="0" smtClean="0"/>
              <a:t>x</a:t>
            </a:r>
          </a:p>
          <a:p>
            <a:pPr>
              <a:lnSpc>
                <a:spcPct val="90000"/>
              </a:lnSpc>
              <a:spcAft>
                <a:spcPts val="0"/>
              </a:spcAft>
            </a:pPr>
            <a:r>
              <a:rPr lang="en-US" sz="2700" dirty="0" err="1" smtClean="0"/>
              <a:t>Ejemplo</a:t>
            </a:r>
            <a:r>
              <a:rPr lang="en-US" sz="2700" dirty="0" smtClean="0"/>
              <a:t>:  </a:t>
            </a:r>
            <a:r>
              <a:rPr lang="en-US" sz="2700" i="1" dirty="0" smtClean="0"/>
              <a:t>y</a:t>
            </a:r>
            <a:r>
              <a:rPr lang="en-US" sz="2700" dirty="0" smtClean="0"/>
              <a:t> = </a:t>
            </a:r>
            <a:r>
              <a:rPr lang="en-US" sz="2700" dirty="0" err="1" smtClean="0"/>
              <a:t>discapacidad</a:t>
            </a:r>
            <a:r>
              <a:rPr lang="en-US" sz="2700" dirty="0" smtClean="0"/>
              <a:t> mental</a:t>
            </a:r>
          </a:p>
          <a:p>
            <a:pPr>
              <a:lnSpc>
                <a:spcPct val="90000"/>
              </a:lnSpc>
              <a:buNone/>
            </a:pPr>
            <a:r>
              <a:rPr lang="en-US" sz="2700" dirty="0" smtClean="0"/>
              <a:t>		          </a:t>
            </a:r>
            <a:r>
              <a:rPr lang="en-US" sz="2700" i="1" dirty="0" smtClean="0"/>
              <a:t> x </a:t>
            </a:r>
            <a:r>
              <a:rPr lang="en-US" sz="2700" dirty="0" smtClean="0"/>
              <a:t>= </a:t>
            </a:r>
            <a:r>
              <a:rPr lang="en-US" sz="2700" dirty="0" err="1" smtClean="0"/>
              <a:t>eventos</a:t>
            </a:r>
            <a:r>
              <a:rPr lang="en-US" sz="2700" dirty="0" smtClean="0"/>
              <a:t> </a:t>
            </a:r>
            <a:r>
              <a:rPr lang="en-US" sz="2700" dirty="0" err="1" smtClean="0"/>
              <a:t>personales</a:t>
            </a:r>
            <a:endParaRPr lang="en-US" sz="2700" dirty="0" smtClean="0"/>
          </a:p>
          <a:p>
            <a:pPr>
              <a:lnSpc>
                <a:spcPct val="90000"/>
              </a:lnSpc>
              <a:spcAft>
                <a:spcPts val="0"/>
              </a:spcAft>
            </a:pPr>
            <a:r>
              <a:rPr lang="en-US" sz="2700" i="1" dirty="0" smtClean="0"/>
              <a:t>y</a:t>
            </a:r>
            <a:r>
              <a:rPr lang="en-US" sz="2700" dirty="0" smtClean="0"/>
              <a:t> </a:t>
            </a:r>
            <a:r>
              <a:rPr lang="en-US" sz="2700" dirty="0" err="1" smtClean="0"/>
              <a:t>estimada</a:t>
            </a:r>
            <a:r>
              <a:rPr lang="en-US" sz="2700" dirty="0" smtClean="0"/>
              <a:t> = 23.3 + 0.09 x</a:t>
            </a:r>
          </a:p>
          <a:p>
            <a:pPr lvl="1">
              <a:lnSpc>
                <a:spcPct val="90000"/>
              </a:lnSpc>
              <a:buNone/>
            </a:pPr>
            <a:r>
              <a:rPr lang="en-US" sz="2400" dirty="0" smtClean="0"/>
              <a:t>p. </a:t>
            </a:r>
            <a:r>
              <a:rPr lang="en-US" sz="2400" dirty="0" err="1" smtClean="0"/>
              <a:t>ej</a:t>
            </a:r>
            <a:r>
              <a:rPr lang="en-US" sz="2400" dirty="0" smtClean="0"/>
              <a:t>., </a:t>
            </a:r>
            <a:r>
              <a:rPr lang="en-US" sz="2400" dirty="0" err="1" smtClean="0"/>
              <a:t>cuando</a:t>
            </a:r>
            <a:r>
              <a:rPr lang="en-US" sz="2400" dirty="0" smtClean="0"/>
              <a:t> </a:t>
            </a:r>
            <a:r>
              <a:rPr lang="en-US" sz="2400" i="1" dirty="0" smtClean="0"/>
              <a:t>x</a:t>
            </a:r>
            <a:r>
              <a:rPr lang="en-US" sz="2400" dirty="0" smtClean="0"/>
              <a:t> = 9, </a:t>
            </a:r>
            <a:r>
              <a:rPr lang="en-US" sz="2400" i="1" dirty="0" smtClean="0"/>
              <a:t>y</a:t>
            </a:r>
            <a:r>
              <a:rPr lang="en-US" sz="2400" dirty="0" smtClean="0"/>
              <a:t> </a:t>
            </a:r>
            <a:r>
              <a:rPr lang="en-US" sz="2400" dirty="0" err="1" smtClean="0"/>
              <a:t>estimada</a:t>
            </a:r>
            <a:r>
              <a:rPr lang="en-US" sz="2400" dirty="0" smtClean="0"/>
              <a:t> =</a:t>
            </a:r>
          </a:p>
          <a:p>
            <a:pPr lvl="1">
              <a:lnSpc>
                <a:spcPct val="90000"/>
              </a:lnSpc>
              <a:spcAft>
                <a:spcPts val="1200"/>
              </a:spcAft>
              <a:buNone/>
            </a:pPr>
            <a:r>
              <a:rPr lang="en-US" sz="2400" dirty="0" smtClean="0"/>
              <a:t>           </a:t>
            </a:r>
            <a:r>
              <a:rPr lang="en-US" sz="2400" dirty="0" err="1" smtClean="0"/>
              <a:t>cuando</a:t>
            </a:r>
            <a:r>
              <a:rPr lang="en-US" sz="2400" dirty="0" smtClean="0"/>
              <a:t> </a:t>
            </a:r>
            <a:r>
              <a:rPr lang="en-US" sz="2400" i="1" dirty="0" smtClean="0"/>
              <a:t>x</a:t>
            </a:r>
            <a:r>
              <a:rPr lang="en-US" sz="2400" dirty="0" smtClean="0"/>
              <a:t> = 100, </a:t>
            </a:r>
            <a:r>
              <a:rPr lang="en-US" sz="2400" i="1" dirty="0" smtClean="0"/>
              <a:t>y</a:t>
            </a:r>
            <a:r>
              <a:rPr lang="en-US" sz="2400" dirty="0" smtClean="0"/>
              <a:t> </a:t>
            </a:r>
            <a:r>
              <a:rPr lang="en-US" sz="2400" dirty="0" err="1" smtClean="0"/>
              <a:t>estimada</a:t>
            </a:r>
            <a:r>
              <a:rPr lang="en-US" sz="2400" dirty="0" smtClean="0"/>
              <a:t> =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Análisis</a:t>
            </a:r>
            <a:r>
              <a:rPr lang="en-US" dirty="0" smtClean="0"/>
              <a:t> de </a:t>
            </a:r>
            <a:r>
              <a:rPr lang="en-US" dirty="0" err="1" smtClean="0"/>
              <a:t>regresión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Análisis</a:t>
            </a:r>
            <a:r>
              <a:rPr lang="en-US" dirty="0" smtClean="0"/>
              <a:t> de </a:t>
            </a:r>
            <a:r>
              <a:rPr lang="en-US" dirty="0" err="1" smtClean="0"/>
              <a:t>regresión</a:t>
            </a:r>
            <a:r>
              <a:rPr lang="en-US" dirty="0" smtClean="0"/>
              <a:t> genera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línea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predecir</a:t>
            </a:r>
            <a:r>
              <a:rPr lang="en-US" dirty="0" smtClean="0"/>
              <a:t> </a:t>
            </a:r>
            <a:r>
              <a:rPr lang="en-US" i="1" dirty="0" smtClean="0"/>
              <a:t>y</a:t>
            </a:r>
            <a:r>
              <a:rPr lang="en-US" dirty="0" smtClean="0"/>
              <a:t> </a:t>
            </a:r>
            <a:r>
              <a:rPr lang="en-US" dirty="0" err="1" smtClean="0"/>
              <a:t>usando</a:t>
            </a:r>
            <a:r>
              <a:rPr lang="en-US" dirty="0" smtClean="0"/>
              <a:t> </a:t>
            </a:r>
            <a:r>
              <a:rPr lang="en-US" i="1" dirty="0" smtClean="0"/>
              <a:t>x</a:t>
            </a:r>
          </a:p>
          <a:p>
            <a:pPr>
              <a:spcAft>
                <a:spcPts val="0"/>
              </a:spcAft>
            </a:pPr>
            <a:r>
              <a:rPr lang="en-US" dirty="0" err="1" smtClean="0"/>
              <a:t>Ejemplo</a:t>
            </a:r>
            <a:r>
              <a:rPr lang="en-US" dirty="0" smtClean="0"/>
              <a:t>:  </a:t>
            </a:r>
            <a:r>
              <a:rPr lang="en-US" i="1" dirty="0" smtClean="0"/>
              <a:t>y</a:t>
            </a:r>
            <a:r>
              <a:rPr lang="en-US" dirty="0" smtClean="0"/>
              <a:t> = </a:t>
            </a:r>
            <a:r>
              <a:rPr lang="en-US" dirty="0" err="1" smtClean="0"/>
              <a:t>discapacidad</a:t>
            </a:r>
            <a:r>
              <a:rPr lang="en-US" dirty="0" smtClean="0"/>
              <a:t> mental</a:t>
            </a:r>
          </a:p>
          <a:p>
            <a:pPr>
              <a:buNone/>
            </a:pPr>
            <a:r>
              <a:rPr lang="en-US" dirty="0" smtClean="0"/>
              <a:t>		          </a:t>
            </a:r>
            <a:r>
              <a:rPr lang="en-US" i="1" dirty="0" smtClean="0"/>
              <a:t> x </a:t>
            </a:r>
            <a:r>
              <a:rPr lang="en-US" dirty="0" smtClean="0"/>
              <a:t>= </a:t>
            </a:r>
            <a:r>
              <a:rPr lang="en-US" dirty="0" err="1" smtClean="0"/>
              <a:t>eventos</a:t>
            </a:r>
            <a:r>
              <a:rPr lang="en-US" dirty="0" smtClean="0"/>
              <a:t> </a:t>
            </a:r>
            <a:r>
              <a:rPr lang="en-US" dirty="0" err="1" smtClean="0"/>
              <a:t>personales</a:t>
            </a:r>
            <a:endParaRPr lang="en-US" dirty="0" smtClean="0"/>
          </a:p>
          <a:p>
            <a:pPr>
              <a:spcAft>
                <a:spcPts val="0"/>
              </a:spcAft>
            </a:pPr>
            <a:r>
              <a:rPr lang="en-US" i="1" dirty="0" smtClean="0"/>
              <a:t>y</a:t>
            </a:r>
            <a:r>
              <a:rPr lang="en-US" dirty="0" smtClean="0"/>
              <a:t> </a:t>
            </a:r>
            <a:r>
              <a:rPr lang="en-US" dirty="0" err="1" smtClean="0"/>
              <a:t>estimada</a:t>
            </a:r>
            <a:r>
              <a:rPr lang="en-US" dirty="0" smtClean="0"/>
              <a:t> = 23.3 + 0.09 x</a:t>
            </a:r>
          </a:p>
          <a:p>
            <a:pPr lvl="1">
              <a:buNone/>
            </a:pPr>
            <a:r>
              <a:rPr lang="en-US" dirty="0" smtClean="0"/>
              <a:t>p. </a:t>
            </a:r>
            <a:r>
              <a:rPr lang="en-US" dirty="0" err="1" smtClean="0"/>
              <a:t>ej</a:t>
            </a:r>
            <a:r>
              <a:rPr lang="en-US" dirty="0" smtClean="0"/>
              <a:t>., </a:t>
            </a:r>
            <a:r>
              <a:rPr lang="en-US" dirty="0" err="1" smtClean="0"/>
              <a:t>cuando</a:t>
            </a:r>
            <a:r>
              <a:rPr lang="en-US" dirty="0" smtClean="0"/>
              <a:t> </a:t>
            </a:r>
            <a:r>
              <a:rPr lang="en-US" i="1" dirty="0" smtClean="0"/>
              <a:t>x</a:t>
            </a:r>
            <a:r>
              <a:rPr lang="en-US" dirty="0" smtClean="0"/>
              <a:t> = 9, </a:t>
            </a:r>
            <a:r>
              <a:rPr lang="en-US" i="1" dirty="0" smtClean="0"/>
              <a:t>y</a:t>
            </a:r>
            <a:r>
              <a:rPr lang="en-US" dirty="0" smtClean="0"/>
              <a:t> </a:t>
            </a:r>
            <a:r>
              <a:rPr lang="en-US" dirty="0" err="1" smtClean="0"/>
              <a:t>estimada</a:t>
            </a:r>
            <a:r>
              <a:rPr lang="en-US" dirty="0" smtClean="0"/>
              <a:t> = 23.3</a:t>
            </a:r>
          </a:p>
          <a:p>
            <a:pPr lvl="1">
              <a:spcAft>
                <a:spcPts val="1200"/>
              </a:spcAft>
              <a:buNone/>
            </a:pPr>
            <a:r>
              <a:rPr lang="en-US" dirty="0" smtClean="0"/>
              <a:t>           </a:t>
            </a:r>
            <a:r>
              <a:rPr lang="en-US" dirty="0" err="1" smtClean="0"/>
              <a:t>cuando</a:t>
            </a:r>
            <a:r>
              <a:rPr lang="en-US" dirty="0" smtClean="0"/>
              <a:t> </a:t>
            </a:r>
            <a:r>
              <a:rPr lang="en-US" i="1" dirty="0" smtClean="0"/>
              <a:t>x</a:t>
            </a:r>
            <a:r>
              <a:rPr lang="en-US" dirty="0" smtClean="0"/>
              <a:t> = 100, </a:t>
            </a:r>
            <a:r>
              <a:rPr lang="en-US" i="1" dirty="0" smtClean="0"/>
              <a:t>y</a:t>
            </a:r>
            <a:r>
              <a:rPr lang="en-US" dirty="0" smtClean="0"/>
              <a:t> </a:t>
            </a:r>
            <a:r>
              <a:rPr lang="en-US" dirty="0" err="1" smtClean="0"/>
              <a:t>estimada</a:t>
            </a:r>
            <a:r>
              <a:rPr lang="en-US" dirty="0" smtClean="0"/>
              <a:t> = 23.3 + 0.09(100) = 32.3</a:t>
            </a:r>
          </a:p>
          <a:p>
            <a:pPr>
              <a:spcAft>
                <a:spcPts val="0"/>
              </a:spcAft>
            </a:pPr>
            <a:r>
              <a:rPr lang="en-US" dirty="0" err="1" smtClean="0"/>
              <a:t>Preguntas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</a:t>
            </a:r>
            <a:r>
              <a:rPr lang="en-US" dirty="0" err="1" smtClean="0"/>
              <a:t>inferencia</a:t>
            </a:r>
            <a:r>
              <a:rPr lang="en-US" dirty="0" smtClean="0"/>
              <a:t> en los </a:t>
            </a:r>
            <a:r>
              <a:rPr lang="en-US" dirty="0" err="1" smtClean="0"/>
              <a:t>próximos</a:t>
            </a:r>
            <a:r>
              <a:rPr lang="en-US" dirty="0" smtClean="0"/>
              <a:t> </a:t>
            </a:r>
            <a:r>
              <a:rPr lang="en-US" dirty="0" err="1" smtClean="0"/>
              <a:t>capítulos</a:t>
            </a:r>
            <a:r>
              <a:rPr lang="en-US" dirty="0" smtClean="0"/>
              <a:t>?</a:t>
            </a:r>
          </a:p>
          <a:p>
            <a:pPr lvl="1">
              <a:buNone/>
            </a:pPr>
            <a:r>
              <a:rPr lang="en-US" dirty="0" smtClean="0"/>
              <a:t>(p. </a:t>
            </a:r>
            <a:r>
              <a:rPr lang="en-US" dirty="0" err="1" smtClean="0"/>
              <a:t>ej</a:t>
            </a:r>
            <a:r>
              <a:rPr lang="en-US" dirty="0" smtClean="0"/>
              <a:t>., </a:t>
            </a:r>
            <a:r>
              <a:rPr lang="en-US" dirty="0" err="1" smtClean="0"/>
              <a:t>qué</a:t>
            </a:r>
            <a:r>
              <a:rPr lang="en-US" dirty="0" smtClean="0"/>
              <a:t> se </a:t>
            </a:r>
            <a:r>
              <a:rPr lang="en-US" dirty="0" err="1" smtClean="0"/>
              <a:t>puede</a:t>
            </a:r>
            <a:r>
              <a:rPr lang="en-US" dirty="0" smtClean="0"/>
              <a:t> </a:t>
            </a:r>
            <a:r>
              <a:rPr lang="en-US" dirty="0" err="1" smtClean="0"/>
              <a:t>concluir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la </a:t>
            </a:r>
            <a:r>
              <a:rPr lang="en-US" dirty="0" err="1" smtClean="0"/>
              <a:t>población</a:t>
            </a:r>
            <a:r>
              <a:rPr lang="en-US" dirty="0" smtClean="0"/>
              <a:t>?)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Ejemplo</a:t>
            </a:r>
            <a:r>
              <a:rPr lang="en-US" dirty="0" smtClean="0"/>
              <a:t>: </a:t>
            </a:r>
            <a:r>
              <a:rPr lang="en-US" dirty="0" err="1" smtClean="0"/>
              <a:t>promedio</a:t>
            </a:r>
            <a:r>
              <a:rPr lang="en-US" dirty="0" smtClean="0"/>
              <a:t> Universidad vs. </a:t>
            </a:r>
            <a:br>
              <a:rPr lang="en-US" dirty="0" smtClean="0"/>
            </a:br>
            <a:r>
              <a:rPr lang="en-US" dirty="0" err="1" smtClean="0"/>
              <a:t>promedio</a:t>
            </a:r>
            <a:r>
              <a:rPr lang="en-US" dirty="0" smtClean="0"/>
              <a:t> </a:t>
            </a:r>
            <a:r>
              <a:rPr lang="en-US" dirty="0" err="1" smtClean="0"/>
              <a:t>preparatoria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92500"/>
          </a:bodyPr>
          <a:lstStyle/>
          <a:p>
            <a:pPr>
              <a:spcAft>
                <a:spcPts val="0"/>
              </a:spcAft>
              <a:buNone/>
            </a:pPr>
            <a:r>
              <a:rPr lang="en-US" dirty="0" smtClean="0"/>
              <a:t>Para </a:t>
            </a:r>
            <a:r>
              <a:rPr lang="en-US" dirty="0" err="1" smtClean="0"/>
              <a:t>estudiantes</a:t>
            </a:r>
            <a:r>
              <a:rPr lang="en-US" dirty="0" smtClean="0"/>
              <a:t> de la </a:t>
            </a:r>
            <a:r>
              <a:rPr lang="en-US" dirty="0" err="1" smtClean="0"/>
              <a:t>encuesta</a:t>
            </a:r>
            <a:r>
              <a:rPr lang="en-US" dirty="0" smtClean="0"/>
              <a:t>:</a:t>
            </a:r>
          </a:p>
          <a:p>
            <a:pPr lvl="1">
              <a:spcAft>
                <a:spcPts val="2400"/>
              </a:spcAft>
              <a:buNone/>
            </a:pPr>
            <a:r>
              <a:rPr lang="en-US" dirty="0" smtClean="0"/>
              <a:t>	y = </a:t>
            </a:r>
            <a:r>
              <a:rPr lang="en-US" dirty="0" err="1" smtClean="0"/>
              <a:t>promedio</a:t>
            </a:r>
            <a:r>
              <a:rPr lang="en-US" dirty="0" smtClean="0"/>
              <a:t> en Universidad,</a:t>
            </a:r>
            <a:br>
              <a:rPr lang="en-US" dirty="0" smtClean="0"/>
            </a:br>
            <a:r>
              <a:rPr lang="en-US" dirty="0" smtClean="0"/>
              <a:t>x = </a:t>
            </a:r>
            <a:r>
              <a:rPr lang="en-US" dirty="0" err="1" smtClean="0"/>
              <a:t>promedio</a:t>
            </a:r>
            <a:r>
              <a:rPr lang="en-US" dirty="0" smtClean="0"/>
              <a:t> en </a:t>
            </a:r>
            <a:r>
              <a:rPr lang="en-US" dirty="0" err="1" smtClean="0"/>
              <a:t>preparatoria</a:t>
            </a:r>
            <a:endParaRPr lang="en-US" dirty="0" smtClean="0"/>
          </a:p>
          <a:p>
            <a:r>
              <a:rPr lang="en-US" dirty="0" err="1" smtClean="0"/>
              <a:t>Cuál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la </a:t>
            </a:r>
            <a:r>
              <a:rPr lang="en-US" dirty="0" err="1" smtClean="0"/>
              <a:t>correlación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Cuál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la </a:t>
            </a:r>
            <a:r>
              <a:rPr lang="en-US" dirty="0" err="1" smtClean="0"/>
              <a:t>ecuación</a:t>
            </a:r>
            <a:r>
              <a:rPr lang="en-US" dirty="0" smtClean="0"/>
              <a:t> de </a:t>
            </a:r>
            <a:r>
              <a:rPr lang="en-US" dirty="0" err="1" smtClean="0"/>
              <a:t>regresión</a:t>
            </a:r>
            <a:r>
              <a:rPr lang="en-US" dirty="0" smtClean="0"/>
              <a:t> </a:t>
            </a:r>
            <a:r>
              <a:rPr lang="en-US" dirty="0" err="1" smtClean="0"/>
              <a:t>estimada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adelante</a:t>
            </a:r>
            <a:r>
              <a:rPr lang="en-US" dirty="0" smtClean="0"/>
              <a:t> </a:t>
            </a:r>
            <a:r>
              <a:rPr lang="en-US" dirty="0" err="1" smtClean="0"/>
              <a:t>enel</a:t>
            </a:r>
            <a:r>
              <a:rPr lang="en-US" dirty="0" smtClean="0"/>
              <a:t> </a:t>
            </a:r>
            <a:r>
              <a:rPr lang="en-US" dirty="0" err="1" smtClean="0"/>
              <a:t>curso</a:t>
            </a:r>
            <a:r>
              <a:rPr lang="en-US" dirty="0" smtClean="0"/>
              <a:t> </a:t>
            </a:r>
            <a:r>
              <a:rPr lang="en-US" dirty="0" err="1" smtClean="0"/>
              <a:t>veremos</a:t>
            </a:r>
            <a:r>
              <a:rPr lang="en-US" dirty="0" smtClean="0"/>
              <a:t>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fórmulas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el software </a:t>
            </a:r>
            <a:r>
              <a:rPr lang="en-US" dirty="0" err="1" smtClean="0"/>
              <a:t>usa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calcular</a:t>
            </a:r>
            <a:r>
              <a:rPr lang="en-US" dirty="0" smtClean="0"/>
              <a:t> la </a:t>
            </a:r>
            <a:r>
              <a:rPr lang="en-US" dirty="0" err="1" smtClean="0"/>
              <a:t>correlación</a:t>
            </a:r>
            <a:r>
              <a:rPr lang="en-US" dirty="0" smtClean="0"/>
              <a:t> y la </a:t>
            </a:r>
            <a:r>
              <a:rPr lang="en-US" dirty="0" err="1" smtClean="0"/>
              <a:t>ecuación</a:t>
            </a:r>
            <a:r>
              <a:rPr lang="en-US" dirty="0" smtClean="0"/>
              <a:t> de </a:t>
            </a:r>
            <a:r>
              <a:rPr lang="en-US" dirty="0" err="1" smtClean="0"/>
              <a:t>regresión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“</a:t>
            </a:r>
            <a:r>
              <a:rPr lang="en-US" dirty="0" err="1" smtClean="0"/>
              <a:t>mejor</a:t>
            </a:r>
            <a:r>
              <a:rPr lang="en-US" dirty="0" smtClean="0"/>
              <a:t> </a:t>
            </a:r>
            <a:r>
              <a:rPr lang="en-US" dirty="0" err="1" smtClean="0"/>
              <a:t>estima</a:t>
            </a:r>
            <a:r>
              <a:rPr lang="en-US" dirty="0" smtClean="0"/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Estadísticas</a:t>
            </a:r>
            <a:r>
              <a:rPr lang="en-US" dirty="0" smtClean="0"/>
              <a:t> </a:t>
            </a:r>
            <a:r>
              <a:rPr lang="en-US" dirty="0" err="1" smtClean="0"/>
              <a:t>muestrales</a:t>
            </a:r>
            <a:r>
              <a:rPr lang="en-US" dirty="0" smtClean="0"/>
              <a:t> / </a:t>
            </a:r>
            <a:br>
              <a:rPr lang="en-US" dirty="0" smtClean="0"/>
            </a:br>
            <a:r>
              <a:rPr lang="en-US" dirty="0" err="1" smtClean="0"/>
              <a:t>parámetros</a:t>
            </a:r>
            <a:r>
              <a:rPr lang="en-US" dirty="0" smtClean="0"/>
              <a:t> </a:t>
            </a:r>
            <a:r>
              <a:rPr lang="en-US" dirty="0" err="1" smtClean="0"/>
              <a:t>poblacionales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Distinguimos</a:t>
            </a:r>
            <a:r>
              <a:rPr lang="en-US" dirty="0" smtClean="0"/>
              <a:t> entre </a:t>
            </a:r>
            <a:r>
              <a:rPr lang="en-US" dirty="0" err="1" smtClean="0"/>
              <a:t>valores</a:t>
            </a:r>
            <a:r>
              <a:rPr lang="en-US" dirty="0" smtClean="0"/>
              <a:t> de </a:t>
            </a:r>
            <a:r>
              <a:rPr lang="en-US" dirty="0" err="1" smtClean="0"/>
              <a:t>muestras</a:t>
            </a:r>
            <a:r>
              <a:rPr lang="en-US" dirty="0" smtClean="0"/>
              <a:t> (</a:t>
            </a:r>
            <a:r>
              <a:rPr lang="en-US" b="1" dirty="0" err="1" smtClean="0"/>
              <a:t>estadísticas</a:t>
            </a:r>
            <a:r>
              <a:rPr lang="en-US" dirty="0" smtClean="0"/>
              <a:t>) y </a:t>
            </a:r>
            <a:r>
              <a:rPr lang="en-US" dirty="0" err="1" smtClean="0"/>
              <a:t>valores</a:t>
            </a:r>
            <a:r>
              <a:rPr lang="en-US" dirty="0" smtClean="0"/>
              <a:t> de </a:t>
            </a:r>
            <a:r>
              <a:rPr lang="en-US" dirty="0" err="1" smtClean="0"/>
              <a:t>poblaciones</a:t>
            </a:r>
            <a:r>
              <a:rPr lang="en-US" dirty="0" smtClean="0"/>
              <a:t> (</a:t>
            </a:r>
            <a:r>
              <a:rPr lang="en-US" b="1" dirty="0" err="1" smtClean="0"/>
              <a:t>parámetros</a:t>
            </a:r>
            <a:r>
              <a:rPr lang="en-US" dirty="0" smtClean="0"/>
              <a:t>)</a:t>
            </a:r>
          </a:p>
          <a:p>
            <a:pPr>
              <a:spcAft>
                <a:spcPts val="0"/>
              </a:spcAft>
            </a:pPr>
            <a:r>
              <a:rPr lang="en-US" dirty="0" err="1" smtClean="0"/>
              <a:t>Comúnmente</a:t>
            </a:r>
            <a:r>
              <a:rPr lang="en-US" dirty="0" smtClean="0"/>
              <a:t> </a:t>
            </a:r>
            <a:r>
              <a:rPr lang="en-US" dirty="0" err="1" smtClean="0"/>
              <a:t>estadísticas</a:t>
            </a:r>
            <a:r>
              <a:rPr lang="en-US" dirty="0" smtClean="0"/>
              <a:t> se </a:t>
            </a:r>
            <a:r>
              <a:rPr lang="en-US" dirty="0" err="1" smtClean="0"/>
              <a:t>denotan</a:t>
            </a:r>
            <a:r>
              <a:rPr lang="en-US" dirty="0" smtClean="0"/>
              <a:t> con </a:t>
            </a:r>
            <a:r>
              <a:rPr lang="en-US" dirty="0" err="1" smtClean="0"/>
              <a:t>letras</a:t>
            </a:r>
            <a:r>
              <a:rPr lang="en-US" dirty="0" smtClean="0"/>
              <a:t> </a:t>
            </a:r>
            <a:r>
              <a:rPr lang="en-US" dirty="0" err="1" smtClean="0"/>
              <a:t>romanas</a:t>
            </a:r>
            <a:r>
              <a:rPr lang="en-US" dirty="0" smtClean="0"/>
              <a:t>, </a:t>
            </a:r>
            <a:r>
              <a:rPr lang="en-US" dirty="0" err="1" smtClean="0"/>
              <a:t>parámetros</a:t>
            </a:r>
            <a:r>
              <a:rPr lang="en-US" dirty="0" smtClean="0"/>
              <a:t> con </a:t>
            </a:r>
            <a:r>
              <a:rPr lang="en-US" dirty="0" err="1" smtClean="0"/>
              <a:t>letras</a:t>
            </a:r>
            <a:r>
              <a:rPr lang="en-US" dirty="0" smtClean="0"/>
              <a:t> </a:t>
            </a:r>
            <a:r>
              <a:rPr lang="en-US" dirty="0" err="1" smtClean="0"/>
              <a:t>griegas</a:t>
            </a:r>
            <a:r>
              <a:rPr lang="en-US" dirty="0" smtClean="0"/>
              <a:t>:</a:t>
            </a:r>
          </a:p>
          <a:p>
            <a:pPr lvl="1">
              <a:buNone/>
            </a:pPr>
            <a:r>
              <a:rPr lang="en-US" dirty="0" smtClean="0"/>
              <a:t>	Media </a:t>
            </a:r>
            <a:r>
              <a:rPr lang="en-US" dirty="0" err="1" smtClean="0"/>
              <a:t>poblacional</a:t>
            </a:r>
            <a:r>
              <a:rPr lang="en-US" dirty="0" smtClean="0"/>
              <a:t> = </a:t>
            </a:r>
            <a:r>
              <a:rPr lang="en-US" dirty="0" smtClean="0">
                <a:sym typeface="Symbol"/>
              </a:rPr>
              <a:t></a:t>
            </a:r>
            <a:endParaRPr lang="en-US" dirty="0" smtClean="0"/>
          </a:p>
          <a:p>
            <a:pPr lvl="1">
              <a:buNone/>
            </a:pPr>
            <a:r>
              <a:rPr lang="en-US" dirty="0" smtClean="0"/>
              <a:t>	</a:t>
            </a:r>
            <a:r>
              <a:rPr lang="en-US" dirty="0" err="1" smtClean="0"/>
              <a:t>Desviación</a:t>
            </a:r>
            <a:r>
              <a:rPr lang="en-US" dirty="0" smtClean="0"/>
              <a:t> </a:t>
            </a:r>
            <a:r>
              <a:rPr lang="en-US" dirty="0" err="1" smtClean="0"/>
              <a:t>estándar</a:t>
            </a:r>
            <a:r>
              <a:rPr lang="en-US" dirty="0" smtClean="0"/>
              <a:t> </a:t>
            </a:r>
            <a:r>
              <a:rPr lang="en-US" dirty="0" err="1" smtClean="0"/>
              <a:t>poblacional</a:t>
            </a:r>
            <a:r>
              <a:rPr lang="en-US" dirty="0" smtClean="0"/>
              <a:t> = </a:t>
            </a:r>
            <a:r>
              <a:rPr lang="en-US" dirty="0" smtClean="0">
                <a:sym typeface="Symbol"/>
              </a:rPr>
              <a:t></a:t>
            </a:r>
            <a:endParaRPr lang="en-US" dirty="0" smtClean="0"/>
          </a:p>
          <a:p>
            <a:pPr lvl="1">
              <a:spcAft>
                <a:spcPts val="1200"/>
              </a:spcAft>
              <a:buNone/>
            </a:pPr>
            <a:r>
              <a:rPr lang="en-US" dirty="0" smtClean="0"/>
              <a:t>	</a:t>
            </a:r>
            <a:r>
              <a:rPr lang="en-US" dirty="0" err="1" smtClean="0"/>
              <a:t>Proporción</a:t>
            </a:r>
            <a:r>
              <a:rPr lang="en-US" dirty="0" smtClean="0"/>
              <a:t> </a:t>
            </a:r>
            <a:r>
              <a:rPr lang="en-US" dirty="0" err="1" smtClean="0"/>
              <a:t>poblacional</a:t>
            </a:r>
            <a:r>
              <a:rPr lang="en-US" dirty="0" smtClean="0"/>
              <a:t> = </a:t>
            </a:r>
            <a:r>
              <a:rPr lang="en-US" dirty="0" smtClean="0">
                <a:sym typeface="Symbol"/>
              </a:rPr>
              <a:t></a:t>
            </a:r>
          </a:p>
          <a:p>
            <a:r>
              <a:rPr lang="en-US" dirty="0" smtClean="0">
                <a:sym typeface="Symbol"/>
              </a:rPr>
              <a:t>En la </a:t>
            </a:r>
            <a:r>
              <a:rPr lang="en-US" dirty="0" err="1" smtClean="0">
                <a:sym typeface="Symbol"/>
              </a:rPr>
              <a:t>práctica</a:t>
            </a:r>
            <a:r>
              <a:rPr lang="en-US" dirty="0" smtClean="0">
                <a:sym typeface="Symbol"/>
              </a:rPr>
              <a:t>, los </a:t>
            </a:r>
            <a:r>
              <a:rPr lang="en-US" dirty="0" err="1" smtClean="0">
                <a:sym typeface="Symbol"/>
              </a:rPr>
              <a:t>valores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poblacionales</a:t>
            </a:r>
            <a:r>
              <a:rPr lang="en-US" dirty="0" smtClean="0">
                <a:sym typeface="Symbol"/>
              </a:rPr>
              <a:t> son </a:t>
            </a:r>
            <a:r>
              <a:rPr lang="en-US" dirty="0" err="1" smtClean="0">
                <a:sym typeface="Symbol"/>
              </a:rPr>
              <a:t>desconocidos</a:t>
            </a:r>
            <a:r>
              <a:rPr lang="en-US" dirty="0" smtClean="0">
                <a:sym typeface="Symbol"/>
              </a:rPr>
              <a:t>, </a:t>
            </a:r>
            <a:r>
              <a:rPr lang="en-US" dirty="0" err="1" smtClean="0">
                <a:sym typeface="Symbol"/>
              </a:rPr>
              <a:t>hacemos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inferencias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sobre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sus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valores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usando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estadísticas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muestrales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en-US" sz="3000" dirty="0" smtClean="0"/>
              <a:t>La media </a:t>
            </a:r>
            <a:r>
              <a:rPr lang="en-US" sz="3000" dirty="0" err="1" smtClean="0"/>
              <a:t>muestral</a:t>
            </a:r>
            <a:r>
              <a:rPr lang="en-US" sz="3000" dirty="0" smtClean="0"/>
              <a:t>      </a:t>
            </a:r>
            <a:r>
              <a:rPr lang="en-US" sz="3000" dirty="0" err="1" smtClean="0"/>
              <a:t>estima</a:t>
            </a:r>
            <a:endParaRPr lang="en-US" sz="3000" dirty="0" smtClean="0"/>
          </a:p>
          <a:p>
            <a:pPr>
              <a:buNone/>
            </a:pPr>
            <a:r>
              <a:rPr lang="en-US" sz="3000" dirty="0" smtClean="0"/>
              <a:t>	la media </a:t>
            </a:r>
            <a:r>
              <a:rPr lang="en-US" sz="3000" dirty="0" err="1" smtClean="0"/>
              <a:t>poblacional</a:t>
            </a:r>
            <a:r>
              <a:rPr lang="en-US" sz="3000" dirty="0" smtClean="0"/>
              <a:t>  </a:t>
            </a:r>
            <a:r>
              <a:rPr lang="en-US" sz="3000" dirty="0" smtClean="0">
                <a:sym typeface="Symbol"/>
              </a:rPr>
              <a:t>  </a:t>
            </a:r>
            <a:r>
              <a:rPr lang="en-US" sz="3000" dirty="0" smtClean="0"/>
              <a:t>(var. </a:t>
            </a:r>
            <a:r>
              <a:rPr lang="en-US" sz="3000" dirty="0" err="1" smtClean="0"/>
              <a:t>cuantitativa</a:t>
            </a:r>
            <a:r>
              <a:rPr lang="en-US" sz="3000" dirty="0" smtClean="0"/>
              <a:t>)</a:t>
            </a:r>
          </a:p>
          <a:p>
            <a:pPr>
              <a:spcAft>
                <a:spcPts val="0"/>
              </a:spcAft>
            </a:pPr>
            <a:r>
              <a:rPr lang="en-US" sz="3000" dirty="0" smtClean="0"/>
              <a:t>La </a:t>
            </a:r>
            <a:r>
              <a:rPr lang="en-US" sz="3000" dirty="0" err="1" smtClean="0"/>
              <a:t>desv</a:t>
            </a:r>
            <a:r>
              <a:rPr lang="en-US" sz="3000" dirty="0" smtClean="0"/>
              <a:t>. </a:t>
            </a:r>
            <a:r>
              <a:rPr lang="en-US" sz="3000" dirty="0" err="1" smtClean="0"/>
              <a:t>estándar</a:t>
            </a:r>
            <a:r>
              <a:rPr lang="en-US" sz="3000" dirty="0" smtClean="0"/>
              <a:t> </a:t>
            </a:r>
            <a:r>
              <a:rPr lang="en-US" sz="3000" dirty="0" err="1" smtClean="0"/>
              <a:t>muestral</a:t>
            </a:r>
            <a:r>
              <a:rPr lang="en-US" sz="3000" dirty="0" smtClean="0"/>
              <a:t> </a:t>
            </a:r>
            <a:r>
              <a:rPr lang="en-US" sz="3000" i="1" dirty="0" smtClean="0"/>
              <a:t>s</a:t>
            </a:r>
            <a:r>
              <a:rPr lang="en-US" sz="3000" dirty="0" smtClean="0"/>
              <a:t> </a:t>
            </a:r>
            <a:r>
              <a:rPr lang="en-US" sz="3000" dirty="0" err="1" smtClean="0"/>
              <a:t>estima</a:t>
            </a:r>
            <a:endParaRPr lang="en-US" sz="3000" dirty="0" smtClean="0"/>
          </a:p>
          <a:p>
            <a:pPr>
              <a:buNone/>
            </a:pPr>
            <a:r>
              <a:rPr lang="en-US" sz="3000" dirty="0" smtClean="0"/>
              <a:t>	la </a:t>
            </a:r>
            <a:r>
              <a:rPr lang="en-US" sz="3000" dirty="0" err="1" smtClean="0"/>
              <a:t>desv</a:t>
            </a:r>
            <a:r>
              <a:rPr lang="en-US" sz="3000" dirty="0" smtClean="0"/>
              <a:t>. </a:t>
            </a:r>
            <a:r>
              <a:rPr lang="en-US" sz="3000" dirty="0" err="1" smtClean="0"/>
              <a:t>estándar</a:t>
            </a:r>
            <a:r>
              <a:rPr lang="en-US" sz="3000" dirty="0" smtClean="0"/>
              <a:t> </a:t>
            </a:r>
            <a:r>
              <a:rPr lang="en-US" sz="3000" dirty="0" err="1" smtClean="0"/>
              <a:t>poblacional</a:t>
            </a:r>
            <a:r>
              <a:rPr lang="en-US" sz="3000" dirty="0" smtClean="0"/>
              <a:t>  </a:t>
            </a:r>
            <a:r>
              <a:rPr lang="en-US" sz="3000" dirty="0" smtClean="0">
                <a:sym typeface="Symbol"/>
              </a:rPr>
              <a:t>  (var. </a:t>
            </a:r>
            <a:r>
              <a:rPr lang="en-US" sz="3000" dirty="0" err="1" smtClean="0">
                <a:sym typeface="Symbol"/>
              </a:rPr>
              <a:t>cuantitativa</a:t>
            </a:r>
            <a:r>
              <a:rPr lang="en-US" sz="3000" dirty="0" smtClean="0">
                <a:sym typeface="Symbol"/>
              </a:rPr>
              <a:t>)</a:t>
            </a:r>
          </a:p>
          <a:p>
            <a:pPr>
              <a:spcAft>
                <a:spcPts val="0"/>
              </a:spcAft>
            </a:pPr>
            <a:r>
              <a:rPr lang="en-US" sz="3000" dirty="0" err="1" smtClean="0">
                <a:sym typeface="Symbol"/>
              </a:rPr>
              <a:t>Una</a:t>
            </a:r>
            <a:r>
              <a:rPr lang="en-US" sz="3000" dirty="0" smtClean="0">
                <a:sym typeface="Symbol"/>
              </a:rPr>
              <a:t> </a:t>
            </a:r>
            <a:r>
              <a:rPr lang="en-US" sz="3000" dirty="0" err="1" smtClean="0">
                <a:sym typeface="Symbol"/>
              </a:rPr>
              <a:t>proporción</a:t>
            </a:r>
            <a:r>
              <a:rPr lang="en-US" sz="3000" dirty="0" smtClean="0">
                <a:sym typeface="Symbol"/>
              </a:rPr>
              <a:t> </a:t>
            </a:r>
            <a:r>
              <a:rPr lang="en-US" sz="3000" dirty="0" err="1" smtClean="0">
                <a:sym typeface="Symbol"/>
              </a:rPr>
              <a:t>muestral</a:t>
            </a:r>
            <a:r>
              <a:rPr lang="en-US" sz="3000" dirty="0" smtClean="0">
                <a:sym typeface="Symbol"/>
              </a:rPr>
              <a:t> </a:t>
            </a:r>
            <a:r>
              <a:rPr lang="en-US" sz="3000" i="1" dirty="0" smtClean="0">
                <a:sym typeface="Symbol"/>
              </a:rPr>
              <a:t>p</a:t>
            </a:r>
            <a:r>
              <a:rPr lang="en-US" sz="3000" dirty="0" smtClean="0">
                <a:sym typeface="Symbol"/>
              </a:rPr>
              <a:t> </a:t>
            </a:r>
            <a:r>
              <a:rPr lang="en-US" sz="3000" dirty="0" err="1" smtClean="0">
                <a:sym typeface="Symbol"/>
              </a:rPr>
              <a:t>estima</a:t>
            </a:r>
            <a:endParaRPr lang="en-US" sz="3000" dirty="0" smtClean="0">
              <a:sym typeface="Symbol"/>
            </a:endParaRPr>
          </a:p>
          <a:p>
            <a:pPr>
              <a:buNone/>
            </a:pPr>
            <a:r>
              <a:rPr lang="en-US" sz="3000" dirty="0" smtClean="0">
                <a:sym typeface="Symbol"/>
              </a:rPr>
              <a:t>	</a:t>
            </a:r>
            <a:r>
              <a:rPr lang="en-US" sz="3000" dirty="0" err="1" smtClean="0">
                <a:sym typeface="Symbol"/>
              </a:rPr>
              <a:t>una</a:t>
            </a:r>
            <a:r>
              <a:rPr lang="en-US" sz="3000" dirty="0" smtClean="0">
                <a:sym typeface="Symbol"/>
              </a:rPr>
              <a:t> </a:t>
            </a:r>
            <a:r>
              <a:rPr lang="en-US" sz="3000" dirty="0" err="1" smtClean="0">
                <a:sym typeface="Symbol"/>
              </a:rPr>
              <a:t>proporción</a:t>
            </a:r>
            <a:r>
              <a:rPr lang="en-US" sz="3000" dirty="0" smtClean="0">
                <a:sym typeface="Symbol"/>
              </a:rPr>
              <a:t> </a:t>
            </a:r>
            <a:r>
              <a:rPr lang="en-US" sz="3000" dirty="0" err="1" smtClean="0">
                <a:sym typeface="Symbol"/>
              </a:rPr>
              <a:t>poblacional</a:t>
            </a:r>
            <a:r>
              <a:rPr lang="en-US" sz="3000" dirty="0" smtClean="0">
                <a:sym typeface="Symbol"/>
              </a:rPr>
              <a:t>    (var. </a:t>
            </a:r>
            <a:r>
              <a:rPr lang="en-US" sz="3000" dirty="0" err="1" smtClean="0">
                <a:sym typeface="Symbol"/>
              </a:rPr>
              <a:t>categórica</a:t>
            </a:r>
            <a:r>
              <a:rPr lang="en-US" sz="3000" dirty="0" smtClean="0">
                <a:sym typeface="Symbol"/>
              </a:rPr>
              <a:t>)</a:t>
            </a:r>
            <a:endParaRPr lang="en-US" sz="3000" dirty="0"/>
          </a:p>
        </p:txBody>
      </p:sp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3779912" y="1700808"/>
          <a:ext cx="334963" cy="457200"/>
        </p:xfrm>
        <a:graphic>
          <a:graphicData uri="http://schemas.openxmlformats.org/presentationml/2006/ole">
            <p:oleObj spid="_x0000_s27651" name="Equation" r:id="rId4" imgW="139680" imgH="19044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1548</Words>
  <Application>Microsoft Office PowerPoint</Application>
  <PresentationFormat>On-screen Show (4:3)</PresentationFormat>
  <Paragraphs>227</Paragraphs>
  <Slides>41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3" baseType="lpstr">
      <vt:lpstr>Office Theme</vt:lpstr>
      <vt:lpstr>Equation</vt:lpstr>
      <vt:lpstr>3. Estadística Descriptiva</vt:lpstr>
      <vt:lpstr>1. Tablas y Gráficas</vt:lpstr>
      <vt:lpstr>Slide 3</vt:lpstr>
      <vt:lpstr>Histograma: Gráfica de barras de frecuencias o porcentajes</vt:lpstr>
      <vt:lpstr>Formas de histogramas</vt:lpstr>
      <vt:lpstr>Diagrama de tallo y hojas</vt:lpstr>
      <vt:lpstr>2. Descripciones numéricas</vt:lpstr>
      <vt:lpstr>Ejemplo</vt:lpstr>
      <vt:lpstr>Ejemplo</vt:lpstr>
      <vt:lpstr>Ejemplo</vt:lpstr>
      <vt:lpstr>Propiedades de la media y la mediana</vt:lpstr>
      <vt:lpstr>Ejemplos</vt:lpstr>
      <vt:lpstr>b. Descripción de variabilidad</vt:lpstr>
      <vt:lpstr>Slide 14</vt:lpstr>
      <vt:lpstr>Ejemplo: Ideología política</vt:lpstr>
      <vt:lpstr>Slide 16</vt:lpstr>
      <vt:lpstr>Ejemplos</vt:lpstr>
      <vt:lpstr>c. Medidas de posición</vt:lpstr>
      <vt:lpstr>Cuartiles presentados gráficamente con diagrama de cajas (Tukey 1977)</vt:lpstr>
      <vt:lpstr>Diagrama de cajas (box plots)</vt:lpstr>
      <vt:lpstr>Descripción bivariada</vt:lpstr>
      <vt:lpstr>Resumiendo asociaciones</vt:lpstr>
      <vt:lpstr>Ejemplo: Ingreso por nivel de escolaridad</vt:lpstr>
      <vt:lpstr>Tablas cruzadas o de contingencia</vt:lpstr>
      <vt:lpstr>Felicidad vs. Ingreso familiar (Datos GSS 2006)</vt:lpstr>
      <vt:lpstr>Slide 26</vt:lpstr>
      <vt:lpstr>Slide 27</vt:lpstr>
      <vt:lpstr>Gráficas de dispersión</vt:lpstr>
      <vt:lpstr>Slide 29</vt:lpstr>
      <vt:lpstr>Ejemplo</vt:lpstr>
      <vt:lpstr>Slide 31</vt:lpstr>
      <vt:lpstr>Datos bivariados de elección presidencial 2000</vt:lpstr>
      <vt:lpstr>Ejemplo: Lotería de Massachusetts</vt:lpstr>
      <vt:lpstr>Correlación describe fuerza de la asociación</vt:lpstr>
      <vt:lpstr>Correlación describe fuerza de la asociación</vt:lpstr>
      <vt:lpstr>Slide 36</vt:lpstr>
      <vt:lpstr>Análisis de regresión</vt:lpstr>
      <vt:lpstr>Análisis de regresión</vt:lpstr>
      <vt:lpstr>Ejemplo: promedio Universidad vs.  promedio preparatoria</vt:lpstr>
      <vt:lpstr>Estadísticas muestrales /  parámetros poblacionales</vt:lpstr>
      <vt:lpstr>Slide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3. Estadística Descriptiva</dc:title>
  <dc:creator>Norma</dc:creator>
  <cp:lastModifiedBy>Norma</cp:lastModifiedBy>
  <cp:revision>45</cp:revision>
  <dcterms:created xsi:type="dcterms:W3CDTF">2011-06-21T04:44:08Z</dcterms:created>
  <dcterms:modified xsi:type="dcterms:W3CDTF">2011-06-29T00:23:26Z</dcterms:modified>
</cp:coreProperties>
</file>