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16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F61A4-530D-4865-99D1-EA6FEEF7E983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D2EAC-B9CC-44AA-ADE7-6FA18DE68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ufl.edu/~aa/social/data.html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Estadística</a:t>
            </a:r>
            <a:r>
              <a:rPr lang="en-US" dirty="0" smtClean="0"/>
              <a:t>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Notas</a:t>
            </a:r>
            <a:r>
              <a:rPr lang="en-US" dirty="0" smtClean="0"/>
              <a:t> del </a:t>
            </a:r>
            <a:r>
              <a:rPr lang="en-US" dirty="0" err="1" smtClean="0"/>
              <a:t>Curso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1. </a:t>
            </a:r>
            <a:r>
              <a:rPr lang="en-US" b="1" dirty="0" err="1" smtClean="0"/>
              <a:t>Introducción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Datos</a:t>
            </a:r>
            <a:r>
              <a:rPr lang="en-US" dirty="0" smtClean="0"/>
              <a:t> –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recolectada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ganar</a:t>
            </a:r>
            <a:r>
              <a:rPr lang="en-US" dirty="0" smtClean="0"/>
              <a:t> </a:t>
            </a:r>
            <a:r>
              <a:rPr lang="en-US" dirty="0" err="1" smtClean="0"/>
              <a:t>conocimiento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un </a:t>
            </a:r>
            <a:r>
              <a:rPr lang="en-US" dirty="0" err="1" smtClean="0"/>
              <a:t>tema</a:t>
            </a:r>
            <a:r>
              <a:rPr lang="en-US" dirty="0" smtClean="0"/>
              <a:t> o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contestar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pregunta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endParaRPr lang="en-US" dirty="0" smtClean="0"/>
          </a:p>
          <a:p>
            <a:pPr>
              <a:spcAft>
                <a:spcPts val="0"/>
              </a:spcAft>
            </a:pPr>
            <a:r>
              <a:rPr lang="en-US" dirty="0" smtClean="0"/>
              <a:t>Fuentes de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incluyen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Encuestas</a:t>
            </a:r>
            <a:r>
              <a:rPr lang="en-US" dirty="0" smtClean="0"/>
              <a:t> (</a:t>
            </a:r>
            <a:r>
              <a:rPr lang="en-US" dirty="0" err="1" smtClean="0"/>
              <a:t>correo</a:t>
            </a:r>
            <a:r>
              <a:rPr lang="en-US" dirty="0" smtClean="0"/>
              <a:t>, </a:t>
            </a:r>
            <a:r>
              <a:rPr lang="en-US" dirty="0" err="1" smtClean="0"/>
              <a:t>teléfono</a:t>
            </a:r>
            <a:r>
              <a:rPr lang="en-US" dirty="0" smtClean="0"/>
              <a:t>, internet)</a:t>
            </a:r>
          </a:p>
          <a:p>
            <a:pPr lvl="1">
              <a:spcAft>
                <a:spcPts val="1200"/>
              </a:spcAft>
            </a:pPr>
            <a:r>
              <a:rPr lang="en-US" dirty="0" err="1" smtClean="0"/>
              <a:t>Experimentos</a:t>
            </a:r>
            <a:endParaRPr lang="en-US" dirty="0" smtClean="0"/>
          </a:p>
          <a:p>
            <a:r>
              <a:rPr lang="en-US" dirty="0" err="1" smtClean="0"/>
              <a:t>Estadística</a:t>
            </a:r>
            <a:r>
              <a:rPr lang="en-US" dirty="0" smtClean="0"/>
              <a:t> – </a:t>
            </a:r>
            <a:r>
              <a:rPr lang="en-US" dirty="0" err="1" smtClean="0"/>
              <a:t>Conjunto</a:t>
            </a:r>
            <a:r>
              <a:rPr lang="en-US" dirty="0" smtClean="0"/>
              <a:t> de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recolectar</a:t>
            </a:r>
            <a:r>
              <a:rPr lang="en-US" dirty="0" smtClean="0"/>
              <a:t>/</a:t>
            </a:r>
            <a:r>
              <a:rPr lang="en-US" dirty="0" err="1" smtClean="0"/>
              <a:t>analizar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(el arte y la </a:t>
            </a:r>
            <a:r>
              <a:rPr lang="en-US" dirty="0" err="1" smtClean="0"/>
              <a:t>ciencia</a:t>
            </a:r>
            <a:r>
              <a:rPr lang="en-US" dirty="0" smtClean="0"/>
              <a:t> de </a:t>
            </a:r>
            <a:r>
              <a:rPr lang="en-US" dirty="0" err="1" smtClean="0"/>
              <a:t>aprendizaje</a:t>
            </a:r>
            <a:r>
              <a:rPr lang="en-US" dirty="0" smtClean="0"/>
              <a:t> </a:t>
            </a:r>
            <a:r>
              <a:rPr lang="en-US" dirty="0" err="1" smtClean="0"/>
              <a:t>basado</a:t>
            </a:r>
            <a:r>
              <a:rPr lang="en-US" dirty="0" smtClean="0"/>
              <a:t> en </a:t>
            </a:r>
            <a:r>
              <a:rPr lang="en-US" dirty="0" err="1" smtClean="0"/>
              <a:t>datos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Estadística</a:t>
            </a:r>
            <a:r>
              <a:rPr lang="en-US" dirty="0" smtClean="0"/>
              <a:t> </a:t>
            </a:r>
            <a:r>
              <a:rPr lang="en-US" dirty="0" err="1" smtClean="0"/>
              <a:t>provee</a:t>
            </a:r>
            <a:r>
              <a:rPr lang="en-US" dirty="0" smtClean="0"/>
              <a:t>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0"/>
              </a:spcAft>
            </a:pPr>
            <a:r>
              <a:rPr lang="en-US" dirty="0" err="1" smtClean="0"/>
              <a:t>Diseño</a:t>
            </a:r>
            <a:r>
              <a:rPr lang="en-US" dirty="0" smtClean="0"/>
              <a:t> – </a:t>
            </a:r>
            <a:r>
              <a:rPr lang="en-US" dirty="0" err="1" smtClean="0"/>
              <a:t>Planear</a:t>
            </a:r>
            <a:r>
              <a:rPr lang="en-US" dirty="0" smtClean="0"/>
              <a:t>/</a:t>
            </a:r>
            <a:r>
              <a:rPr lang="en-US" dirty="0" err="1" smtClean="0"/>
              <a:t>implementar</a:t>
            </a:r>
            <a:r>
              <a:rPr lang="en-US" dirty="0" smtClean="0"/>
              <a:t> un </a:t>
            </a:r>
            <a:r>
              <a:rPr lang="en-US" dirty="0" err="1" smtClean="0"/>
              <a:t>estudio</a:t>
            </a:r>
            <a:endParaRPr lang="en-US" dirty="0" smtClean="0"/>
          </a:p>
          <a:p>
            <a:pPr lvl="1"/>
            <a:r>
              <a:rPr lang="en-US" dirty="0" err="1" smtClean="0"/>
              <a:t>Encuesta</a:t>
            </a:r>
            <a:r>
              <a:rPr lang="en-US" dirty="0" smtClean="0"/>
              <a:t> o </a:t>
            </a:r>
            <a:r>
              <a:rPr lang="en-US" dirty="0" err="1" smtClean="0"/>
              <a:t>experimento</a:t>
            </a:r>
            <a:r>
              <a:rPr lang="en-US" dirty="0" smtClean="0"/>
              <a:t>?</a:t>
            </a:r>
          </a:p>
          <a:p>
            <a:pPr lvl="1">
              <a:spcAft>
                <a:spcPts val="1200"/>
              </a:spcAft>
            </a:pP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escoger</a:t>
            </a:r>
            <a:r>
              <a:rPr lang="en-US" dirty="0" smtClean="0"/>
              <a:t> a </a:t>
            </a:r>
            <a:r>
              <a:rPr lang="en-US" dirty="0" err="1" smtClean="0"/>
              <a:t>las</a:t>
            </a:r>
            <a:r>
              <a:rPr lang="en-US" dirty="0" smtClean="0"/>
              <a:t> personas (</a:t>
            </a:r>
            <a:r>
              <a:rPr lang="en-US" dirty="0" err="1" smtClean="0"/>
              <a:t>sujetos</a:t>
            </a:r>
            <a:r>
              <a:rPr lang="en-US" dirty="0" smtClean="0"/>
              <a:t>)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estudio</a:t>
            </a:r>
            <a:r>
              <a:rPr lang="en-US" dirty="0" smtClean="0"/>
              <a:t>, y </a:t>
            </a:r>
            <a:r>
              <a:rPr lang="en-US" dirty="0" err="1" smtClean="0"/>
              <a:t>cuántos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Descripción</a:t>
            </a:r>
            <a:r>
              <a:rPr lang="en-US" dirty="0" smtClean="0"/>
              <a:t> –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gráficos</a:t>
            </a:r>
            <a:r>
              <a:rPr lang="en-US" dirty="0" smtClean="0"/>
              <a:t> y </a:t>
            </a:r>
            <a:r>
              <a:rPr lang="en-US" dirty="0" err="1" smtClean="0"/>
              <a:t>numéricos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resumir</a:t>
            </a:r>
            <a:r>
              <a:rPr lang="en-US" dirty="0" smtClean="0"/>
              <a:t> los </a:t>
            </a:r>
            <a:r>
              <a:rPr lang="en-US" dirty="0" err="1" smtClean="0"/>
              <a:t>datos</a:t>
            </a:r>
            <a:endParaRPr lang="en-US" dirty="0" smtClean="0"/>
          </a:p>
          <a:p>
            <a:r>
              <a:rPr lang="en-US" dirty="0" err="1" smtClean="0"/>
              <a:t>Inferencia</a:t>
            </a:r>
            <a:r>
              <a:rPr lang="en-US" dirty="0" smtClean="0"/>
              <a:t> –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 </a:t>
            </a:r>
            <a:r>
              <a:rPr lang="en-US" dirty="0" err="1" smtClean="0"/>
              <a:t>predicciones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u="sng" dirty="0" err="1" smtClean="0"/>
              <a:t>población</a:t>
            </a:r>
            <a:r>
              <a:rPr lang="en-US" dirty="0" smtClean="0"/>
              <a:t> (</a:t>
            </a:r>
            <a:r>
              <a:rPr lang="en-US" dirty="0" err="1" smtClean="0"/>
              <a:t>conjunto</a:t>
            </a:r>
            <a:r>
              <a:rPr lang="en-US" dirty="0" smtClean="0"/>
              <a:t> total de </a:t>
            </a:r>
            <a:r>
              <a:rPr lang="en-US" dirty="0" err="1" smtClean="0"/>
              <a:t>sujetos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), </a:t>
            </a:r>
            <a:r>
              <a:rPr lang="en-US" dirty="0" err="1" smtClean="0"/>
              <a:t>basada</a:t>
            </a:r>
            <a:r>
              <a:rPr lang="en-US" dirty="0" smtClean="0"/>
              <a:t> en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u="sng" dirty="0" err="1" smtClean="0"/>
              <a:t>muestra</a:t>
            </a:r>
            <a:r>
              <a:rPr lang="en-US" dirty="0" smtClean="0"/>
              <a:t> (</a:t>
            </a:r>
            <a:r>
              <a:rPr lang="en-US" dirty="0" err="1" smtClean="0"/>
              <a:t>subconjunto</a:t>
            </a:r>
            <a:r>
              <a:rPr lang="en-US" dirty="0" smtClean="0"/>
              <a:t> del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cual</a:t>
            </a:r>
            <a:r>
              <a:rPr lang="en-US" dirty="0" smtClean="0"/>
              <a:t> se </a:t>
            </a:r>
            <a:r>
              <a:rPr lang="en-US" dirty="0" err="1" smtClean="0"/>
              <a:t>recolecta</a:t>
            </a:r>
            <a:r>
              <a:rPr lang="en-US" dirty="0" smtClean="0"/>
              <a:t>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estudio</a:t>
            </a:r>
            <a:r>
              <a:rPr lang="en-US" dirty="0" smtClean="0"/>
              <a:t>)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podemos</a:t>
            </a:r>
            <a:r>
              <a:rPr lang="en-US" dirty="0" smtClean="0"/>
              <a:t>  </a:t>
            </a:r>
            <a:r>
              <a:rPr lang="en-US" dirty="0" err="1" smtClean="0"/>
              <a:t>estudiar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nueva</a:t>
            </a:r>
            <a:r>
              <a:rPr lang="en-US" dirty="0" smtClean="0"/>
              <a:t> </a:t>
            </a:r>
            <a:r>
              <a:rPr lang="en-US" dirty="0" err="1" smtClean="0"/>
              <a:t>terapia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mejor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terapia</a:t>
            </a:r>
            <a:r>
              <a:rPr lang="en-US" dirty="0" smtClean="0"/>
              <a:t> </a:t>
            </a:r>
            <a:r>
              <a:rPr lang="en-US" dirty="0" err="1" smtClean="0"/>
              <a:t>estándar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tratar</a:t>
            </a:r>
            <a:r>
              <a:rPr lang="en-US" dirty="0" smtClean="0"/>
              <a:t> </a:t>
            </a:r>
            <a:r>
              <a:rPr lang="en-US" dirty="0" err="1" smtClean="0"/>
              <a:t>depresión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asociada</a:t>
            </a:r>
            <a:r>
              <a:rPr lang="en-US" dirty="0" smtClean="0"/>
              <a:t> la </a:t>
            </a:r>
            <a:r>
              <a:rPr lang="en-US" dirty="0" err="1" smtClean="0"/>
              <a:t>tasa</a:t>
            </a:r>
            <a:r>
              <a:rPr lang="en-US" dirty="0" smtClean="0"/>
              <a:t> del crime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condado</a:t>
            </a:r>
            <a:r>
              <a:rPr lang="en-US" dirty="0" smtClean="0"/>
              <a:t> con </a:t>
            </a:r>
            <a:r>
              <a:rPr lang="en-US" dirty="0" err="1" smtClean="0"/>
              <a:t>factores</a:t>
            </a:r>
            <a:r>
              <a:rPr lang="en-US" dirty="0" smtClean="0"/>
              <a:t> tales </a:t>
            </a:r>
            <a:r>
              <a:rPr lang="en-US" dirty="0" err="1" smtClean="0"/>
              <a:t>como</a:t>
            </a:r>
            <a:r>
              <a:rPr lang="en-US" dirty="0" smtClean="0"/>
              <a:t> el % de </a:t>
            </a:r>
            <a:r>
              <a:rPr lang="en-US" dirty="0" err="1" smtClean="0"/>
              <a:t>residentes</a:t>
            </a:r>
            <a:r>
              <a:rPr lang="en-US" dirty="0" smtClean="0"/>
              <a:t> con al </a:t>
            </a:r>
            <a:r>
              <a:rPr lang="en-US" dirty="0" err="1" smtClean="0"/>
              <a:t>menos</a:t>
            </a:r>
            <a:r>
              <a:rPr lang="en-US" dirty="0"/>
              <a:t> </a:t>
            </a:r>
            <a:r>
              <a:rPr lang="en-US" dirty="0" err="1" smtClean="0"/>
              <a:t>estudios</a:t>
            </a:r>
            <a:r>
              <a:rPr lang="en-US" dirty="0" smtClean="0"/>
              <a:t> de </a:t>
            </a:r>
            <a:r>
              <a:rPr lang="en-US" dirty="0" err="1" smtClean="0"/>
              <a:t>preparatoria</a:t>
            </a:r>
            <a:r>
              <a:rPr lang="en-US" dirty="0" smtClean="0"/>
              <a:t>, % </a:t>
            </a:r>
            <a:r>
              <a:rPr lang="en-US" dirty="0" err="1" smtClean="0"/>
              <a:t>desempleo</a:t>
            </a:r>
            <a:r>
              <a:rPr lang="en-US" dirty="0" smtClean="0"/>
              <a:t>, % en </a:t>
            </a:r>
            <a:r>
              <a:rPr lang="en-US" dirty="0" err="1" smtClean="0"/>
              <a:t>ambiente</a:t>
            </a:r>
            <a:r>
              <a:rPr lang="en-US" dirty="0" smtClean="0"/>
              <a:t> </a:t>
            </a:r>
            <a:r>
              <a:rPr lang="en-US" dirty="0" err="1" smtClean="0"/>
              <a:t>urbano</a:t>
            </a:r>
            <a:r>
              <a:rPr lang="en-US" dirty="0" smtClean="0"/>
              <a:t>, …?</a:t>
            </a:r>
          </a:p>
          <a:p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correlacionado</a:t>
            </a:r>
            <a:r>
              <a:rPr lang="en-US" dirty="0" smtClean="0"/>
              <a:t> el </a:t>
            </a:r>
            <a:r>
              <a:rPr lang="en-US" dirty="0" err="1" smtClean="0"/>
              <a:t>promedio</a:t>
            </a:r>
            <a:r>
              <a:rPr lang="en-US" dirty="0" smtClean="0"/>
              <a:t> (GPA) en la </a:t>
            </a:r>
            <a:r>
              <a:rPr lang="en-US" dirty="0" err="1" smtClean="0"/>
              <a:t>universidad</a:t>
            </a:r>
            <a:r>
              <a:rPr lang="en-US" dirty="0" smtClean="0"/>
              <a:t> con el </a:t>
            </a:r>
            <a:r>
              <a:rPr lang="en-US" dirty="0" err="1" smtClean="0"/>
              <a:t>coeficiente</a:t>
            </a:r>
            <a:r>
              <a:rPr lang="en-US" dirty="0" smtClean="0"/>
              <a:t> </a:t>
            </a:r>
            <a:r>
              <a:rPr lang="en-US" dirty="0" err="1" smtClean="0"/>
              <a:t>intelectual</a:t>
            </a:r>
            <a:r>
              <a:rPr lang="en-US" dirty="0" smtClean="0"/>
              <a:t> (IQ), </a:t>
            </a:r>
            <a:r>
              <a:rPr lang="en-US" dirty="0" err="1" smtClean="0"/>
              <a:t>tiempo</a:t>
            </a:r>
            <a:r>
              <a:rPr lang="en-US" dirty="0" smtClean="0"/>
              <a:t> </a:t>
            </a:r>
            <a:r>
              <a:rPr lang="en-US" dirty="0" err="1" smtClean="0"/>
              <a:t>promedio</a:t>
            </a:r>
            <a:r>
              <a:rPr lang="en-US" dirty="0" smtClean="0"/>
              <a:t> de </a:t>
            </a:r>
            <a:r>
              <a:rPr lang="en-US" dirty="0" err="1" smtClean="0"/>
              <a:t>estudio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semana</a:t>
            </a:r>
            <a:r>
              <a:rPr lang="en-US" dirty="0" smtClean="0"/>
              <a:t>, </a:t>
            </a:r>
            <a:r>
              <a:rPr lang="en-US" dirty="0" err="1" smtClean="0"/>
              <a:t>promedio</a:t>
            </a:r>
            <a:r>
              <a:rPr lang="en-US" dirty="0" smtClean="0"/>
              <a:t> en la </a:t>
            </a:r>
            <a:r>
              <a:rPr lang="en-US" dirty="0" err="1" smtClean="0"/>
              <a:t>preparatoria</a:t>
            </a:r>
            <a:r>
              <a:rPr lang="en-US" dirty="0" smtClean="0"/>
              <a:t>, </a:t>
            </a:r>
            <a:r>
              <a:rPr lang="en-US" dirty="0" err="1" smtClean="0"/>
              <a:t>calificación</a:t>
            </a:r>
            <a:r>
              <a:rPr lang="en-US" dirty="0" smtClean="0"/>
              <a:t> en el </a:t>
            </a:r>
            <a:r>
              <a:rPr lang="en-US" dirty="0" err="1" smtClean="0"/>
              <a:t>examen</a:t>
            </a:r>
            <a:r>
              <a:rPr lang="en-US" dirty="0" smtClean="0"/>
              <a:t> SAT, </a:t>
            </a:r>
            <a:r>
              <a:rPr lang="en-US" dirty="0" err="1" smtClean="0"/>
              <a:t>número</a:t>
            </a:r>
            <a:r>
              <a:rPr lang="en-US" dirty="0" smtClean="0"/>
              <a:t> de </a:t>
            </a:r>
            <a:r>
              <a:rPr lang="en-US" dirty="0" err="1" smtClean="0"/>
              <a:t>horas</a:t>
            </a:r>
            <a:r>
              <a:rPr lang="en-US" dirty="0" smtClean="0"/>
              <a:t> </a:t>
            </a:r>
            <a:r>
              <a:rPr lang="en-US" dirty="0" err="1" smtClean="0"/>
              <a:t>destinadas</a:t>
            </a:r>
            <a:r>
              <a:rPr lang="en-US" dirty="0" smtClean="0"/>
              <a:t> a </a:t>
            </a:r>
            <a:r>
              <a:rPr lang="en-US" dirty="0" err="1" smtClean="0"/>
              <a:t>actividades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, …?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dirty="0" err="1" smtClean="0"/>
              <a:t>Parámetro</a:t>
            </a:r>
            <a:r>
              <a:rPr lang="en-US" dirty="0" smtClean="0"/>
              <a:t> – </a:t>
            </a:r>
            <a:r>
              <a:rPr lang="en-US" dirty="0" err="1" smtClean="0"/>
              <a:t>Resumen</a:t>
            </a:r>
            <a:r>
              <a:rPr lang="en-US" dirty="0" smtClean="0"/>
              <a:t> </a:t>
            </a:r>
            <a:r>
              <a:rPr lang="en-US" dirty="0" err="1" smtClean="0"/>
              <a:t>numérico</a:t>
            </a:r>
            <a:r>
              <a:rPr lang="en-US" dirty="0" smtClean="0"/>
              <a:t> de la </a:t>
            </a:r>
            <a:r>
              <a:rPr lang="en-US" dirty="0" err="1" smtClean="0"/>
              <a:t>población</a:t>
            </a:r>
            <a:endParaRPr lang="en-US" dirty="0" smtClean="0"/>
          </a:p>
          <a:p>
            <a:pPr lvl="1"/>
            <a:r>
              <a:rPr lang="en-US" dirty="0" smtClean="0"/>
              <a:t>Media </a:t>
            </a:r>
            <a:r>
              <a:rPr lang="en-US" dirty="0" err="1" smtClean="0"/>
              <a:t>poblacional</a:t>
            </a:r>
            <a:endParaRPr lang="en-US" dirty="0" smtClean="0"/>
          </a:p>
          <a:p>
            <a:pPr lvl="1">
              <a:spcAft>
                <a:spcPts val="1200"/>
              </a:spcAft>
            </a:pPr>
            <a:r>
              <a:rPr lang="en-US" dirty="0" err="1" smtClean="0"/>
              <a:t>Proporción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endParaRPr lang="en-US" dirty="0" smtClean="0"/>
          </a:p>
          <a:p>
            <a:pPr>
              <a:spcAft>
                <a:spcPts val="2400"/>
              </a:spcAft>
            </a:pPr>
            <a:r>
              <a:rPr lang="en-US" dirty="0" err="1" smtClean="0"/>
              <a:t>Estadística</a:t>
            </a:r>
            <a:r>
              <a:rPr lang="en-US" dirty="0" smtClean="0"/>
              <a:t> – </a:t>
            </a:r>
            <a:r>
              <a:rPr lang="en-US" dirty="0" err="1" smtClean="0"/>
              <a:t>Resumen</a:t>
            </a:r>
            <a:r>
              <a:rPr lang="en-US" dirty="0" smtClean="0"/>
              <a:t> </a:t>
            </a:r>
            <a:r>
              <a:rPr lang="en-US" dirty="0" err="1" smtClean="0"/>
              <a:t>numérico</a:t>
            </a:r>
            <a:r>
              <a:rPr lang="en-US" dirty="0" smtClean="0"/>
              <a:t> de la </a:t>
            </a:r>
            <a:r>
              <a:rPr lang="en-US" dirty="0" err="1" smtClean="0"/>
              <a:t>muestra</a:t>
            </a:r>
            <a:endParaRPr lang="en-US" dirty="0" smtClean="0"/>
          </a:p>
          <a:p>
            <a:pPr marL="9525" indent="0">
              <a:buNone/>
            </a:pPr>
            <a:r>
              <a:rPr lang="en-US" dirty="0" err="1" smtClean="0"/>
              <a:t>Utilizamos</a:t>
            </a:r>
            <a:r>
              <a:rPr lang="en-US" dirty="0" smtClean="0"/>
              <a:t> la </a:t>
            </a:r>
            <a:r>
              <a:rPr lang="en-US" dirty="0" err="1" smtClean="0"/>
              <a:t>estadística</a:t>
            </a:r>
            <a:r>
              <a:rPr lang="en-US" dirty="0" smtClean="0"/>
              <a:t> de la </a:t>
            </a: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 </a:t>
            </a:r>
            <a:r>
              <a:rPr lang="en-US" dirty="0" err="1" smtClean="0"/>
              <a:t>inferencias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el </a:t>
            </a:r>
            <a:r>
              <a:rPr lang="en-US" dirty="0" err="1" smtClean="0"/>
              <a:t>parámetro</a:t>
            </a:r>
            <a:r>
              <a:rPr lang="en-US" dirty="0" smtClean="0"/>
              <a:t> </a:t>
            </a:r>
            <a:r>
              <a:rPr lang="en-US" dirty="0" err="1" smtClean="0"/>
              <a:t>poblacional</a:t>
            </a:r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Ejemplos</a:t>
            </a:r>
            <a:r>
              <a:rPr lang="en-US" dirty="0" smtClean="0"/>
              <a:t>: </a:t>
            </a:r>
            <a:r>
              <a:rPr lang="en-US" dirty="0" err="1" smtClean="0"/>
              <a:t>parámetros</a:t>
            </a:r>
            <a:r>
              <a:rPr lang="en-US" dirty="0" smtClean="0"/>
              <a:t> / </a:t>
            </a:r>
            <a:r>
              <a:rPr lang="en-US" dirty="0" err="1" smtClean="0"/>
              <a:t>estadísticas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  <a:buNone/>
            </a:pPr>
            <a:r>
              <a:rPr lang="en-US" b="1" dirty="0" err="1" smtClean="0"/>
              <a:t>Parámetro</a:t>
            </a:r>
            <a:endParaRPr lang="en-US" b="1" dirty="0" smtClean="0"/>
          </a:p>
          <a:p>
            <a:pPr>
              <a:spcAft>
                <a:spcPts val="1200"/>
              </a:spcAft>
              <a:buNone/>
            </a:pPr>
            <a:r>
              <a:rPr lang="en-US" dirty="0" smtClean="0"/>
              <a:t>% de </a:t>
            </a:r>
            <a:r>
              <a:rPr lang="en-US" dirty="0" err="1" smtClean="0"/>
              <a:t>todos</a:t>
            </a:r>
            <a:r>
              <a:rPr lang="en-US" dirty="0" smtClean="0"/>
              <a:t> los </a:t>
            </a:r>
            <a:r>
              <a:rPr lang="en-US" dirty="0" err="1" smtClean="0"/>
              <a:t>adultos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aprueban</a:t>
            </a:r>
            <a:r>
              <a:rPr lang="en-US" dirty="0" smtClean="0"/>
              <a:t> el </a:t>
            </a:r>
            <a:r>
              <a:rPr lang="en-US" dirty="0" err="1" smtClean="0"/>
              <a:t>desempeño</a:t>
            </a:r>
            <a:r>
              <a:rPr lang="en-US" dirty="0" smtClean="0"/>
              <a:t> de Barack Obama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presidente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 smtClean="0"/>
              <a:t>Tiempo</a:t>
            </a:r>
            <a:r>
              <a:rPr lang="en-US" dirty="0" smtClean="0"/>
              <a:t> </a:t>
            </a:r>
            <a:r>
              <a:rPr lang="en-US" dirty="0" err="1" smtClean="0"/>
              <a:t>promedio</a:t>
            </a:r>
            <a:r>
              <a:rPr lang="en-US" dirty="0" smtClean="0"/>
              <a:t> de </a:t>
            </a:r>
            <a:r>
              <a:rPr lang="en-US" dirty="0" err="1" smtClean="0"/>
              <a:t>reacción</a:t>
            </a:r>
            <a:r>
              <a:rPr lang="en-US" dirty="0" smtClean="0"/>
              <a:t> de la </a:t>
            </a:r>
            <a:r>
              <a:rPr lang="en-US" dirty="0" err="1" smtClean="0"/>
              <a:t>luz</a:t>
            </a:r>
            <a:r>
              <a:rPr lang="en-US" dirty="0" smtClean="0"/>
              <a:t> </a:t>
            </a:r>
            <a:r>
              <a:rPr lang="en-US" dirty="0" err="1" smtClean="0"/>
              <a:t>roja</a:t>
            </a:r>
            <a:r>
              <a:rPr lang="en-US" dirty="0" smtClean="0"/>
              <a:t> en un </a:t>
            </a:r>
            <a:r>
              <a:rPr lang="en-US" dirty="0" err="1" smtClean="0"/>
              <a:t>experimento</a:t>
            </a:r>
            <a:r>
              <a:rPr lang="en-US" dirty="0" smtClean="0"/>
              <a:t> </a:t>
            </a:r>
            <a:r>
              <a:rPr lang="en-US" dirty="0" err="1" smtClean="0"/>
              <a:t>usando</a:t>
            </a:r>
            <a:r>
              <a:rPr lang="en-US" dirty="0" smtClean="0"/>
              <a:t> (no </a:t>
            </a:r>
            <a:r>
              <a:rPr lang="en-US" dirty="0" err="1" smtClean="0"/>
              <a:t>usando</a:t>
            </a:r>
            <a:r>
              <a:rPr lang="en-US" dirty="0" smtClean="0"/>
              <a:t>) el </a:t>
            </a:r>
            <a:r>
              <a:rPr lang="en-US" dirty="0" err="1" smtClean="0"/>
              <a:t>celular</a:t>
            </a:r>
            <a:r>
              <a:rPr lang="en-US" dirty="0" smtClean="0"/>
              <a:t> </a:t>
            </a:r>
            <a:r>
              <a:rPr lang="en-US" dirty="0" err="1" smtClean="0"/>
              <a:t>mientras</a:t>
            </a:r>
            <a:r>
              <a:rPr lang="en-US" dirty="0" smtClean="0"/>
              <a:t> </a:t>
            </a:r>
            <a:r>
              <a:rPr lang="en-US" dirty="0" err="1" smtClean="0"/>
              <a:t>manejan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  <a:buNone/>
            </a:pPr>
            <a:r>
              <a:rPr lang="en-US" b="1" dirty="0" err="1" smtClean="0"/>
              <a:t>Estadística</a:t>
            </a:r>
            <a:endParaRPr lang="en-US" b="1" dirty="0" smtClean="0"/>
          </a:p>
          <a:p>
            <a:pPr>
              <a:spcAft>
                <a:spcPts val="1200"/>
              </a:spcAft>
              <a:buNone/>
            </a:pPr>
            <a:r>
              <a:rPr lang="en-US" dirty="0" smtClean="0"/>
              <a:t>% de 1000 </a:t>
            </a:r>
            <a:r>
              <a:rPr lang="en-US" dirty="0" err="1" smtClean="0"/>
              <a:t>adultos</a:t>
            </a:r>
            <a:r>
              <a:rPr lang="en-US" dirty="0" smtClean="0"/>
              <a:t> </a:t>
            </a:r>
            <a:r>
              <a:rPr lang="en-US" dirty="0" err="1" smtClean="0"/>
              <a:t>Americanos</a:t>
            </a:r>
            <a:r>
              <a:rPr lang="en-US" dirty="0" smtClean="0"/>
              <a:t> en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encuesta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aprueban</a:t>
            </a:r>
            <a:r>
              <a:rPr lang="en-US" dirty="0" smtClean="0"/>
              <a:t> el </a:t>
            </a:r>
            <a:r>
              <a:rPr lang="en-US" dirty="0" err="1" smtClean="0"/>
              <a:t>desempeño</a:t>
            </a:r>
            <a:r>
              <a:rPr lang="en-US" dirty="0" smtClean="0"/>
              <a:t> de Obama</a:t>
            </a:r>
            <a:r>
              <a:rPr lang="en-US" dirty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presidente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Tiempo</a:t>
            </a:r>
            <a:r>
              <a:rPr lang="en-US" dirty="0" smtClean="0"/>
              <a:t> </a:t>
            </a:r>
            <a:r>
              <a:rPr lang="en-US" dirty="0" err="1" smtClean="0"/>
              <a:t>promedio</a:t>
            </a:r>
            <a:r>
              <a:rPr lang="en-US" dirty="0" smtClean="0"/>
              <a:t> de </a:t>
            </a:r>
            <a:r>
              <a:rPr lang="en-US" dirty="0" err="1" smtClean="0"/>
              <a:t>reacción</a:t>
            </a:r>
            <a:r>
              <a:rPr lang="en-US" dirty="0" smtClean="0"/>
              <a:t> a la </a:t>
            </a:r>
            <a:r>
              <a:rPr lang="en-US" dirty="0" err="1" smtClean="0"/>
              <a:t>luz</a:t>
            </a:r>
            <a:r>
              <a:rPr lang="en-US" dirty="0" smtClean="0"/>
              <a:t> </a:t>
            </a:r>
            <a:r>
              <a:rPr lang="en-US" dirty="0" err="1" smtClean="0"/>
              <a:t>roja</a:t>
            </a:r>
            <a:r>
              <a:rPr lang="en-US" dirty="0" smtClean="0"/>
              <a:t> de 100 </a:t>
            </a:r>
            <a:r>
              <a:rPr lang="en-US" dirty="0" err="1" smtClean="0"/>
              <a:t>estudiantes</a:t>
            </a:r>
            <a:r>
              <a:rPr lang="en-US" dirty="0" smtClean="0"/>
              <a:t> en un </a:t>
            </a:r>
            <a:r>
              <a:rPr lang="en-US" dirty="0" err="1" smtClean="0"/>
              <a:t>experimento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usan</a:t>
            </a:r>
            <a:r>
              <a:rPr lang="en-US" dirty="0" smtClean="0"/>
              <a:t> (no </a:t>
            </a:r>
            <a:r>
              <a:rPr lang="en-US" dirty="0" err="1" smtClean="0"/>
              <a:t>usan</a:t>
            </a:r>
            <a:r>
              <a:rPr lang="en-US" dirty="0" smtClean="0"/>
              <a:t>) el </a:t>
            </a:r>
            <a:r>
              <a:rPr lang="en-US" dirty="0" err="1" smtClean="0"/>
              <a:t>celular</a:t>
            </a:r>
            <a:r>
              <a:rPr lang="en-US" dirty="0" smtClean="0"/>
              <a:t> </a:t>
            </a:r>
            <a:r>
              <a:rPr lang="en-US" dirty="0" err="1" smtClean="0"/>
              <a:t>mientras</a:t>
            </a:r>
            <a:r>
              <a:rPr lang="en-US" dirty="0" smtClean="0"/>
              <a:t> </a:t>
            </a:r>
            <a:r>
              <a:rPr lang="en-US" dirty="0" err="1" smtClean="0"/>
              <a:t>manejan</a:t>
            </a: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Notas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Poblaciones</a:t>
            </a:r>
            <a:r>
              <a:rPr lang="en-US" dirty="0" smtClean="0"/>
              <a:t> </a:t>
            </a:r>
            <a:r>
              <a:rPr lang="en-US" dirty="0" err="1" smtClean="0"/>
              <a:t>pueden</a:t>
            </a:r>
            <a:r>
              <a:rPr lang="en-US" dirty="0" smtClean="0"/>
              <a:t> ser </a:t>
            </a:r>
            <a:r>
              <a:rPr lang="en-US" dirty="0" err="1" smtClean="0"/>
              <a:t>conjuntos</a:t>
            </a:r>
            <a:r>
              <a:rPr lang="en-US" dirty="0" smtClean="0"/>
              <a:t> de personas </a:t>
            </a:r>
            <a:r>
              <a:rPr lang="en-US" dirty="0" err="1" smtClean="0"/>
              <a:t>reales</a:t>
            </a:r>
            <a:r>
              <a:rPr lang="en-US" dirty="0" smtClean="0"/>
              <a:t> o </a:t>
            </a:r>
            <a:r>
              <a:rPr lang="en-US" dirty="0" err="1" smtClean="0"/>
              <a:t>conceptuales</a:t>
            </a:r>
            <a:r>
              <a:rPr lang="en-US" dirty="0" smtClean="0"/>
              <a:t> (</a:t>
            </a:r>
            <a:r>
              <a:rPr lang="en-US" dirty="0" err="1" smtClean="0"/>
              <a:t>hipotéticos</a:t>
            </a:r>
            <a:r>
              <a:rPr lang="en-US" dirty="0" smtClean="0"/>
              <a:t>)</a:t>
            </a:r>
          </a:p>
          <a:p>
            <a:r>
              <a:rPr lang="en-US" dirty="0" smtClean="0"/>
              <a:t>Para </a:t>
            </a:r>
            <a:r>
              <a:rPr lang="en-US" dirty="0" err="1" smtClean="0"/>
              <a:t>tener</a:t>
            </a:r>
            <a:r>
              <a:rPr lang="en-US" dirty="0" smtClean="0"/>
              <a:t> </a:t>
            </a:r>
            <a:r>
              <a:rPr lang="en-US" dirty="0" err="1" smtClean="0"/>
              <a:t>buenas</a:t>
            </a:r>
            <a:r>
              <a:rPr lang="en-US" dirty="0" smtClean="0"/>
              <a:t> </a:t>
            </a:r>
            <a:r>
              <a:rPr lang="en-US" dirty="0" err="1" smtClean="0"/>
              <a:t>inferencias</a:t>
            </a:r>
            <a:r>
              <a:rPr lang="en-US" dirty="0" smtClean="0"/>
              <a:t>, se </a:t>
            </a:r>
            <a:r>
              <a:rPr lang="en-US" dirty="0" err="1" smtClean="0"/>
              <a:t>necesitan</a:t>
            </a:r>
            <a:r>
              <a:rPr lang="en-US" dirty="0" smtClean="0"/>
              <a:t> </a:t>
            </a:r>
            <a:r>
              <a:rPr lang="en-US" dirty="0" err="1" smtClean="0"/>
              <a:t>muestras</a:t>
            </a:r>
            <a:r>
              <a:rPr lang="en-US" dirty="0" smtClean="0"/>
              <a:t> </a:t>
            </a:r>
            <a:r>
              <a:rPr lang="en-US" dirty="0" err="1" smtClean="0"/>
              <a:t>representativas</a:t>
            </a:r>
            <a:r>
              <a:rPr lang="en-US" dirty="0" smtClean="0"/>
              <a:t> de la </a:t>
            </a:r>
            <a:r>
              <a:rPr lang="en-US" dirty="0" err="1" smtClean="0"/>
              <a:t>población</a:t>
            </a:r>
            <a:endParaRPr lang="en-US" dirty="0" smtClean="0"/>
          </a:p>
          <a:p>
            <a:r>
              <a:rPr lang="en-US" dirty="0" smtClean="0"/>
              <a:t>Software </a:t>
            </a:r>
            <a:r>
              <a:rPr lang="en-US" dirty="0" err="1" smtClean="0"/>
              <a:t>estadístico</a:t>
            </a:r>
            <a:r>
              <a:rPr lang="en-US" dirty="0" smtClean="0"/>
              <a:t> (</a:t>
            </a:r>
            <a:r>
              <a:rPr lang="en-US" dirty="0" err="1" smtClean="0"/>
              <a:t>como</a:t>
            </a:r>
            <a:r>
              <a:rPr lang="en-US" dirty="0" smtClean="0"/>
              <a:t> SPSS) se </a:t>
            </a:r>
            <a:r>
              <a:rPr lang="en-US" dirty="0" err="1" smtClean="0"/>
              <a:t>utiliza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analizar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</a:t>
            </a:r>
            <a:r>
              <a:rPr lang="en-US" dirty="0" err="1" smtClean="0"/>
              <a:t>utiliza</a:t>
            </a:r>
            <a:r>
              <a:rPr lang="en-US" dirty="0" smtClean="0"/>
              <a:t> </a:t>
            </a:r>
            <a:r>
              <a:rPr lang="en-US" dirty="0" err="1" smtClean="0"/>
              <a:t>archivos</a:t>
            </a:r>
            <a:r>
              <a:rPr lang="en-US" dirty="0" smtClean="0"/>
              <a:t> de </a:t>
            </a:r>
            <a:r>
              <a:rPr lang="en-US" dirty="0" err="1" smtClean="0"/>
              <a:t>datos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Cualquier</a:t>
            </a:r>
            <a:r>
              <a:rPr lang="en-US" dirty="0" smtClean="0"/>
              <a:t> </a:t>
            </a:r>
            <a:r>
              <a:rPr lang="en-US" dirty="0" err="1" smtClean="0"/>
              <a:t>renglón</a:t>
            </a:r>
            <a:r>
              <a:rPr lang="en-US" dirty="0" smtClean="0"/>
              <a:t> </a:t>
            </a:r>
            <a:r>
              <a:rPr lang="en-US" dirty="0" err="1" smtClean="0"/>
              <a:t>contiene</a:t>
            </a:r>
            <a:r>
              <a:rPr lang="en-US" dirty="0" smtClean="0"/>
              <a:t> </a:t>
            </a:r>
            <a:r>
              <a:rPr lang="en-US" dirty="0" err="1" smtClean="0"/>
              <a:t>observaciones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un </a:t>
            </a:r>
            <a:r>
              <a:rPr lang="en-US" dirty="0" err="1" smtClean="0"/>
              <a:t>determinado</a:t>
            </a:r>
            <a:r>
              <a:rPr lang="en-US" dirty="0"/>
              <a:t> </a:t>
            </a:r>
            <a:r>
              <a:rPr lang="en-US" dirty="0" err="1" smtClean="0"/>
              <a:t>sujeto</a:t>
            </a:r>
            <a:r>
              <a:rPr lang="en-US" dirty="0" smtClean="0"/>
              <a:t> (persona) en la </a:t>
            </a:r>
            <a:r>
              <a:rPr lang="en-US" dirty="0" err="1" smtClean="0"/>
              <a:t>muestra</a:t>
            </a:r>
            <a:endParaRPr lang="en-US" dirty="0" smtClean="0"/>
          </a:p>
          <a:p>
            <a:r>
              <a:rPr lang="en-US" dirty="0" err="1" smtClean="0"/>
              <a:t>Cualquier</a:t>
            </a:r>
            <a:r>
              <a:rPr lang="en-US" dirty="0" smtClean="0"/>
              <a:t> </a:t>
            </a:r>
            <a:r>
              <a:rPr lang="en-US" dirty="0" err="1" smtClean="0"/>
              <a:t>columna</a:t>
            </a:r>
            <a:r>
              <a:rPr lang="en-US" dirty="0" smtClean="0"/>
              <a:t> </a:t>
            </a:r>
            <a:r>
              <a:rPr lang="en-US" dirty="0" err="1" smtClean="0"/>
              <a:t>contiene</a:t>
            </a:r>
            <a:r>
              <a:rPr lang="en-US" dirty="0" smtClean="0"/>
              <a:t> </a:t>
            </a:r>
            <a:r>
              <a:rPr lang="en-US" dirty="0" err="1" smtClean="0"/>
              <a:t>observaciones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determinada</a:t>
            </a:r>
            <a:r>
              <a:rPr lang="en-US" dirty="0" smtClean="0"/>
              <a:t> </a:t>
            </a:r>
            <a:r>
              <a:rPr lang="en-US" dirty="0" err="1" smtClean="0"/>
              <a:t>característica</a:t>
            </a:r>
            <a:r>
              <a:rPr lang="en-US" dirty="0" smtClean="0"/>
              <a:t> (“variable”) </a:t>
            </a:r>
            <a:r>
              <a:rPr lang="en-US" dirty="0" err="1" smtClean="0"/>
              <a:t>medida</a:t>
            </a:r>
            <a:r>
              <a:rPr lang="en-US" dirty="0" smtClean="0"/>
              <a:t>. Los </a:t>
            </a:r>
            <a:r>
              <a:rPr lang="en-US" dirty="0" err="1" smtClean="0"/>
              <a:t>nombres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características</a:t>
            </a:r>
            <a:r>
              <a:rPr lang="en-US" dirty="0" smtClean="0"/>
              <a:t> </a:t>
            </a:r>
            <a:r>
              <a:rPr lang="en-US" dirty="0" err="1" smtClean="0"/>
              <a:t>están</a:t>
            </a:r>
            <a:r>
              <a:rPr lang="en-US" dirty="0" smtClean="0"/>
              <a:t> en la </a:t>
            </a:r>
            <a:r>
              <a:rPr lang="en-US" dirty="0" err="1" smtClean="0"/>
              <a:t>primera</a:t>
            </a:r>
            <a:r>
              <a:rPr lang="en-US" dirty="0" smtClean="0"/>
              <a:t>  </a:t>
            </a:r>
            <a:r>
              <a:rPr lang="en-US" dirty="0" err="1" smtClean="0"/>
              <a:t>fila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52400"/>
            <a:ext cx="9144000" cy="6477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Ejemplos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www.stat.ufl.edu/~aa/social/data.html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primer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archivo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datos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de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una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encuesta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60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estudiantes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la Universidad de Florida,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inicia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así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subject gen age high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tv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party ideology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         m     32   2.2   3.5  3    n    r       6           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         f       23   2.1   3.5 15   y    d      2           y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         f       27   3.3   3.0  0    y    d      2           y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         f       35   3.5   3.2  5    n   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4           y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        M      23   3.1   3.5  6    n   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1           y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 smtClean="0"/>
              <a:t>Cuando</a:t>
            </a:r>
            <a:r>
              <a:rPr lang="en-US" sz="3200" dirty="0" smtClean="0"/>
              <a:t> se </a:t>
            </a:r>
            <a:r>
              <a:rPr lang="en-US" sz="3200" dirty="0" err="1" smtClean="0"/>
              <a:t>ven</a:t>
            </a:r>
            <a:r>
              <a:rPr lang="en-US" sz="3200" dirty="0" smtClean="0"/>
              <a:t> los </a:t>
            </a:r>
            <a:r>
              <a:rPr lang="en-US" sz="3200" dirty="0" err="1" smtClean="0"/>
              <a:t>datos</a:t>
            </a:r>
            <a:r>
              <a:rPr lang="en-US" sz="3200" dirty="0" smtClean="0"/>
              <a:t> con SPSS, la base se </a:t>
            </a:r>
            <a:r>
              <a:rPr lang="en-US" sz="3200" dirty="0" err="1" smtClean="0"/>
              <a:t>ve</a:t>
            </a:r>
            <a:r>
              <a:rPr lang="en-US" sz="3200" dirty="0" smtClean="0"/>
              <a:t> </a:t>
            </a:r>
            <a:r>
              <a:rPr lang="en-US" sz="3200" dirty="0" err="1" smtClean="0"/>
              <a:t>así</a:t>
            </a:r>
            <a:r>
              <a:rPr lang="en-US" sz="3200" dirty="0" smtClean="0"/>
              <a:t>:</a:t>
            </a:r>
            <a:endParaRPr lang="en-US" sz="3200" dirty="0"/>
          </a:p>
        </p:txBody>
      </p:sp>
      <p:pic>
        <p:nvPicPr>
          <p:cNvPr id="3" name="Picture 4" descr="spss_scree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400"/>
            <a:ext cx="6383338" cy="5278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516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Estadística 101</vt:lpstr>
      <vt:lpstr>1. Introducción</vt:lpstr>
      <vt:lpstr>Estadística provee métodos para:</vt:lpstr>
      <vt:lpstr>Ejemplos</vt:lpstr>
      <vt:lpstr>Slide 5</vt:lpstr>
      <vt:lpstr>Ejemplos: parámetros / estadísticas</vt:lpstr>
      <vt:lpstr>Notas</vt:lpstr>
      <vt:lpstr>Software utiliza archivos de datos</vt:lpstr>
      <vt:lpstr>Slide 9</vt:lpstr>
      <vt:lpstr>Cuando se ven los datos con SPSS, la base se ve así: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Estadística 101</dc:title>
  <dc:creator>Norma</dc:creator>
  <cp:lastModifiedBy>Norma</cp:lastModifiedBy>
  <cp:revision>6</cp:revision>
  <dcterms:created xsi:type="dcterms:W3CDTF">2011-06-21T02:03:42Z</dcterms:created>
  <dcterms:modified xsi:type="dcterms:W3CDTF">2011-06-21T04:00:30Z</dcterms:modified>
</cp:coreProperties>
</file>