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3" r:id="rId4"/>
    <p:sldId id="258" r:id="rId5"/>
    <p:sldId id="269" r:id="rId6"/>
    <p:sldId id="259" r:id="rId7"/>
    <p:sldId id="260" r:id="rId8"/>
    <p:sldId id="264" r:id="rId9"/>
    <p:sldId id="272" r:id="rId10"/>
    <p:sldId id="273" r:id="rId11"/>
    <p:sldId id="274" r:id="rId12"/>
    <p:sldId id="261" r:id="rId13"/>
    <p:sldId id="262" r:id="rId14"/>
    <p:sldId id="265" r:id="rId15"/>
    <p:sldId id="266" r:id="rId16"/>
    <p:sldId id="267" r:id="rId17"/>
    <p:sldId id="270" r:id="rId18"/>
    <p:sldId id="268" r:id="rId19"/>
    <p:sldId id="271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4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e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wmf"/><Relationship Id="rId1" Type="http://schemas.openxmlformats.org/officeDocument/2006/relationships/image" Target="../media/image20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AA9FA-A164-474B-B761-78F581E4FEF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B6B9B-FF1E-4DAC-8FF9-A9BBAC8EA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5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B6B9B-FF1E-4DAC-8FF9-A9BBAC8EA5B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9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4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2pPr marL="742950" indent="-285750"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8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08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67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4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46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8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8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70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09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A04A-461E-4A6A-92D6-63093E984F92}" type="datetimeFigureOut">
              <a:rPr lang="en-US" smtClean="0"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9C7A0-1804-431B-B716-8A37F08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26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package" Target="../embeddings/Microsoft_Excel_Worksheet3.xlsx"/><Relationship Id="rId7" Type="http://schemas.openxmlformats.org/officeDocument/2006/relationships/package" Target="../embeddings/Microsoft_Excel_Worksheet4.xlsx"/><Relationship Id="rId12" Type="http://schemas.openxmlformats.org/officeDocument/2006/relationships/image" Target="../media/image24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1.wmf"/><Relationship Id="rId11" Type="http://schemas.openxmlformats.org/officeDocument/2006/relationships/package" Target="../embeddings/Microsoft_Excel_Worksheet6.xlsx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package" Target="../embeddings/Microsoft_Excel_Worksheet5.xlsx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 for Applied Statistical Methods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Larry Winner</a:t>
            </a:r>
          </a:p>
          <a:p>
            <a:r>
              <a:rPr lang="en-US" dirty="0" smtClean="0"/>
              <a:t>Department of Statistics </a:t>
            </a:r>
          </a:p>
          <a:p>
            <a:r>
              <a:rPr lang="en-US" dirty="0" smtClean="0"/>
              <a:t>University of Florida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97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2-Sample t-test (Independent Samples) – Case 1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568317"/>
              </p:ext>
            </p:extLst>
          </p:nvPr>
        </p:nvGraphicFramePr>
        <p:xfrm>
          <a:off x="838200" y="1066800"/>
          <a:ext cx="7162800" cy="5549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Equation" r:id="rId3" imgW="6032160" imgH="4673520" progId="Equation.DSMT4">
                  <p:embed/>
                </p:oleObj>
              </mc:Choice>
              <mc:Fallback>
                <p:oleObj name="Equation" r:id="rId3" imgW="6032160" imgH="4673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66800"/>
                        <a:ext cx="7162800" cy="5549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626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2-Sample t-test– Case 2 and Test of Equal Variances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960849"/>
              </p:ext>
            </p:extLst>
          </p:nvPr>
        </p:nvGraphicFramePr>
        <p:xfrm>
          <a:off x="152400" y="914400"/>
          <a:ext cx="8685213" cy="5763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3" imgW="8229600" imgH="5460840" progId="Equation.DSMT4">
                  <p:embed/>
                </p:oleObj>
              </mc:Choice>
              <mc:Fallback>
                <p:oleObj name="Equation" r:id="rId3" imgW="8229600" imgH="5460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914400"/>
                        <a:ext cx="8685213" cy="5763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812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– NBA and WNBA Players’ BMI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152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Groups: Male: NBA(i=1) and Female: WNBA(i=2)  </a:t>
            </a:r>
          </a:p>
          <a:p>
            <a:r>
              <a:rPr lang="en-US" dirty="0" smtClean="0"/>
              <a:t>Samples: Random Samples of n</a:t>
            </a:r>
            <a:r>
              <a:rPr lang="en-US" baseline="-25000" dirty="0" smtClean="0"/>
              <a:t>1</a:t>
            </a:r>
            <a:r>
              <a:rPr lang="en-US" dirty="0" smtClean="0"/>
              <a:t> = n</a:t>
            </a:r>
            <a:r>
              <a:rPr lang="en-US" baseline="-25000" dirty="0" smtClean="0"/>
              <a:t>2</a:t>
            </a:r>
            <a:r>
              <a:rPr lang="en-US" dirty="0" smtClean="0"/>
              <a:t> = 20 from 2013 seasons (2013/2014 for NBA)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668184"/>
              </p:ext>
            </p:extLst>
          </p:nvPr>
        </p:nvGraphicFramePr>
        <p:xfrm>
          <a:off x="533400" y="2438400"/>
          <a:ext cx="4038600" cy="869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Equation" r:id="rId3" imgW="2006280" imgH="431640" progId="Equation.DSMT4">
                  <p:embed/>
                </p:oleObj>
              </mc:Choice>
              <mc:Fallback>
                <p:oleObj name="Equation" r:id="rId3" imgW="20062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2438400"/>
                        <a:ext cx="4038600" cy="869066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927882"/>
              </p:ext>
            </p:extLst>
          </p:nvPr>
        </p:nvGraphicFramePr>
        <p:xfrm>
          <a:off x="228600" y="3733800"/>
          <a:ext cx="6820726" cy="286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" name="Worksheet" r:id="rId5" imgW="9534457" imgH="4009957" progId="Excel.Sheet.12">
                  <p:embed/>
                </p:oleObj>
              </mc:Choice>
              <mc:Fallback>
                <p:oleObj name="Worksheet" r:id="rId5" imgW="9534457" imgH="40099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" y="3733800"/>
                        <a:ext cx="6820726" cy="28686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621991"/>
              </p:ext>
            </p:extLst>
          </p:nvPr>
        </p:nvGraphicFramePr>
        <p:xfrm>
          <a:off x="4921250" y="2651125"/>
          <a:ext cx="39782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" name="Equation" r:id="rId7" imgW="3149280" imgH="507960" progId="Equation.DSMT4">
                  <p:embed/>
                </p:oleObj>
              </mc:Choice>
              <mc:Fallback>
                <p:oleObj name="Equation" r:id="rId7" imgW="31492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21250" y="2651125"/>
                        <a:ext cx="3978275" cy="6413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0" y="39624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Actual data file has males “stacked” over Females. </a:t>
            </a:r>
            <a:endParaRPr lang="en-US" dirty="0"/>
          </a:p>
          <a:p>
            <a:r>
              <a:rPr lang="en-US" dirty="0" smtClean="0"/>
              <a:t>See next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529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File (.csv)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46489"/>
              </p:ext>
            </p:extLst>
          </p:nvPr>
        </p:nvGraphicFramePr>
        <p:xfrm>
          <a:off x="1904998" y="838206"/>
          <a:ext cx="4953000" cy="5849839"/>
        </p:xfrm>
        <a:graphic>
          <a:graphicData uri="http://schemas.openxmlformats.org/drawingml/2006/table">
            <a:tbl>
              <a:tblPr/>
              <a:tblGrid>
                <a:gridCol w="1897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Player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Gender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Height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Weight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BMI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Giannis Antetokounmpo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21.9654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Joel Anthony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26.25133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Alex Len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24.81176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Erik Murphy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24.0467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Ersan Ilyasova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24.56945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Kevin Garnett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25.81783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Chauncey Billups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25.24551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Juwan Howard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26.78708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Vladimir Radmanovic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24.56945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Tiago Splitter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24.49122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Jarvis Varnado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24.64411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Alexey Shved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21.95431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Jermaine O`Neal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26.02192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Michael Kidd-Gilchrist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26.13299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Metta World Peace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29.28697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 Hardaway Jr.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23.68754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Greivis Vasquez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24.38083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Daniel Gibson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25.67568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Terrence Ross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22.19051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Chris Kaman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26.40235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Tamika Catchings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167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22.03059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Courtney Clements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21.01948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Allie Quigley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20.08571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Quanitra Hollingsworth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24.06966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Katie Smith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24.40488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Tayler Hill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20.80306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Allison Hightower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19.94224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Kara Braxton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25.99852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Eshaya Murphy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22.87086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Michelle Campbell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23.49324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Briann January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21.89273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Jasmine James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25.84016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Kelsey Bone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24.34211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Jia Perkins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23.5651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Ebony Hoffman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27.60135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Shavonte Zellous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22.23776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Matee Ajavon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24.32526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Karima Christmas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24.40972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Erika de Souza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22.52825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Jayne Appel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25.55921</a:t>
                      </a:r>
                    </a:p>
                  </a:txBody>
                  <a:tcPr marL="5519" marR="5519" marT="55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236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t-test for NBA vs WNBA BMI – Equal Variances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920579"/>
              </p:ext>
            </p:extLst>
          </p:nvPr>
        </p:nvGraphicFramePr>
        <p:xfrm>
          <a:off x="381000" y="990600"/>
          <a:ext cx="8305800" cy="5649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Equation" r:id="rId3" imgW="4330440" imgH="2946240" progId="Equation.DSMT4">
                  <p:embed/>
                </p:oleObj>
              </mc:Choice>
              <mc:Fallback>
                <p:oleObj name="Equation" r:id="rId3" imgW="4330440" imgH="2946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990600"/>
                        <a:ext cx="8305800" cy="5649731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281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t-test for NBA vs WNBA BMI – Unequal Variances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95064"/>
              </p:ext>
            </p:extLst>
          </p:nvPr>
        </p:nvGraphicFramePr>
        <p:xfrm>
          <a:off x="762000" y="990600"/>
          <a:ext cx="7848600" cy="5168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Equation" r:id="rId3" imgW="4343400" imgH="3327120" progId="Equation.DSMT4">
                  <p:embed/>
                </p:oleObj>
              </mc:Choice>
              <mc:Fallback>
                <p:oleObj name="Equation" r:id="rId3" imgW="4343400" imgH="3327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990600"/>
                        <a:ext cx="7848600" cy="5168731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" y="6248400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the test statistics are the same (n</a:t>
            </a:r>
            <a:r>
              <a:rPr lang="en-US" baseline="-25000" dirty="0" smtClean="0"/>
              <a:t>1</a:t>
            </a:r>
            <a:r>
              <a:rPr lang="en-US" dirty="0" smtClean="0"/>
              <a:t> = n</a:t>
            </a:r>
            <a:r>
              <a:rPr lang="en-US" baseline="-25000" dirty="0" smtClean="0"/>
              <a:t>2</a:t>
            </a:r>
            <a:r>
              <a:rPr lang="en-US" dirty="0" smtClean="0"/>
              <a:t>) and the degrees of freedom very close (s</a:t>
            </a:r>
            <a:r>
              <a:rPr lang="en-US" baseline="-25000" dirty="0" smtClean="0"/>
              <a:t>1</a:t>
            </a:r>
            <a:r>
              <a:rPr lang="en-US" dirty="0" smtClean="0"/>
              <a:t>≈ s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427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 for Equal Variances for WNBA vs NBA BMI 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294980"/>
              </p:ext>
            </p:extLst>
          </p:nvPr>
        </p:nvGraphicFramePr>
        <p:xfrm>
          <a:off x="457200" y="990599"/>
          <a:ext cx="8153400" cy="5713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5" name="Equation" r:id="rId3" imgW="5257800" imgH="3682800" progId="Equation.DSMT4">
                  <p:embed/>
                </p:oleObj>
              </mc:Choice>
              <mc:Fallback>
                <p:oleObj name="Equation" r:id="rId3" imgW="5257800" imgH="3682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990599"/>
                        <a:ext cx="8153400" cy="5713207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8101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Small Sample Test to Compare Two Medians – Non-Normal Populations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686800" cy="533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Two Independent Samples (Parallel Groups)</a:t>
            </a:r>
          </a:p>
          <a:p>
            <a:r>
              <a:rPr lang="en-US" sz="2800" dirty="0" smtClean="0"/>
              <a:t>Procedure (Wilcoxon Rank-Sum Test):</a:t>
            </a:r>
          </a:p>
          <a:p>
            <a:pPr lvl="1"/>
            <a:r>
              <a:rPr lang="en-US" sz="2400" dirty="0" smtClean="0"/>
              <a:t>Null hypothesis: Population Medians are equal  </a:t>
            </a:r>
            <a:r>
              <a:rPr lang="en-US" sz="2400" i="1" dirty="0" smtClean="0"/>
              <a:t>H</a:t>
            </a:r>
            <a:r>
              <a:rPr lang="en-US" sz="2400" i="1" baseline="-25000" dirty="0" smtClean="0"/>
              <a:t>0</a:t>
            </a:r>
            <a:r>
              <a:rPr lang="en-US" sz="2400" i="1" dirty="0" smtClean="0"/>
              <a:t>: M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 = M</a:t>
            </a:r>
            <a:r>
              <a:rPr lang="en-US" sz="2400" i="1" baseline="-25000" dirty="0" smtClean="0"/>
              <a:t>2</a:t>
            </a:r>
            <a:endParaRPr lang="en-US" sz="2400" dirty="0" smtClean="0"/>
          </a:p>
          <a:p>
            <a:pPr lvl="1"/>
            <a:r>
              <a:rPr lang="en-US" sz="2400" dirty="0" smtClean="0"/>
              <a:t>Rank measurements </a:t>
            </a:r>
            <a:r>
              <a:rPr lang="en-US" sz="2400" b="1" dirty="0" smtClean="0"/>
              <a:t>across samples </a:t>
            </a:r>
            <a:r>
              <a:rPr lang="en-US" sz="2400" dirty="0" smtClean="0"/>
              <a:t>from smallest (1) to largest (</a:t>
            </a:r>
            <a:r>
              <a:rPr lang="en-US" sz="2400" i="1" dirty="0" smtClean="0"/>
              <a:t>n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+</a:t>
            </a:r>
            <a:r>
              <a:rPr lang="en-US" sz="2400" i="1" dirty="0" smtClean="0"/>
              <a:t>n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). Ties take average ranks.</a:t>
            </a:r>
          </a:p>
          <a:p>
            <a:pPr lvl="1"/>
            <a:r>
              <a:rPr lang="en-US" sz="2400" dirty="0" smtClean="0"/>
              <a:t>Obtain the rank sum for group with smallest sample size (</a:t>
            </a:r>
            <a:r>
              <a:rPr lang="en-US" sz="2400" i="1" dirty="0" smtClean="0"/>
              <a:t>T</a:t>
            </a:r>
            <a:r>
              <a:rPr lang="en-US" sz="2400" dirty="0" smtClean="0"/>
              <a:t> )</a:t>
            </a:r>
          </a:p>
          <a:p>
            <a:pPr lvl="1"/>
            <a:r>
              <a:rPr lang="en-US" sz="2400" dirty="0" smtClean="0"/>
              <a:t>1-sided tests: Conclude </a:t>
            </a:r>
            <a:r>
              <a:rPr lang="en-US" sz="2400" i="1" dirty="0" smtClean="0"/>
              <a:t>H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: </a:t>
            </a:r>
            <a:r>
              <a:rPr lang="en-US" sz="2400" i="1" dirty="0" smtClean="0"/>
              <a:t>M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&gt; </a:t>
            </a:r>
            <a:r>
              <a:rPr lang="en-US" sz="2400" i="1" dirty="0" smtClean="0"/>
              <a:t>M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 </a:t>
            </a:r>
            <a:r>
              <a:rPr lang="en-US" sz="2400" dirty="0" smtClean="0"/>
              <a:t> if </a:t>
            </a:r>
            <a:r>
              <a:rPr lang="en-US" sz="2400" i="1" dirty="0" smtClean="0"/>
              <a:t>T &gt; T</a:t>
            </a:r>
            <a:r>
              <a:rPr lang="en-US" sz="2400" i="1" baseline="-25000" dirty="0" smtClean="0"/>
              <a:t>U</a:t>
            </a:r>
            <a:r>
              <a:rPr lang="en-US" sz="2400" i="1" dirty="0" smtClean="0"/>
              <a:t> </a:t>
            </a:r>
          </a:p>
          <a:p>
            <a:pPr lvl="1"/>
            <a:r>
              <a:rPr lang="en-US" sz="2400" dirty="0" smtClean="0"/>
              <a:t>                     Conclude:</a:t>
            </a:r>
            <a:r>
              <a:rPr lang="en-US" sz="2400" i="1" dirty="0" smtClean="0"/>
              <a:t> H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: </a:t>
            </a:r>
            <a:r>
              <a:rPr lang="en-US" sz="2400" i="1" dirty="0" smtClean="0"/>
              <a:t>M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&lt; </a:t>
            </a:r>
            <a:r>
              <a:rPr lang="en-US" sz="2400" i="1" dirty="0" smtClean="0"/>
              <a:t>M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 </a:t>
            </a:r>
            <a:r>
              <a:rPr lang="en-US" sz="2400" dirty="0" smtClean="0"/>
              <a:t> if </a:t>
            </a:r>
            <a:r>
              <a:rPr lang="en-US" sz="2400" i="1" dirty="0" smtClean="0"/>
              <a:t>T &lt; T</a:t>
            </a:r>
            <a:r>
              <a:rPr lang="en-US" sz="2400" i="1" baseline="-25000" dirty="0" smtClean="0"/>
              <a:t>L</a:t>
            </a:r>
            <a:r>
              <a:rPr lang="en-US" sz="2400" i="1" dirty="0" smtClean="0"/>
              <a:t> </a:t>
            </a:r>
            <a:endParaRPr lang="en-US" sz="2400" dirty="0" smtClean="0">
              <a:sym typeface="Symbol" pitchFamily="18" charset="2"/>
            </a:endParaRPr>
          </a:p>
          <a:p>
            <a:pPr lvl="1"/>
            <a:r>
              <a:rPr lang="en-US" sz="2400" dirty="0" smtClean="0">
                <a:sym typeface="Symbol" pitchFamily="18" charset="2"/>
              </a:rPr>
              <a:t>2-sided tests: </a:t>
            </a:r>
            <a:r>
              <a:rPr lang="en-US" sz="2400" dirty="0" smtClean="0"/>
              <a:t>Conclude </a:t>
            </a:r>
            <a:r>
              <a:rPr lang="en-US" sz="2400" i="1" dirty="0" smtClean="0"/>
              <a:t>H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: </a:t>
            </a:r>
            <a:r>
              <a:rPr lang="en-US" sz="2400" i="1" dirty="0" smtClean="0"/>
              <a:t>M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</a:t>
            </a:r>
            <a:r>
              <a:rPr lang="en-US" sz="2400" dirty="0" smtClean="0">
                <a:sym typeface="Symbol" pitchFamily="18" charset="2"/>
              </a:rPr>
              <a:t></a:t>
            </a:r>
            <a:r>
              <a:rPr lang="en-US" sz="2400" dirty="0" smtClean="0"/>
              <a:t> </a:t>
            </a:r>
            <a:r>
              <a:rPr lang="en-US" sz="2400" i="1" dirty="0" smtClean="0"/>
              <a:t>M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 </a:t>
            </a:r>
            <a:r>
              <a:rPr lang="en-US" sz="2400" dirty="0" smtClean="0"/>
              <a:t> if  </a:t>
            </a:r>
            <a:r>
              <a:rPr lang="en-US" sz="2400" i="1" dirty="0" smtClean="0"/>
              <a:t>T &gt; T</a:t>
            </a:r>
            <a:r>
              <a:rPr lang="en-US" sz="2400" i="1" baseline="-25000" dirty="0" smtClean="0"/>
              <a:t>U</a:t>
            </a:r>
            <a:r>
              <a:rPr lang="en-US" sz="2400" dirty="0" smtClean="0"/>
              <a:t> or  </a:t>
            </a:r>
            <a:r>
              <a:rPr lang="en-US" sz="2400" i="1" dirty="0" smtClean="0"/>
              <a:t>T &lt; T</a:t>
            </a:r>
            <a:r>
              <a:rPr lang="en-US" sz="2400" i="1" baseline="-25000" dirty="0" smtClean="0"/>
              <a:t>L</a:t>
            </a:r>
            <a:endParaRPr lang="en-US" sz="2000" baseline="-25000" dirty="0" smtClean="0">
              <a:sym typeface="Symbol" pitchFamily="18" charset="2"/>
            </a:endParaRPr>
          </a:p>
          <a:p>
            <a:pPr lvl="1"/>
            <a:r>
              <a:rPr lang="en-US" sz="2400" dirty="0" smtClean="0">
                <a:sym typeface="Symbol" pitchFamily="18" charset="2"/>
              </a:rPr>
              <a:t>Values of T</a:t>
            </a:r>
            <a:r>
              <a:rPr lang="en-US" sz="2400" baseline="-25000" dirty="0" smtClean="0">
                <a:sym typeface="Symbol" pitchFamily="18" charset="2"/>
              </a:rPr>
              <a:t>L</a:t>
            </a:r>
            <a:r>
              <a:rPr lang="en-US" sz="2400" dirty="0" smtClean="0">
                <a:sym typeface="Symbol" pitchFamily="18" charset="2"/>
              </a:rPr>
              <a:t> and T</a:t>
            </a:r>
            <a:r>
              <a:rPr lang="en-US" sz="2400" baseline="-25000" dirty="0" smtClean="0">
                <a:sym typeface="Symbol" pitchFamily="18" charset="2"/>
              </a:rPr>
              <a:t>U</a:t>
            </a:r>
            <a:r>
              <a:rPr lang="en-US" sz="2400" dirty="0" smtClean="0">
                <a:sym typeface="Symbol" pitchFamily="18" charset="2"/>
              </a:rPr>
              <a:t> are given in tables for various sample sizes and significance levels (Some tables use T=Rank sum for larger Group). </a:t>
            </a:r>
          </a:p>
          <a:p>
            <a:pPr lvl="1"/>
            <a:r>
              <a:rPr lang="en-US" sz="2400" dirty="0" smtClean="0">
                <a:sym typeface="Symbol" pitchFamily="18" charset="2"/>
              </a:rPr>
              <a:t>This test gives equivalent conclusions as Mann-Whitney </a:t>
            </a:r>
            <a:r>
              <a:rPr lang="en-US" sz="2400" i="1" dirty="0" smtClean="0">
                <a:sym typeface="Symbol" pitchFamily="18" charset="2"/>
              </a:rPr>
              <a:t>U</a:t>
            </a:r>
            <a:r>
              <a:rPr lang="en-US" sz="2400" dirty="0" smtClean="0">
                <a:sym typeface="Symbol" pitchFamily="18" charset="2"/>
              </a:rPr>
              <a:t>-test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Rank-Sum Test: Normal Approximation  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10600" cy="4572000"/>
          </a:xfrm>
        </p:spPr>
        <p:txBody>
          <a:bodyPr/>
          <a:lstStyle/>
          <a:p>
            <a:r>
              <a:rPr lang="en-US" sz="2800" dirty="0" smtClean="0"/>
              <a:t>Under the null hypothesis of no difference in the two groups (let </a:t>
            </a:r>
            <a:r>
              <a:rPr lang="en-US" sz="2800" i="1" dirty="0" smtClean="0"/>
              <a:t>T </a:t>
            </a:r>
            <a:r>
              <a:rPr lang="en-US" sz="2800" dirty="0" smtClean="0"/>
              <a:t>be rank sum for group 1):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i="1" dirty="0" smtClean="0"/>
              <a:t>z</a:t>
            </a:r>
            <a:r>
              <a:rPr lang="en-US" sz="2800" dirty="0" smtClean="0"/>
              <a:t>-statistic can be computed and </a:t>
            </a:r>
            <a:r>
              <a:rPr lang="en-US" sz="2800" i="1" dirty="0" smtClean="0"/>
              <a:t>P</a:t>
            </a:r>
            <a:r>
              <a:rPr lang="en-US" sz="2800" dirty="0" smtClean="0"/>
              <a:t>-value (approximate) can be obtained from </a:t>
            </a:r>
            <a:r>
              <a:rPr lang="en-US" sz="2800" i="1" dirty="0" smtClean="0"/>
              <a:t>Z</a:t>
            </a:r>
            <a:r>
              <a:rPr lang="en-US" sz="2800" dirty="0" smtClean="0"/>
              <a:t>-distribution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643505"/>
              </p:ext>
            </p:extLst>
          </p:nvPr>
        </p:nvGraphicFramePr>
        <p:xfrm>
          <a:off x="1243013" y="2438400"/>
          <a:ext cx="618172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" name="Equation" r:id="rId3" imgW="3288960" imgH="444240" progId="Equation.DSMT4">
                  <p:embed/>
                </p:oleObj>
              </mc:Choice>
              <mc:Fallback>
                <p:oleObj name="Equation" r:id="rId3" imgW="32889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013" y="2438400"/>
                        <a:ext cx="6181725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580118"/>
              </p:ext>
            </p:extLst>
          </p:nvPr>
        </p:nvGraphicFramePr>
        <p:xfrm>
          <a:off x="2514600" y="4648200"/>
          <a:ext cx="384175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Equation" r:id="rId5" imgW="2019240" imgH="457200" progId="Equation.DSMT4">
                  <p:embed/>
                </p:oleObj>
              </mc:Choice>
              <mc:Fallback>
                <p:oleObj name="Equation" r:id="rId5" imgW="201924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648200"/>
                        <a:ext cx="3841750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04800" y="5943600"/>
            <a:ext cx="861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Note: When there are many ties in ranks, a more complex formula for </a:t>
            </a:r>
            <a:r>
              <a:rPr lang="en-US" i="1" dirty="0" err="1">
                <a:latin typeface="Symbol" pitchFamily="18" charset="2"/>
              </a:rPr>
              <a:t>s</a:t>
            </a:r>
            <a:r>
              <a:rPr lang="en-US" baseline="-25000" dirty="0" err="1"/>
              <a:t>T</a:t>
            </a:r>
            <a:r>
              <a:rPr lang="en-US" dirty="0"/>
              <a:t> is often used, </a:t>
            </a:r>
            <a:r>
              <a:rPr lang="en-US" dirty="0" smtClean="0"/>
              <a:t>with little effect unless there are many ties.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WNBA/NBA BMI Data – Wilcoxon Rank-Sum Test 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744483"/>
              </p:ext>
            </p:extLst>
          </p:nvPr>
        </p:nvGraphicFramePr>
        <p:xfrm>
          <a:off x="381000" y="1066800"/>
          <a:ext cx="3596759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Worksheet" r:id="rId3" imgW="5429385" imgH="7819957" progId="Excel.Sheet.12">
                  <p:embed/>
                </p:oleObj>
              </mc:Choice>
              <mc:Fallback>
                <p:oleObj name="Worksheet" r:id="rId3" imgW="5429385" imgH="78199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066800"/>
                        <a:ext cx="3596759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241055"/>
              </p:ext>
            </p:extLst>
          </p:nvPr>
        </p:nvGraphicFramePr>
        <p:xfrm>
          <a:off x="4191000" y="1447800"/>
          <a:ext cx="468452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7" name="Equation" r:id="rId5" imgW="3632040" imgH="2717640" progId="Equation.DSMT4">
                  <p:embed/>
                </p:oleObj>
              </mc:Choice>
              <mc:Fallback>
                <p:oleObj name="Equation" r:id="rId5" imgW="3632040" imgH="2717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000" y="1447800"/>
                        <a:ext cx="4684520" cy="35052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330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 Program and Output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bmi1 &lt;- read.csv("http://www.stat.ufl.edu/~winner/data/wnba_nba_bmi.csv",header=T)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attach(bmi1); names(bmi1)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Lucida Sans Typewriter" panose="020B0509030504030204" pitchFamily="49" charset="0"/>
              </a:rPr>
              <a:t>tapply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BMI,Gender,mean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  # Obtain mean BMI by Gender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Lucida Sans Typewriter" panose="020B0509030504030204" pitchFamily="49" charset="0"/>
              </a:rPr>
              <a:t>tapply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BMI,Gender,var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   # Obtain variance of BMI by Gender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Lucida Sans Typewriter" panose="020B0509030504030204" pitchFamily="49" charset="0"/>
              </a:rPr>
              <a:t>tapply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BMI,Gender,length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# Obtain sample size of BMI by Gender</a:t>
            </a:r>
          </a:p>
          <a:p>
            <a:pPr marL="0" indent="0">
              <a:buNone/>
            </a:pPr>
            <a:endParaRPr lang="en-US" sz="1400" b="1" dirty="0" smtClean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 err="1" smtClean="0">
                <a:latin typeface="Lucida Sans Typewriter" panose="020B0509030504030204" pitchFamily="49" charset="0"/>
              </a:rPr>
              <a:t>t.test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BMI~Gender,var.equal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=T)   # t-test with Equal Variances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Lucida Sans Typewriter" panose="020B0509030504030204" pitchFamily="49" charset="0"/>
              </a:rPr>
              <a:t>t.test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BMI~Gender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             # t-test with Unequal Variances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Lucida Sans Typewriter" panose="020B0509030504030204" pitchFamily="49" charset="0"/>
              </a:rPr>
              <a:t>var.test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BMI~Gender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           # F-test for Equal Variances</a:t>
            </a:r>
          </a:p>
          <a:p>
            <a:pPr marL="0" indent="0">
              <a:buNone/>
            </a:pPr>
            <a:r>
              <a:rPr lang="en-US" sz="1400" b="1" dirty="0" err="1">
                <a:latin typeface="Lucida Sans Typewriter" panose="020B0509030504030204" pitchFamily="49" charset="0"/>
              </a:rPr>
              <a:t>wilcox.test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BMI~Gender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        # Wilcoxon Rank-Sum Test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#################################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&gt; 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tapply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BMI,Gender,mean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  # Obtain mean BMI by Gender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       1        2 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24.94665 23.35099 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&gt; 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tapply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BMI,Gender,var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   # Obtain variance of BMI by Gender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       1        2 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3.091871 4.269420 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&gt; 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tapply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BMI,Gender,length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)  # Obtain sample size of BMI by Gender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 1  2 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20 20 </a:t>
            </a:r>
          </a:p>
          <a:p>
            <a:pPr marL="0" indent="0">
              <a:buNone/>
            </a:pPr>
            <a:endParaRPr lang="en-US" sz="14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08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 Output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&gt; </a:t>
            </a:r>
            <a:r>
              <a:rPr lang="en-US" sz="1300" b="1" dirty="0" err="1" smtClean="0">
                <a:latin typeface="Lucida Sans Typewriter" panose="020B0509030504030204" pitchFamily="49" charset="0"/>
              </a:rPr>
              <a:t>t.test</a:t>
            </a:r>
            <a:r>
              <a:rPr lang="en-US" sz="13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300" b="1" dirty="0" err="1" smtClean="0">
                <a:latin typeface="Lucida Sans Typewriter" panose="020B0509030504030204" pitchFamily="49" charset="0"/>
              </a:rPr>
              <a:t>BMI~Gender,var.equal</a:t>
            </a:r>
            <a:r>
              <a:rPr lang="en-US" sz="1300" b="1" dirty="0" smtClean="0">
                <a:latin typeface="Lucida Sans Typewriter" panose="020B0509030504030204" pitchFamily="49" charset="0"/>
              </a:rPr>
              <a:t>=T)   # t-test with Equal Variances</a:t>
            </a:r>
          </a:p>
          <a:p>
            <a:pPr marL="0" indent="0">
              <a:buNone/>
            </a:pPr>
            <a:endParaRPr lang="en-US" sz="1300" b="1" dirty="0" smtClean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        Two Sample t-test</a:t>
            </a:r>
          </a:p>
          <a:p>
            <a:pPr marL="0" indent="0">
              <a:buNone/>
            </a:pPr>
            <a:endParaRPr lang="en-US" sz="1300" b="1" dirty="0" smtClean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data:  BMI by Gender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t = 2.6301, </a:t>
            </a:r>
            <a:r>
              <a:rPr lang="en-US" sz="1300" b="1" dirty="0" err="1" smtClean="0">
                <a:latin typeface="Lucida Sans Typewriter" panose="020B0509030504030204" pitchFamily="49" charset="0"/>
              </a:rPr>
              <a:t>df</a:t>
            </a:r>
            <a:r>
              <a:rPr lang="en-US" sz="1300" b="1" dirty="0" smtClean="0">
                <a:latin typeface="Lucida Sans Typewriter" panose="020B0509030504030204" pitchFamily="49" charset="0"/>
              </a:rPr>
              <a:t> = 38, p-value = 0.01226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alternative hypothesis: true difference in means is not equal to 0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95 percent confidence interval: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 0.3674868 2.8238189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sample estimates: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mean in group 1 mean in group 2 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       24.94665        23.35099 </a:t>
            </a:r>
          </a:p>
          <a:p>
            <a:pPr marL="0" indent="0">
              <a:buNone/>
            </a:pPr>
            <a:endParaRPr lang="en-US" sz="1300" b="1" dirty="0" smtClean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&gt; </a:t>
            </a:r>
            <a:r>
              <a:rPr lang="en-US" sz="1300" b="1" dirty="0" err="1" smtClean="0">
                <a:latin typeface="Lucida Sans Typewriter" panose="020B0509030504030204" pitchFamily="49" charset="0"/>
              </a:rPr>
              <a:t>t.test</a:t>
            </a:r>
            <a:r>
              <a:rPr lang="en-US" sz="13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300" b="1" dirty="0" err="1" smtClean="0">
                <a:latin typeface="Lucida Sans Typewriter" panose="020B0509030504030204" pitchFamily="49" charset="0"/>
              </a:rPr>
              <a:t>BMI~Gender</a:t>
            </a:r>
            <a:r>
              <a:rPr lang="en-US" sz="1300" b="1" dirty="0" smtClean="0">
                <a:latin typeface="Lucida Sans Typewriter" panose="020B0509030504030204" pitchFamily="49" charset="0"/>
              </a:rPr>
              <a:t>)               # t-test with Unequal Variances</a:t>
            </a:r>
          </a:p>
          <a:p>
            <a:pPr marL="0" indent="0">
              <a:buNone/>
            </a:pPr>
            <a:endParaRPr lang="en-US" sz="1300" b="1" dirty="0" smtClean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        Welch Two Sample t-test</a:t>
            </a:r>
          </a:p>
          <a:p>
            <a:pPr marL="0" indent="0">
              <a:buNone/>
            </a:pPr>
            <a:endParaRPr lang="en-US" sz="1300" b="1" dirty="0" smtClean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data:  BMI by Gender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t = 2.6301, </a:t>
            </a:r>
            <a:r>
              <a:rPr lang="en-US" sz="1300" b="1" dirty="0" err="1" smtClean="0">
                <a:latin typeface="Lucida Sans Typewriter" panose="020B0509030504030204" pitchFamily="49" charset="0"/>
              </a:rPr>
              <a:t>df</a:t>
            </a:r>
            <a:r>
              <a:rPr lang="en-US" sz="1300" b="1" dirty="0" smtClean="0">
                <a:latin typeface="Lucida Sans Typewriter" panose="020B0509030504030204" pitchFamily="49" charset="0"/>
              </a:rPr>
              <a:t> = 37.052, p-value = 0.01236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alternative hypothesis: true difference in means is not equal to 0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95 percent confidence interval: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 0.3664539 2.8248518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sample estimates: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mean in group 1 mean in group 2 </a:t>
            </a:r>
          </a:p>
          <a:p>
            <a:pPr marL="0" indent="0">
              <a:buNone/>
            </a:pPr>
            <a:r>
              <a:rPr lang="en-US" sz="1300" b="1" dirty="0" smtClean="0">
                <a:latin typeface="Lucida Sans Typewriter" panose="020B0509030504030204" pitchFamily="49" charset="0"/>
              </a:rPr>
              <a:t>       24.94665        23.35099 </a:t>
            </a:r>
          </a:p>
          <a:p>
            <a:pPr marL="0" indent="0">
              <a:buNone/>
            </a:pPr>
            <a:endParaRPr lang="en-US" sz="12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77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 Output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9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&gt; </a:t>
            </a:r>
            <a:r>
              <a:rPr lang="en-US" sz="1300" b="1" dirty="0" err="1">
                <a:latin typeface="Lucida Sans Typewriter" panose="020B0509030504030204" pitchFamily="49" charset="0"/>
              </a:rPr>
              <a:t>var.test</a:t>
            </a:r>
            <a:r>
              <a:rPr lang="en-US" sz="1300" b="1" dirty="0">
                <a:latin typeface="Lucida Sans Typewriter" panose="020B0509030504030204" pitchFamily="49" charset="0"/>
              </a:rPr>
              <a:t>(</a:t>
            </a:r>
            <a:r>
              <a:rPr lang="en-US" sz="1300" b="1" dirty="0" err="1">
                <a:latin typeface="Lucida Sans Typewriter" panose="020B0509030504030204" pitchFamily="49" charset="0"/>
              </a:rPr>
              <a:t>BMI~Gender</a:t>
            </a:r>
            <a:r>
              <a:rPr lang="en-US" sz="1300" b="1" dirty="0">
                <a:latin typeface="Lucida Sans Typewriter" panose="020B0509030504030204" pitchFamily="49" charset="0"/>
              </a:rPr>
              <a:t>)             # F-test for Equal Variances</a:t>
            </a:r>
          </a:p>
          <a:p>
            <a:pPr marL="0" indent="0">
              <a:buNone/>
            </a:pPr>
            <a:endParaRPr lang="en-US" sz="13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        F test to compare two variances</a:t>
            </a:r>
          </a:p>
          <a:p>
            <a:pPr marL="0" indent="0">
              <a:buNone/>
            </a:pPr>
            <a:endParaRPr lang="en-US" sz="13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data:  BMI by Gender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F = 0.7242, </a:t>
            </a:r>
            <a:r>
              <a:rPr lang="en-US" sz="1300" b="1" dirty="0" err="1">
                <a:latin typeface="Lucida Sans Typewriter" panose="020B0509030504030204" pitchFamily="49" charset="0"/>
              </a:rPr>
              <a:t>num</a:t>
            </a:r>
            <a:r>
              <a:rPr lang="en-US" sz="1300" b="1" dirty="0">
                <a:latin typeface="Lucida Sans Typewriter" panose="020B0509030504030204" pitchFamily="49" charset="0"/>
              </a:rPr>
              <a:t> </a:t>
            </a:r>
            <a:r>
              <a:rPr lang="en-US" sz="1300" b="1" dirty="0" err="1">
                <a:latin typeface="Lucida Sans Typewriter" panose="020B0509030504030204" pitchFamily="49" charset="0"/>
              </a:rPr>
              <a:t>df</a:t>
            </a:r>
            <a:r>
              <a:rPr lang="en-US" sz="1300" b="1" dirty="0">
                <a:latin typeface="Lucida Sans Typewriter" panose="020B0509030504030204" pitchFamily="49" charset="0"/>
              </a:rPr>
              <a:t> = 19, </a:t>
            </a:r>
            <a:r>
              <a:rPr lang="en-US" sz="1300" b="1" dirty="0" err="1">
                <a:latin typeface="Lucida Sans Typewriter" panose="020B0509030504030204" pitchFamily="49" charset="0"/>
              </a:rPr>
              <a:t>denom</a:t>
            </a:r>
            <a:r>
              <a:rPr lang="en-US" sz="1300" b="1" dirty="0">
                <a:latin typeface="Lucida Sans Typewriter" panose="020B0509030504030204" pitchFamily="49" charset="0"/>
              </a:rPr>
              <a:t> </a:t>
            </a:r>
            <a:r>
              <a:rPr lang="en-US" sz="1300" b="1" dirty="0" err="1">
                <a:latin typeface="Lucida Sans Typewriter" panose="020B0509030504030204" pitchFamily="49" charset="0"/>
              </a:rPr>
              <a:t>df</a:t>
            </a:r>
            <a:r>
              <a:rPr lang="en-US" sz="1300" b="1" dirty="0">
                <a:latin typeface="Lucida Sans Typewriter" panose="020B0509030504030204" pitchFamily="49" charset="0"/>
              </a:rPr>
              <a:t> = 19, p-value = 0.4885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alternative hypothesis: true ratio of variances is not equal to 1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95 percent confidence interval: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 0.2866432 1.8296302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sample estimates: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ratio of variances 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         0.7241899 </a:t>
            </a:r>
            <a:endParaRPr lang="en-US" sz="1300" b="1" dirty="0" smtClean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endParaRPr lang="en-US" sz="13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&gt; </a:t>
            </a:r>
            <a:r>
              <a:rPr lang="en-US" sz="1300" b="1" dirty="0" err="1">
                <a:latin typeface="Lucida Sans Typewriter" panose="020B0509030504030204" pitchFamily="49" charset="0"/>
              </a:rPr>
              <a:t>wilcox.test</a:t>
            </a:r>
            <a:r>
              <a:rPr lang="en-US" sz="1300" b="1" dirty="0">
                <a:latin typeface="Lucida Sans Typewriter" panose="020B0509030504030204" pitchFamily="49" charset="0"/>
              </a:rPr>
              <a:t>(</a:t>
            </a:r>
            <a:r>
              <a:rPr lang="en-US" sz="1300" b="1" dirty="0" err="1">
                <a:latin typeface="Lucida Sans Typewriter" panose="020B0509030504030204" pitchFamily="49" charset="0"/>
              </a:rPr>
              <a:t>BMI~Gender</a:t>
            </a:r>
            <a:r>
              <a:rPr lang="en-US" sz="1300" b="1" dirty="0">
                <a:latin typeface="Lucida Sans Typewriter" panose="020B0509030504030204" pitchFamily="49" charset="0"/>
              </a:rPr>
              <a:t>)</a:t>
            </a:r>
          </a:p>
          <a:p>
            <a:pPr marL="0" indent="0">
              <a:buNone/>
            </a:pPr>
            <a:endParaRPr lang="en-US" sz="13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        Wilcoxon rank sum test with continuity correction</a:t>
            </a:r>
          </a:p>
          <a:p>
            <a:pPr marL="0" indent="0">
              <a:buNone/>
            </a:pPr>
            <a:endParaRPr lang="en-US" sz="13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data:  BMI by Gender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W = 297, p-value = 0.009042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alternative hypothesis: true location shift is not equal to 0</a:t>
            </a:r>
          </a:p>
          <a:p>
            <a:pPr marL="0" indent="0">
              <a:buNone/>
            </a:pPr>
            <a:endParaRPr lang="en-US" sz="13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Warning message: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In </a:t>
            </a:r>
            <a:r>
              <a:rPr lang="en-US" sz="1300" b="1" dirty="0" err="1">
                <a:latin typeface="Lucida Sans Typewriter" panose="020B0509030504030204" pitchFamily="49" charset="0"/>
              </a:rPr>
              <a:t>wilcox.test.default</a:t>
            </a:r>
            <a:r>
              <a:rPr lang="en-US" sz="1300" b="1" dirty="0">
                <a:latin typeface="Lucida Sans Typewriter" panose="020B0509030504030204" pitchFamily="49" charset="0"/>
              </a:rPr>
              <a:t>(x = c(21.96540162, 26.25133364, 24.81176471,  :</a:t>
            </a:r>
          </a:p>
          <a:p>
            <a:pPr marL="0" indent="0">
              <a:buNone/>
            </a:pPr>
            <a:r>
              <a:rPr lang="en-US" sz="1300" b="1" dirty="0">
                <a:latin typeface="Lucida Sans Typewriter" panose="020B0509030504030204" pitchFamily="49" charset="0"/>
              </a:rPr>
              <a:t>  cannot compute exact p-value with </a:t>
            </a:r>
            <a:r>
              <a:rPr lang="en-US" sz="1300" b="1" dirty="0" smtClean="0">
                <a:latin typeface="Lucida Sans Typewriter" panose="020B0509030504030204" pitchFamily="49" charset="0"/>
              </a:rPr>
              <a:t>ties</a:t>
            </a:r>
            <a:endParaRPr lang="en-US" sz="1300" b="1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029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Paired t-test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814993"/>
              </p:ext>
            </p:extLst>
          </p:nvPr>
        </p:nvGraphicFramePr>
        <p:xfrm>
          <a:off x="609600" y="990601"/>
          <a:ext cx="8001000" cy="5466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Equation" r:id="rId3" imgW="5663880" imgH="3708360" progId="Equation.DSMT4">
                  <p:embed/>
                </p:oleObj>
              </mc:Choice>
              <mc:Fallback>
                <p:oleObj name="Equation" r:id="rId3" imgW="5663880" imgH="3708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990601"/>
                        <a:ext cx="8001000" cy="546692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5906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English Premier League Football - 2012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Interested in Determining if there is a home field effect</a:t>
            </a:r>
          </a:p>
          <a:p>
            <a:pPr lvl="1"/>
            <a:r>
              <a:rPr lang="en-US" sz="2400" dirty="0" smtClean="0"/>
              <a:t>League has 20 teams, all play all 19 opponents Home and Away (190 “pairs” of teams, each playing once on each team’s home field). No overtime.</a:t>
            </a:r>
          </a:p>
          <a:p>
            <a:pPr lvl="1"/>
            <a:r>
              <a:rPr lang="en-US" sz="2400" dirty="0" smtClean="0"/>
              <a:t>We are treating each “pair of teams” as a unit</a:t>
            </a:r>
          </a:p>
          <a:p>
            <a:pPr lvl="1"/>
            <a:r>
              <a:rPr lang="en-US" sz="2400" dirty="0" smtClean="0"/>
              <a:t>Y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is the Total Score for the Home Teams, Y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is for Away</a:t>
            </a:r>
          </a:p>
          <a:p>
            <a:r>
              <a:rPr lang="en-US" sz="2800" dirty="0" smtClean="0"/>
              <a:t>Note: d represents combined Home Goals – Combined Away Goals for the Pair of teams (“units”)</a:t>
            </a:r>
          </a:p>
          <a:p>
            <a:r>
              <a:rPr lang="en-US" sz="2800" dirty="0" smtClean="0"/>
              <a:t>No home effect should mean </a:t>
            </a:r>
            <a:r>
              <a:rPr lang="en-US" sz="2800" dirty="0" smtClean="0">
                <a:latin typeface="Symbol" panose="05050102010706020507" pitchFamily="18" charset="2"/>
              </a:rPr>
              <a:t>m</a:t>
            </a:r>
            <a:r>
              <a:rPr lang="en-US" sz="2800" baseline="-25000" dirty="0" smtClean="0"/>
              <a:t>d</a:t>
            </a:r>
            <a:r>
              <a:rPr lang="en-US" sz="2800" dirty="0" smtClean="0"/>
              <a:t> = 0</a:t>
            </a:r>
          </a:p>
          <a:p>
            <a:r>
              <a:rPr lang="en-US" sz="2800" dirty="0" smtClean="0"/>
              <a:t>Programming Note: In Independent Sample t-test, we had a Variable for Treatment/Group and another variable for Response (Y). Here we have Y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and Y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as separate variables, with each row as a unit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75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Portion of Data File (.csv). Note n =190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720917"/>
              </p:ext>
            </p:extLst>
          </p:nvPr>
        </p:nvGraphicFramePr>
        <p:xfrm>
          <a:off x="1905000" y="1295400"/>
          <a:ext cx="5334000" cy="4952997"/>
        </p:xfrm>
        <a:graphic>
          <a:graphicData uri="http://schemas.openxmlformats.org/drawingml/2006/table">
            <a:tbl>
              <a:tblPr/>
              <a:tblGrid>
                <a:gridCol w="1851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5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Team1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Team2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Away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Aston Villa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Chelsea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Everton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Fulham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Liverpool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Manchester City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Manchester United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Newcastle United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Norwich City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Queens Park Rangers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Southampton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Stoke City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Sunderland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Swansea City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Tottenham Hotspur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West Bromwich Albion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West Ham United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Arsenal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Wigan Athletic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Aston Villa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Chelsea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2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Paired t-test for EPL 2012 Home vs Away Goals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5887868"/>
              </p:ext>
            </p:extLst>
          </p:nvPr>
        </p:nvGraphicFramePr>
        <p:xfrm>
          <a:off x="228600" y="1066800"/>
          <a:ext cx="8504237" cy="556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Equation" r:id="rId4" imgW="4305240" imgH="2819160" progId="Equation.DSMT4">
                  <p:embed/>
                </p:oleObj>
              </mc:Choice>
              <mc:Fallback>
                <p:oleObj name="Equation" r:id="rId4" imgW="4305240" imgH="2819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1066800"/>
                        <a:ext cx="8504237" cy="556895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6639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 Program /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epl.2012 &lt;- read.csv("http://www.stat.ufl.edu/~winner/data/epl_2012_home.csv",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                    header=T)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attach(epl.2012); names(epl.2012)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Lucida Sans Typewriter" panose="020B0509030504030204" pitchFamily="49" charset="0"/>
              </a:rPr>
              <a:t>t.test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Home,Away,paired</a:t>
            </a:r>
            <a:r>
              <a:rPr lang="en-US" sz="1400" b="1" dirty="0">
                <a:latin typeface="Lucida Sans Typewriter" panose="020B0509030504030204" pitchFamily="49" charset="0"/>
              </a:rPr>
              <a:t>=T)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Lucida Sans Typewriter" panose="020B0509030504030204" pitchFamily="49" charset="0"/>
              </a:rPr>
              <a:t>wilcox.test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 smtClean="0">
                <a:latin typeface="Lucida Sans Typewriter" panose="020B0509030504030204" pitchFamily="49" charset="0"/>
              </a:rPr>
              <a:t>Home,Away,paired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=T)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#######################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&gt; </a:t>
            </a:r>
            <a:r>
              <a:rPr lang="en-US" sz="1400" b="1" dirty="0" err="1">
                <a:latin typeface="Lucida Sans Typewriter" panose="020B0509030504030204" pitchFamily="49" charset="0"/>
              </a:rPr>
              <a:t>t.test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Home,Away,paired</a:t>
            </a:r>
            <a:r>
              <a:rPr lang="en-US" sz="1400" b="1" dirty="0">
                <a:latin typeface="Lucida Sans Typewriter" panose="020B0509030504030204" pitchFamily="49" charset="0"/>
              </a:rPr>
              <a:t>=T)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      Paired t-test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data:  Home and Away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t = 4.1891, </a:t>
            </a:r>
            <a:r>
              <a:rPr lang="en-US" sz="1400" b="1" dirty="0" err="1">
                <a:latin typeface="Lucida Sans Typewriter" panose="020B0509030504030204" pitchFamily="49" charset="0"/>
              </a:rPr>
              <a:t>df</a:t>
            </a:r>
            <a:r>
              <a:rPr lang="en-US" sz="1400" b="1" dirty="0">
                <a:latin typeface="Lucida Sans Typewriter" panose="020B0509030504030204" pitchFamily="49" charset="0"/>
              </a:rPr>
              <a:t> = 189, p-value = 4.294e-05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alternative hypothesis: true difference in means is not equal to 0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95 percent confidence interval: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0.3369575 0.9367267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sample estimates: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mean of the differences 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            0.6368421</a:t>
            </a:r>
            <a:r>
              <a:rPr lang="en-US" sz="1400" dirty="0">
                <a:latin typeface="Lucida Sans Typewriter" panose="020B0509030504030204" pitchFamily="49" charset="0"/>
              </a:rPr>
              <a:t> </a:t>
            </a:r>
          </a:p>
          <a:p>
            <a:pPr marL="0" indent="0">
              <a:buNone/>
            </a:pPr>
            <a:endParaRPr lang="en-US" sz="140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548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sz="3600" smtClean="0"/>
              <a:t>Small-Sample Test For Nonnormal Data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763000" cy="5029200"/>
          </a:xfrm>
        </p:spPr>
        <p:txBody>
          <a:bodyPr/>
          <a:lstStyle/>
          <a:p>
            <a:r>
              <a:rPr lang="en-US" sz="2800" dirty="0" smtClean="0"/>
              <a:t>Paired Samples (Crossover Design)</a:t>
            </a:r>
          </a:p>
          <a:p>
            <a:r>
              <a:rPr lang="en-US" sz="2800" dirty="0" smtClean="0"/>
              <a:t>Procedure (Wilcoxon Signed-Rank Test)</a:t>
            </a:r>
          </a:p>
          <a:p>
            <a:pPr lvl="1"/>
            <a:r>
              <a:rPr lang="en-US" sz="2000" dirty="0" smtClean="0"/>
              <a:t>Compute Differences </a:t>
            </a:r>
            <a:r>
              <a:rPr lang="en-US" sz="2000" i="1" dirty="0" smtClean="0"/>
              <a:t>d</a:t>
            </a:r>
            <a:r>
              <a:rPr lang="en-US" sz="2000" baseline="-25000" dirty="0" smtClean="0"/>
              <a:t>i</a:t>
            </a:r>
            <a:r>
              <a:rPr lang="en-US" sz="2000" dirty="0" smtClean="0"/>
              <a:t> (as in the paired </a:t>
            </a:r>
            <a:r>
              <a:rPr lang="en-US" sz="2000" i="1" dirty="0" smtClean="0"/>
              <a:t>t</a:t>
            </a:r>
            <a:r>
              <a:rPr lang="en-US" sz="2000" dirty="0" smtClean="0"/>
              <a:t>-test) and obtain their absolute values (ignoring 0</a:t>
            </a:r>
            <a:r>
              <a:rPr lang="en-US" sz="2000" baseline="30000" dirty="0" smtClean="0"/>
              <a:t>s</a:t>
            </a:r>
            <a:r>
              <a:rPr lang="en-US" sz="2000" dirty="0" smtClean="0"/>
              <a:t>). </a:t>
            </a:r>
            <a:r>
              <a:rPr lang="en-US" sz="2000" i="1" dirty="0" smtClean="0"/>
              <a:t>n= </a:t>
            </a:r>
            <a:r>
              <a:rPr lang="en-US" sz="2000" dirty="0" smtClean="0"/>
              <a:t>number of non-zero differences</a:t>
            </a:r>
          </a:p>
          <a:p>
            <a:pPr lvl="1"/>
            <a:r>
              <a:rPr lang="en-US" sz="2000" dirty="0" smtClean="0"/>
              <a:t>Rank the observations by |</a:t>
            </a:r>
            <a:r>
              <a:rPr lang="en-US" sz="2000" i="1" dirty="0" smtClean="0"/>
              <a:t>d</a:t>
            </a:r>
            <a:r>
              <a:rPr lang="en-US" sz="2000" baseline="-25000" dirty="0" smtClean="0"/>
              <a:t>i</a:t>
            </a:r>
            <a:r>
              <a:rPr lang="en-US" sz="2000" dirty="0" smtClean="0"/>
              <a:t>| (smallest=1), averaging ranks for ties</a:t>
            </a:r>
          </a:p>
          <a:p>
            <a:pPr lvl="1"/>
            <a:r>
              <a:rPr lang="en-US" sz="2000" dirty="0" smtClean="0"/>
              <a:t>Compute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+</a:t>
            </a:r>
            <a:r>
              <a:rPr lang="en-US" sz="2000" dirty="0" smtClean="0"/>
              <a:t> and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- </a:t>
            </a:r>
            <a:r>
              <a:rPr lang="en-US" sz="2000" dirty="0" smtClean="0"/>
              <a:t>, the rank sums for the positive and negative differences, respectively</a:t>
            </a:r>
          </a:p>
          <a:p>
            <a:pPr lvl="1"/>
            <a:r>
              <a:rPr lang="en-US" sz="2000" dirty="0" smtClean="0"/>
              <a:t>1-sided </a:t>
            </a:r>
            <a:r>
              <a:rPr lang="en-US" sz="2000" dirty="0" err="1" smtClean="0"/>
              <a:t>tests:Conclude</a:t>
            </a:r>
            <a:r>
              <a:rPr lang="en-US" sz="2000" dirty="0" smtClean="0"/>
              <a:t> </a:t>
            </a:r>
            <a:r>
              <a:rPr lang="en-US" sz="2000" i="1" dirty="0" smtClean="0"/>
              <a:t>H</a:t>
            </a:r>
            <a:r>
              <a:rPr lang="en-US" sz="2000" baseline="-25000" dirty="0" smtClean="0"/>
              <a:t>A</a:t>
            </a:r>
            <a:r>
              <a:rPr lang="en-US" sz="2000" dirty="0" smtClean="0"/>
              <a:t>: </a:t>
            </a:r>
            <a:r>
              <a:rPr lang="en-US" sz="2000" i="1" dirty="0" smtClean="0"/>
              <a:t>M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&gt; </a:t>
            </a:r>
            <a:r>
              <a:rPr lang="en-US" sz="2000" i="1" dirty="0" smtClean="0"/>
              <a:t>M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 </a:t>
            </a:r>
            <a:r>
              <a:rPr lang="en-US" sz="2000" dirty="0" smtClean="0"/>
              <a:t> if  </a:t>
            </a:r>
            <a:r>
              <a:rPr lang="en-US" sz="2000" i="1" dirty="0" smtClean="0"/>
              <a:t>T</a:t>
            </a:r>
            <a:r>
              <a:rPr lang="en-US" sz="2000" dirty="0" smtClean="0"/>
              <a:t>=</a:t>
            </a:r>
            <a:r>
              <a:rPr lang="en-US" sz="2000" i="1" dirty="0" smtClean="0"/>
              <a:t>T</a:t>
            </a:r>
            <a:r>
              <a:rPr lang="en-US" sz="2000" i="1" baseline="-25000" dirty="0" smtClean="0"/>
              <a:t>-</a:t>
            </a:r>
            <a:r>
              <a:rPr lang="en-US" sz="2000" dirty="0" smtClean="0"/>
              <a:t> </a:t>
            </a:r>
            <a:r>
              <a:rPr lang="en-US" sz="2000" dirty="0" smtClean="0">
                <a:sym typeface="Symbol" pitchFamily="18" charset="2"/>
              </a:rPr>
              <a:t> T</a:t>
            </a:r>
            <a:r>
              <a:rPr lang="en-US" sz="2000" baseline="-25000" dirty="0" smtClean="0">
                <a:sym typeface="Symbol" pitchFamily="18" charset="2"/>
              </a:rPr>
              <a:t>0</a:t>
            </a:r>
            <a:endParaRPr lang="en-US" sz="2000" dirty="0" smtClean="0">
              <a:sym typeface="Symbol" pitchFamily="18" charset="2"/>
            </a:endParaRPr>
          </a:p>
          <a:p>
            <a:pPr lvl="1"/>
            <a:r>
              <a:rPr lang="en-US" sz="2000" dirty="0" smtClean="0">
                <a:sym typeface="Symbol" pitchFamily="18" charset="2"/>
              </a:rPr>
              <a:t>2-sided </a:t>
            </a:r>
            <a:r>
              <a:rPr lang="en-US" sz="2000" dirty="0" err="1" smtClean="0">
                <a:sym typeface="Symbol" pitchFamily="18" charset="2"/>
              </a:rPr>
              <a:t>tests:</a:t>
            </a:r>
            <a:r>
              <a:rPr lang="en-US" sz="2000" dirty="0" err="1" smtClean="0"/>
              <a:t>Conclude</a:t>
            </a:r>
            <a:r>
              <a:rPr lang="en-US" sz="2000" dirty="0" smtClean="0"/>
              <a:t> </a:t>
            </a:r>
            <a:r>
              <a:rPr lang="en-US" sz="2000" i="1" dirty="0" smtClean="0"/>
              <a:t>H</a:t>
            </a:r>
            <a:r>
              <a:rPr lang="en-US" sz="2000" baseline="-25000" dirty="0" smtClean="0"/>
              <a:t>A</a:t>
            </a:r>
            <a:r>
              <a:rPr lang="en-US" sz="2000" dirty="0" smtClean="0"/>
              <a:t>: </a:t>
            </a:r>
            <a:r>
              <a:rPr lang="en-US" sz="2000" i="1" dirty="0" smtClean="0"/>
              <a:t>M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smtClean="0">
                <a:sym typeface="Symbol" pitchFamily="18" charset="2"/>
              </a:rPr>
              <a:t></a:t>
            </a:r>
            <a:r>
              <a:rPr lang="en-US" sz="2000" dirty="0" smtClean="0"/>
              <a:t> </a:t>
            </a:r>
            <a:r>
              <a:rPr lang="en-US" sz="2000" i="1" dirty="0" smtClean="0"/>
              <a:t>M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 </a:t>
            </a:r>
            <a:r>
              <a:rPr lang="en-US" sz="2000" dirty="0" smtClean="0"/>
              <a:t> if </a:t>
            </a:r>
            <a:r>
              <a:rPr lang="en-US" sz="2000" i="1" dirty="0" smtClean="0"/>
              <a:t>T=</a:t>
            </a:r>
            <a:r>
              <a:rPr lang="en-US" sz="2000" dirty="0" smtClean="0"/>
              <a:t>min(</a:t>
            </a:r>
            <a:r>
              <a:rPr lang="en-US" sz="2000" i="1" dirty="0" smtClean="0"/>
              <a:t>T</a:t>
            </a:r>
            <a:r>
              <a:rPr lang="en-US" sz="2000" i="1" baseline="-25000" dirty="0" smtClean="0"/>
              <a:t>+</a:t>
            </a:r>
            <a:r>
              <a:rPr lang="en-US" sz="2000" i="1" dirty="0" smtClean="0"/>
              <a:t> , T</a:t>
            </a:r>
            <a:r>
              <a:rPr lang="en-US" sz="2000" i="1" baseline="-25000" dirty="0" smtClean="0"/>
              <a:t>-</a:t>
            </a:r>
            <a:r>
              <a:rPr lang="en-US" sz="2000" i="1" dirty="0" smtClean="0"/>
              <a:t> </a:t>
            </a:r>
            <a:r>
              <a:rPr lang="en-US" sz="2000" dirty="0" smtClean="0"/>
              <a:t>) </a:t>
            </a:r>
            <a:r>
              <a:rPr lang="en-US" sz="2000" dirty="0" smtClean="0">
                <a:sym typeface="Symbol" pitchFamily="18" charset="2"/>
              </a:rPr>
              <a:t> T</a:t>
            </a:r>
            <a:r>
              <a:rPr lang="en-US" sz="2000" baseline="-25000" dirty="0" smtClean="0">
                <a:sym typeface="Symbol" pitchFamily="18" charset="2"/>
              </a:rPr>
              <a:t>0</a:t>
            </a:r>
          </a:p>
          <a:p>
            <a:pPr lvl="1"/>
            <a:r>
              <a:rPr lang="en-US" sz="2000" dirty="0" smtClean="0">
                <a:sym typeface="Symbol" pitchFamily="18" charset="2"/>
              </a:rPr>
              <a:t>Values of T</a:t>
            </a:r>
            <a:r>
              <a:rPr lang="en-US" sz="2000" baseline="-25000" dirty="0" smtClean="0">
                <a:sym typeface="Symbol" pitchFamily="18" charset="2"/>
              </a:rPr>
              <a:t>0</a:t>
            </a:r>
            <a:r>
              <a:rPr lang="en-US" sz="2000" dirty="0" smtClean="0">
                <a:sym typeface="Symbol" pitchFamily="18" charset="2"/>
              </a:rPr>
              <a:t> are given in various tables for various sample sizes and significance levels.  Some tables give the upper tail cut-off T</a:t>
            </a:r>
            <a:r>
              <a:rPr lang="en-US" sz="2000" baseline="-25000" dirty="0" smtClean="0">
                <a:sym typeface="Symbol" pitchFamily="18" charset="2"/>
              </a:rPr>
              <a:t>0</a:t>
            </a:r>
            <a:r>
              <a:rPr lang="en-US" sz="2000" dirty="0" smtClean="0">
                <a:sym typeface="Symbol" pitchFamily="18" charset="2"/>
              </a:rPr>
              <a:t> values</a:t>
            </a:r>
          </a:p>
          <a:p>
            <a:pPr lvl="1"/>
            <a:r>
              <a:rPr lang="en-US" sz="2000" i="1" dirty="0" smtClean="0">
                <a:sym typeface="Symbol" pitchFamily="18" charset="2"/>
              </a:rPr>
              <a:t>P</a:t>
            </a:r>
            <a:r>
              <a:rPr lang="en-US" sz="2000" dirty="0" smtClean="0">
                <a:sym typeface="Symbol" pitchFamily="18" charset="2"/>
              </a:rPr>
              <a:t>-values are printed by statistical software packages.</a:t>
            </a:r>
            <a:endParaRPr lang="en-US" sz="2400" dirty="0" smtClean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304800" y="228600"/>
            <a:ext cx="8534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600" dirty="0"/>
              <a:t>Signed-Rank Test: Normal Approximation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509370"/>
              </p:ext>
            </p:extLst>
          </p:nvPr>
        </p:nvGraphicFramePr>
        <p:xfrm>
          <a:off x="1066800" y="1676400"/>
          <a:ext cx="525145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9" name="Equation" r:id="rId3" imgW="2793960" imgH="444240" progId="Equation.DSMT4">
                  <p:embed/>
                </p:oleObj>
              </mc:Choice>
              <mc:Fallback>
                <p:oleObj name="Equation" r:id="rId3" imgW="27939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76400"/>
                        <a:ext cx="525145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496417"/>
              </p:ext>
            </p:extLst>
          </p:nvPr>
        </p:nvGraphicFramePr>
        <p:xfrm>
          <a:off x="1143000" y="3276600"/>
          <a:ext cx="578802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Equation" r:id="rId5" imgW="2260440" imgH="444240" progId="Equation.DSMT4">
                  <p:embed/>
                </p:oleObj>
              </mc:Choice>
              <mc:Fallback>
                <p:oleObj name="Equation" r:id="rId5" imgW="22604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276600"/>
                        <a:ext cx="578802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" y="11430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Under the null hypothesis of no difference in the 2 groups:    Let T = T</a:t>
            </a:r>
            <a:r>
              <a:rPr lang="en-US" baseline="30000" dirty="0" smtClean="0"/>
              <a:t>+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1530" y="2667000"/>
            <a:ext cx="802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Z-Statistic computed and approximate P-value can be obtained from: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there are ties (many common d</a:t>
            </a:r>
            <a:r>
              <a:rPr lang="en-US" baseline="30000" dirty="0" smtClean="0"/>
              <a:t>s</a:t>
            </a:r>
            <a:r>
              <a:rPr lang="en-US" dirty="0" smtClean="0"/>
              <a:t>) as in soccer data, </a:t>
            </a:r>
            <a:r>
              <a:rPr lang="en-US" dirty="0" err="1" smtClean="0">
                <a:latin typeface="Symbol" panose="05050102010706020507" pitchFamily="18" charset="2"/>
              </a:rPr>
              <a:t>s</a:t>
            </a:r>
            <a:r>
              <a:rPr lang="en-US" baseline="-25000" dirty="0" err="1" smtClean="0"/>
              <a:t>T</a:t>
            </a:r>
            <a:r>
              <a:rPr lang="en-US" dirty="0" smtClean="0"/>
              <a:t> is reduced and is of form: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990411"/>
              </p:ext>
            </p:extLst>
          </p:nvPr>
        </p:nvGraphicFramePr>
        <p:xfrm>
          <a:off x="762000" y="5105400"/>
          <a:ext cx="733806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name="Equation" r:id="rId7" imgW="4076640" imgH="761760" progId="Equation.DSMT4">
                  <p:embed/>
                </p:oleObj>
              </mc:Choice>
              <mc:Fallback>
                <p:oleObj name="Equation" r:id="rId7" imgW="407664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000" y="5105400"/>
                        <a:ext cx="7338060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EPL Home Field Advantage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017076"/>
              </p:ext>
            </p:extLst>
          </p:nvPr>
        </p:nvGraphicFramePr>
        <p:xfrm>
          <a:off x="838200" y="1143000"/>
          <a:ext cx="4086225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Worksheet" r:id="rId3" imgW="4086157" imgH="4581457" progId="Excel.Sheet.12">
                  <p:embed/>
                </p:oleObj>
              </mc:Choice>
              <mc:Fallback>
                <p:oleObj name="Worksheet" r:id="rId3" imgW="4086157" imgH="45814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4086225" cy="458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0" y="1066800"/>
            <a:ext cx="3657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Zero differences have been removed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Differences and their Counts are at top left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Absolute differences and their counts and average ranks are at bottom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T+ is the sum of the products of the counts and the T+ columns (e.g. There are 30 cases with d=+1, each getting rank=29)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Z is large and P-value is small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 Labels T+ as V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974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Output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&gt; </a:t>
            </a:r>
            <a:r>
              <a:rPr lang="en-US" sz="1400" b="1" dirty="0" err="1">
                <a:latin typeface="Lucida Sans Typewriter" panose="020B0509030504030204" pitchFamily="49" charset="0"/>
              </a:rPr>
              <a:t>wilcox.test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Home,Away,paired</a:t>
            </a:r>
            <a:r>
              <a:rPr lang="en-US" sz="1400" b="1" dirty="0">
                <a:latin typeface="Lucida Sans Typewriter" panose="020B0509030504030204" pitchFamily="49" charset="0"/>
              </a:rPr>
              <a:t>=T)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      Wilcoxon signed rank test with continuity correction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data:  Home and Away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V = 7896.5, p-value = 4.981e-05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alternative hypothesis: true location shift is not equal to 0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01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 for Association for Categorical Variables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563830"/>
              </p:ext>
            </p:extLst>
          </p:nvPr>
        </p:nvGraphicFramePr>
        <p:xfrm>
          <a:off x="1447800" y="3733800"/>
          <a:ext cx="6019800" cy="2688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Equation" r:id="rId3" imgW="5232240" imgH="2336760" progId="Equation.DSMT4">
                  <p:embed/>
                </p:oleObj>
              </mc:Choice>
              <mc:Fallback>
                <p:oleObj name="Equation" r:id="rId3" imgW="5232240" imgH="2336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3733800"/>
                        <a:ext cx="6019800" cy="2688454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095831"/>
              </p:ext>
            </p:extLst>
          </p:nvPr>
        </p:nvGraphicFramePr>
        <p:xfrm>
          <a:off x="1752600" y="1143000"/>
          <a:ext cx="57912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Counts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 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Row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1•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Row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2c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2•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Row</a:t>
                      </a:r>
                      <a:r>
                        <a:rPr lang="en-US" baseline="0" dirty="0" smtClean="0"/>
                        <a:t> 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r1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r2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</a:t>
                      </a:r>
                      <a:r>
                        <a:rPr lang="en-US" baseline="-25000" dirty="0" err="1" smtClean="0"/>
                        <a:t>rc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r•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•1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•2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</a:t>
                      </a:r>
                      <a:r>
                        <a:rPr lang="en-US" baseline="-25000" dirty="0" err="1" smtClean="0"/>
                        <a:t>•c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••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993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Crop Circles by Country and Field Type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192034"/>
              </p:ext>
            </p:extLst>
          </p:nvPr>
        </p:nvGraphicFramePr>
        <p:xfrm>
          <a:off x="304800" y="1143000"/>
          <a:ext cx="281940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Worksheet" r:id="rId3" imgW="2819400" imgH="2485957" progId="Excel.Sheet.12">
                  <p:embed/>
                </p:oleObj>
              </mc:Choice>
              <mc:Fallback>
                <p:oleObj name="Worksheet" r:id="rId3" imgW="2819400" imgH="24859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1143000"/>
                        <a:ext cx="2819400" cy="248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4546792"/>
              </p:ext>
            </p:extLst>
          </p:nvPr>
        </p:nvGraphicFramePr>
        <p:xfrm>
          <a:off x="3886200" y="914401"/>
          <a:ext cx="4927600" cy="3230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Equation" r:id="rId5" imgW="5384520" imgH="3530520" progId="Equation.DSMT4">
                  <p:embed/>
                </p:oleObj>
              </mc:Choice>
              <mc:Fallback>
                <p:oleObj name="Equation" r:id="rId5" imgW="5384520" imgH="3530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86200" y="914401"/>
                        <a:ext cx="4927600" cy="323083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287243"/>
              </p:ext>
            </p:extLst>
          </p:nvPr>
        </p:nvGraphicFramePr>
        <p:xfrm>
          <a:off x="304800" y="4419600"/>
          <a:ext cx="2819400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Worksheet" r:id="rId7" imgW="2819400" imgH="2295457" progId="Excel.Sheet.12">
                  <p:embed/>
                </p:oleObj>
              </mc:Choice>
              <mc:Fallback>
                <p:oleObj name="Worksheet" r:id="rId7" imgW="2819400" imgH="22954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4419600"/>
                        <a:ext cx="2819400" cy="229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856281"/>
              </p:ext>
            </p:extLst>
          </p:nvPr>
        </p:nvGraphicFramePr>
        <p:xfrm>
          <a:off x="3429000" y="4343400"/>
          <a:ext cx="3124200" cy="243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Worksheet" r:id="rId9" imgW="3429000" imgH="2676457" progId="Excel.Sheet.12">
                  <p:embed/>
                </p:oleObj>
              </mc:Choice>
              <mc:Fallback>
                <p:oleObj name="Worksheet" r:id="rId9" imgW="3429000" imgH="26764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29000" y="4343400"/>
                        <a:ext cx="3124200" cy="243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205641"/>
              </p:ext>
            </p:extLst>
          </p:nvPr>
        </p:nvGraphicFramePr>
        <p:xfrm>
          <a:off x="6629400" y="4495800"/>
          <a:ext cx="2433341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Worksheet" r:id="rId11" imgW="2819400" imgH="2295457" progId="Excel.Sheet.12">
                  <p:embed/>
                </p:oleObj>
              </mc:Choice>
              <mc:Fallback>
                <p:oleObj name="Worksheet" r:id="rId11" imgW="2819400" imgH="22954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29400" y="4495800"/>
                        <a:ext cx="2433341" cy="198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4800" y="3810000"/>
            <a:ext cx="3200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Both tests are highly significant.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78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Program – Uses the </a:t>
            </a:r>
            <a:r>
              <a:rPr lang="en-US" dirty="0" err="1" smtClean="0"/>
              <a:t>vcd</a:t>
            </a:r>
            <a:r>
              <a:rPr lang="en-US" dirty="0" smtClean="0"/>
              <a:t>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cc &lt;- read.csv("http://www.stat.ufl.edu/~winner/data/crop_circle",header=T)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attach(cc); names(cc)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 &lt;- table(</a:t>
            </a:r>
            <a:r>
              <a:rPr lang="en-US" sz="1400" b="1" dirty="0" err="1">
                <a:latin typeface="Lucida Sans Typewriter" panose="020B0509030504030204" pitchFamily="49" charset="0"/>
              </a:rPr>
              <a:t>Country,wheat</a:t>
            </a:r>
            <a:r>
              <a:rPr lang="en-US" sz="1400" b="1" dirty="0">
                <a:latin typeface="Lucida Sans Typewriter" panose="020B0509030504030204" pitchFamily="49" charset="0"/>
              </a:rPr>
              <a:t>))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Lucida Sans Typewriter" panose="020B0509030504030204" pitchFamily="49" charset="0"/>
              </a:rPr>
              <a:t>chisq.test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Lucida Sans Typewriter" panose="020B0509030504030204" pitchFamily="49" charset="0"/>
              </a:rPr>
              <a:t>install.packages</a:t>
            </a:r>
            <a:r>
              <a:rPr lang="en-US" sz="1400" b="1" dirty="0">
                <a:latin typeface="Lucida Sans Typewriter" panose="020B0509030504030204" pitchFamily="49" charset="0"/>
              </a:rPr>
              <a:t>("</a:t>
            </a:r>
            <a:r>
              <a:rPr lang="en-US" sz="1400" b="1" dirty="0" err="1">
                <a:latin typeface="Lucida Sans Typewriter" panose="020B0509030504030204" pitchFamily="49" charset="0"/>
              </a:rPr>
              <a:t>vcd</a:t>
            </a:r>
            <a:r>
              <a:rPr lang="en-US" sz="1400" b="1" dirty="0">
                <a:latin typeface="Lucida Sans Typewriter" panose="020B0509030504030204" pitchFamily="49" charset="0"/>
              </a:rPr>
              <a:t>")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library(</a:t>
            </a:r>
            <a:r>
              <a:rPr lang="en-US" sz="1400" b="1" dirty="0" err="1">
                <a:latin typeface="Lucida Sans Typewriter" panose="020B0509030504030204" pitchFamily="49" charset="0"/>
              </a:rPr>
              <a:t>vcd</a:t>
            </a:r>
            <a:r>
              <a:rPr lang="en-US" sz="1400" b="1" dirty="0">
                <a:latin typeface="Lucida Sans Typewriter" panose="020B05090305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400" b="1" dirty="0" err="1">
                <a:latin typeface="Lucida Sans Typewriter" panose="020B0509030504030204" pitchFamily="49" charset="0"/>
              </a:rPr>
              <a:t>assocstats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Lucida Sans Typewriter" panose="020B0509030504030204" pitchFamily="49" charset="0"/>
              </a:rPr>
              <a:t>barplot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col=c("</a:t>
            </a:r>
            <a:r>
              <a:rPr lang="en-US" sz="1400" b="1" dirty="0" err="1">
                <a:latin typeface="Lucida Sans Typewriter" panose="020B0509030504030204" pitchFamily="49" charset="0"/>
              </a:rPr>
              <a:t>blue","green","pink","purple","red</a:t>
            </a:r>
            <a:r>
              <a:rPr lang="en-US" sz="1400" b="1" dirty="0">
                <a:latin typeface="Lucida Sans Typewriter" panose="020B05090305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"yellow","orange","</a:t>
            </a:r>
            <a:r>
              <a:rPr lang="en-US" sz="1400" b="1" dirty="0" err="1">
                <a:latin typeface="Lucida Sans Typewriter" panose="020B0509030504030204" pitchFamily="49" charset="0"/>
              </a:rPr>
              <a:t>cornflowerblue</a:t>
            </a:r>
            <a:r>
              <a:rPr lang="en-US" sz="1400" b="1" dirty="0">
                <a:latin typeface="Lucida Sans Typewriter" panose="020B0509030504030204" pitchFamily="49" charset="0"/>
              </a:rPr>
              <a:t>","beige"),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main="Wheat by Country",</a:t>
            </a:r>
            <a:r>
              <a:rPr lang="en-US" sz="1400" b="1" dirty="0" err="1">
                <a:latin typeface="Lucida Sans Typewriter" panose="020B0509030504030204" pitchFamily="49" charset="0"/>
              </a:rPr>
              <a:t>xlab</a:t>
            </a:r>
            <a:r>
              <a:rPr lang="en-US" sz="1400" b="1" dirty="0">
                <a:latin typeface="Lucida Sans Typewriter" panose="020B0509030504030204" pitchFamily="49" charset="0"/>
              </a:rPr>
              <a:t>="Wheat",</a:t>
            </a:r>
            <a:r>
              <a:rPr lang="en-US" sz="1400" b="1" dirty="0" err="1">
                <a:latin typeface="Lucida Sans Typewriter" panose="020B0509030504030204" pitchFamily="49" charset="0"/>
              </a:rPr>
              <a:t>ylab</a:t>
            </a:r>
            <a:r>
              <a:rPr lang="en-US" sz="1400" b="1" dirty="0">
                <a:latin typeface="Lucida Sans Typewriter" panose="020B0509030504030204" pitchFamily="49" charset="0"/>
              </a:rPr>
              <a:t>="Count")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labs &lt;- </a:t>
            </a:r>
            <a:r>
              <a:rPr lang="en-US" sz="1400" b="1" dirty="0" err="1">
                <a:latin typeface="Lucida Sans Typewriter" panose="020B0509030504030204" pitchFamily="49" charset="0"/>
              </a:rPr>
              <a:t>rownames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legend(locator(1),</a:t>
            </a:r>
            <a:r>
              <a:rPr lang="en-US" sz="1400" b="1" dirty="0" err="1">
                <a:latin typeface="Lucida Sans Typewriter" panose="020B0509030504030204" pitchFamily="49" charset="0"/>
              </a:rPr>
              <a:t>labs,fill</a:t>
            </a:r>
            <a:r>
              <a:rPr lang="en-US" sz="1400" b="1" dirty="0">
                <a:latin typeface="Lucida Sans Typewriter" panose="020B0509030504030204" pitchFamily="49" charset="0"/>
              </a:rPr>
              <a:t>=c("</a:t>
            </a:r>
            <a:r>
              <a:rPr lang="en-US" sz="1400" b="1" dirty="0" err="1">
                <a:latin typeface="Lucida Sans Typewriter" panose="020B0509030504030204" pitchFamily="49" charset="0"/>
              </a:rPr>
              <a:t>blue","green","pink","purple","red</a:t>
            </a:r>
            <a:r>
              <a:rPr lang="en-US" sz="1400" b="1" dirty="0">
                <a:latin typeface="Lucida Sans Typewriter" panose="020B05090305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"yellow","orange","</a:t>
            </a:r>
            <a:r>
              <a:rPr lang="en-US" sz="1400" b="1" dirty="0" err="1">
                <a:latin typeface="Lucida Sans Typewriter" panose="020B0509030504030204" pitchFamily="49" charset="0"/>
              </a:rPr>
              <a:t>cornflowerblue</a:t>
            </a:r>
            <a:r>
              <a:rPr lang="en-US" sz="1400" b="1" dirty="0">
                <a:latin typeface="Lucida Sans Typewriter" panose="020B0509030504030204" pitchFamily="49" charset="0"/>
              </a:rPr>
              <a:t>","beige"))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Lucida Sans Typewriter" panose="020B0509030504030204" pitchFamily="49" charset="0"/>
              </a:rPr>
              <a:t>barplot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wheat.country,beside</a:t>
            </a:r>
            <a:r>
              <a:rPr lang="en-US" sz="1400" b="1" dirty="0">
                <a:latin typeface="Lucida Sans Typewriter" panose="020B0509030504030204" pitchFamily="49" charset="0"/>
              </a:rPr>
              <a:t>=T,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col=c("</a:t>
            </a:r>
            <a:r>
              <a:rPr lang="en-US" sz="1400" b="1" dirty="0" err="1">
                <a:latin typeface="Lucida Sans Typewriter" panose="020B0509030504030204" pitchFamily="49" charset="0"/>
              </a:rPr>
              <a:t>blue","green","pink","purple","red</a:t>
            </a:r>
            <a:r>
              <a:rPr lang="en-US" sz="1400" b="1" dirty="0">
                <a:latin typeface="Lucida Sans Typewriter" panose="020B05090305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"yellow","orange","</a:t>
            </a:r>
            <a:r>
              <a:rPr lang="en-US" sz="1400" b="1" dirty="0" err="1">
                <a:latin typeface="Lucida Sans Typewriter" panose="020B0509030504030204" pitchFamily="49" charset="0"/>
              </a:rPr>
              <a:t>cornflowerblue</a:t>
            </a:r>
            <a:r>
              <a:rPr lang="en-US" sz="1400" b="1" dirty="0">
                <a:latin typeface="Lucida Sans Typewriter" panose="020B0509030504030204" pitchFamily="49" charset="0"/>
              </a:rPr>
              <a:t>","beige"),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main="Wheat by Country",</a:t>
            </a:r>
            <a:r>
              <a:rPr lang="en-US" sz="1400" b="1" dirty="0" err="1">
                <a:latin typeface="Lucida Sans Typewriter" panose="020B0509030504030204" pitchFamily="49" charset="0"/>
              </a:rPr>
              <a:t>xlab</a:t>
            </a:r>
            <a:r>
              <a:rPr lang="en-US" sz="1400" b="1" dirty="0">
                <a:latin typeface="Lucida Sans Typewriter" panose="020B0509030504030204" pitchFamily="49" charset="0"/>
              </a:rPr>
              <a:t>="Wheat",</a:t>
            </a:r>
            <a:r>
              <a:rPr lang="en-US" sz="1400" b="1" dirty="0" err="1">
                <a:latin typeface="Lucida Sans Typewriter" panose="020B0509030504030204" pitchFamily="49" charset="0"/>
              </a:rPr>
              <a:t>ylab</a:t>
            </a:r>
            <a:r>
              <a:rPr lang="en-US" sz="1400" b="1" dirty="0">
                <a:latin typeface="Lucida Sans Typewriter" panose="020B0509030504030204" pitchFamily="49" charset="0"/>
              </a:rPr>
              <a:t>="Count")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labs &lt;- </a:t>
            </a:r>
            <a:r>
              <a:rPr lang="en-US" sz="1400" b="1" dirty="0" err="1">
                <a:latin typeface="Lucida Sans Typewriter" panose="020B0509030504030204" pitchFamily="49" charset="0"/>
              </a:rPr>
              <a:t>rownames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legend(locator(1),</a:t>
            </a:r>
            <a:r>
              <a:rPr lang="en-US" sz="1400" b="1" dirty="0" err="1">
                <a:latin typeface="Lucida Sans Typewriter" panose="020B0509030504030204" pitchFamily="49" charset="0"/>
              </a:rPr>
              <a:t>labs,fill</a:t>
            </a:r>
            <a:r>
              <a:rPr lang="en-US" sz="1400" b="1" dirty="0">
                <a:latin typeface="Lucida Sans Typewriter" panose="020B0509030504030204" pitchFamily="49" charset="0"/>
              </a:rPr>
              <a:t>=c("</a:t>
            </a:r>
            <a:r>
              <a:rPr lang="en-US" sz="1400" b="1" dirty="0" err="1">
                <a:latin typeface="Lucida Sans Typewriter" panose="020B0509030504030204" pitchFamily="49" charset="0"/>
              </a:rPr>
              <a:t>blue","green","pink","purple","red</a:t>
            </a:r>
            <a:r>
              <a:rPr lang="en-US" sz="1400" b="1" dirty="0">
                <a:latin typeface="Lucida Sans Typewriter" panose="020B0509030504030204" pitchFamily="49" charset="0"/>
              </a:rPr>
              <a:t>",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"yellow","orange","</a:t>
            </a:r>
            <a:r>
              <a:rPr lang="en-US" sz="1400" b="1" dirty="0" err="1">
                <a:latin typeface="Lucida Sans Typewriter" panose="020B0509030504030204" pitchFamily="49" charset="0"/>
              </a:rPr>
              <a:t>cornflowerblue</a:t>
            </a:r>
            <a:r>
              <a:rPr lang="en-US" sz="1400" b="1" dirty="0">
                <a:latin typeface="Lucida Sans Typewriter" panose="020B0509030504030204" pitchFamily="49" charset="0"/>
              </a:rPr>
              <a:t>","beige"))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262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&gt; 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 &lt;- table(</a:t>
            </a:r>
            <a:r>
              <a:rPr lang="en-US" sz="1400" b="1" dirty="0" err="1">
                <a:latin typeface="Lucida Sans Typewriter" panose="020B0509030504030204" pitchFamily="49" charset="0"/>
              </a:rPr>
              <a:t>Country,wheat</a:t>
            </a:r>
            <a:r>
              <a:rPr lang="en-US" sz="1400" b="1" dirty="0">
                <a:latin typeface="Lucida Sans Typewriter" panose="020B05090305040302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       wheat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Country     0   1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Belgium   4  18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Canada   32  11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Czech     7  14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England 108 323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Germany  47  90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Holland  10  24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Italy    56  46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Swiss     6  23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USA      27  </a:t>
            </a:r>
            <a:r>
              <a:rPr lang="en-US" sz="1400" b="1" dirty="0" smtClean="0">
                <a:latin typeface="Lucida Sans Typewriter" panose="020B0509030504030204" pitchFamily="49" charset="0"/>
              </a:rPr>
              <a:t>17</a:t>
            </a:r>
          </a:p>
          <a:p>
            <a:pPr marL="0" indent="0">
              <a:buNone/>
            </a:pPr>
            <a:r>
              <a:rPr lang="en-US" sz="1400" b="1" dirty="0" smtClean="0">
                <a:latin typeface="Lucida Sans Typewriter" panose="020B0509030504030204" pitchFamily="49" charset="0"/>
              </a:rPr>
              <a:t>##################################################</a:t>
            </a: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&gt; </a:t>
            </a:r>
            <a:r>
              <a:rPr lang="en-US" sz="1400" b="1" dirty="0" err="1">
                <a:latin typeface="Lucida Sans Typewriter" panose="020B0509030504030204" pitchFamily="49" charset="0"/>
              </a:rPr>
              <a:t>assocstats</a:t>
            </a:r>
            <a:r>
              <a:rPr lang="en-US" sz="1400" b="1" dirty="0">
                <a:latin typeface="Lucida Sans Typewriter" panose="020B0509030504030204" pitchFamily="49" charset="0"/>
              </a:rPr>
              <a:t>(</a:t>
            </a:r>
            <a:r>
              <a:rPr lang="en-US" sz="1400" b="1" dirty="0" err="1">
                <a:latin typeface="Lucida Sans Typewriter" panose="020B0509030504030204" pitchFamily="49" charset="0"/>
              </a:rPr>
              <a:t>wheat.country</a:t>
            </a:r>
            <a:r>
              <a:rPr lang="en-US" sz="1400" b="1" dirty="0">
                <a:latin typeface="Lucida Sans Typewriter" panose="020B05090305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                    X^2 </a:t>
            </a:r>
            <a:r>
              <a:rPr lang="en-US" sz="1400" b="1" dirty="0" err="1">
                <a:latin typeface="Lucida Sans Typewriter" panose="020B0509030504030204" pitchFamily="49" charset="0"/>
              </a:rPr>
              <a:t>df</a:t>
            </a:r>
            <a:r>
              <a:rPr lang="en-US" sz="1400" b="1" dirty="0">
                <a:latin typeface="Lucida Sans Typewriter" panose="020B0509030504030204" pitchFamily="49" charset="0"/>
              </a:rPr>
              <a:t>   P(&gt; X^2)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Likelihood Ratio 83.248  8 1.0880e-14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Pearson          85.708  8 3.4417e-15</a:t>
            </a:r>
          </a:p>
          <a:p>
            <a:pPr marL="0" indent="0">
              <a:buNone/>
            </a:pPr>
            <a:endParaRPr lang="en-US" sz="1400" b="1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Phi-Coefficient   : 0.315 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Contingency </a:t>
            </a:r>
            <a:r>
              <a:rPr lang="en-US" sz="1400" b="1" dirty="0" err="1">
                <a:latin typeface="Lucida Sans Typewriter" panose="020B0509030504030204" pitchFamily="49" charset="0"/>
              </a:rPr>
              <a:t>Coeff</a:t>
            </a:r>
            <a:r>
              <a:rPr lang="en-US" sz="1400" b="1" dirty="0">
                <a:latin typeface="Lucida Sans Typewriter" panose="020B0509030504030204" pitchFamily="49" charset="0"/>
              </a:rPr>
              <a:t>.: 0.301 </a:t>
            </a:r>
          </a:p>
          <a:p>
            <a:pPr marL="0" indent="0">
              <a:buNone/>
            </a:pPr>
            <a:r>
              <a:rPr lang="en-US" sz="1400" b="1" dirty="0">
                <a:latin typeface="Lucida Sans Typewriter" panose="020B0509030504030204" pitchFamily="49" charset="0"/>
              </a:rPr>
              <a:t>Cramer's V        : 0.315</a:t>
            </a:r>
          </a:p>
        </p:txBody>
      </p:sp>
    </p:spTree>
    <p:extLst>
      <p:ext uri="{BB962C8B-B14F-4D97-AF65-F5344CB8AC3E}">
        <p14:creationId xmlns:p14="http://schemas.microsoft.com/office/powerpoint/2010/main" val="908120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737319" cy="591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09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65815"/>
            <a:ext cx="8763000" cy="593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45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1915</Words>
  <Application>Microsoft Office PowerPoint</Application>
  <PresentationFormat>On-screen Show (4:3)</PresentationFormat>
  <Paragraphs>553</Paragraphs>
  <Slides>29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Calibri</vt:lpstr>
      <vt:lpstr>Lucida Sans Typewriter</vt:lpstr>
      <vt:lpstr>Symbol</vt:lpstr>
      <vt:lpstr>Times New Roman</vt:lpstr>
      <vt:lpstr>Wingdings</vt:lpstr>
      <vt:lpstr>Office Theme</vt:lpstr>
      <vt:lpstr>Equation</vt:lpstr>
      <vt:lpstr>Worksheet</vt:lpstr>
      <vt:lpstr>R for Applied Statistical Methods</vt:lpstr>
      <vt:lpstr>2-Sample t-test (Independent Samples) – Case 1</vt:lpstr>
      <vt:lpstr>2-Sample t-test– Case 2 and Test of Equal Variances</vt:lpstr>
      <vt:lpstr>Example – NBA and WNBA Players’ BMI</vt:lpstr>
      <vt:lpstr>Data File (.csv)</vt:lpstr>
      <vt:lpstr>t-test for NBA vs WNBA BMI – Equal Variances</vt:lpstr>
      <vt:lpstr>t-test for NBA vs WNBA BMI – Unequal Variances</vt:lpstr>
      <vt:lpstr>Test for Equal Variances for WNBA vs NBA BMI </vt:lpstr>
      <vt:lpstr>Small Sample Test to Compare Two Medians – Non-Normal Populations</vt:lpstr>
      <vt:lpstr>Rank-Sum Test: Normal Approximation  </vt:lpstr>
      <vt:lpstr>WNBA/NBA BMI Data – Wilcoxon Rank-Sum Test </vt:lpstr>
      <vt:lpstr>R Program and Output </vt:lpstr>
      <vt:lpstr>R Output (Continued)</vt:lpstr>
      <vt:lpstr>R Output (Continued)</vt:lpstr>
      <vt:lpstr>Paired t-test</vt:lpstr>
      <vt:lpstr>Example: English Premier League Football - 2012</vt:lpstr>
      <vt:lpstr>Portion of Data File (.csv). Note n =190</vt:lpstr>
      <vt:lpstr>Paired t-test for EPL 2012 Home vs Away Goals</vt:lpstr>
      <vt:lpstr>R Program / Output</vt:lpstr>
      <vt:lpstr>Small-Sample Test For Nonnormal Data</vt:lpstr>
      <vt:lpstr>PowerPoint Presentation</vt:lpstr>
      <vt:lpstr>EPL Home Field Advantage</vt:lpstr>
      <vt:lpstr>R Output </vt:lpstr>
      <vt:lpstr>Test for Association for Categorical Variables</vt:lpstr>
      <vt:lpstr>Example: Crop Circles by Country and Field Type</vt:lpstr>
      <vt:lpstr>R Program – Uses the vcd Package</vt:lpstr>
      <vt:lpstr>R Output</vt:lpstr>
      <vt:lpstr>PowerPoint Presentation</vt:lpstr>
      <vt:lpstr>PowerPoint Presentation</vt:lpstr>
    </vt:vector>
  </TitlesOfParts>
  <Company>UF College of Liberal Arts &amp;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 for Applied Statistical Methods</dc:title>
  <dc:creator>Winner,Lawrence Herman</dc:creator>
  <cp:lastModifiedBy>Winner,Lawrence Herman</cp:lastModifiedBy>
  <cp:revision>48</cp:revision>
  <dcterms:created xsi:type="dcterms:W3CDTF">2015-01-07T18:33:39Z</dcterms:created>
  <dcterms:modified xsi:type="dcterms:W3CDTF">2017-06-29T12:41:14Z</dcterms:modified>
</cp:coreProperties>
</file>