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83" r:id="rId23"/>
    <p:sldId id="284" r:id="rId24"/>
    <p:sldId id="278" r:id="rId25"/>
    <p:sldId id="279" r:id="rId26"/>
    <p:sldId id="280" r:id="rId27"/>
    <p:sldId id="281" r:id="rId28"/>
    <p:sldId id="282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2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FFFF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FFFF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A0142-8C61-4674-9E31-26B7B9E59134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9B802-B45C-4BFC-BEBA-5EE0ED8AD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679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9531"/>
          </a:xfrm>
        </p:spPr>
        <p:txBody>
          <a:bodyPr>
            <a:normAutofit/>
          </a:bodyPr>
          <a:lstStyle>
            <a:lvl1pPr>
              <a:defRPr sz="3200">
                <a:solidFill>
                  <a:srgbClr val="FFFF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04594"/>
            <a:ext cx="10515600" cy="4772369"/>
          </a:xfrm>
        </p:spPr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  <a:lvl2pPr marL="685800" indent="-228600">
              <a:buFont typeface="Wingdings" panose="05000000000000000000" pitchFamily="2" charset="2"/>
              <a:buChar char="§"/>
              <a:defRPr>
                <a:solidFill>
                  <a:srgbClr val="FFFF00"/>
                </a:solidFill>
              </a:defRPr>
            </a:lvl2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A0142-8C61-4674-9E31-26B7B9E59134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9B802-B45C-4BFC-BEBA-5EE0ED8AD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527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A0142-8C61-4674-9E31-26B7B9E59134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9B802-B45C-4BFC-BEBA-5EE0ED8AD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775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A0142-8C61-4674-9E31-26B7B9E59134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9B802-B45C-4BFC-BEBA-5EE0ED8AD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192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A0142-8C61-4674-9E31-26B7B9E59134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9B802-B45C-4BFC-BEBA-5EE0ED8AD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782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6408"/>
          </a:xfrm>
        </p:spPr>
        <p:txBody>
          <a:bodyPr>
            <a:normAutofit/>
          </a:bodyPr>
          <a:lstStyle>
            <a:lvl1pPr>
              <a:defRPr sz="3200">
                <a:solidFill>
                  <a:srgbClr val="FFFF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A0142-8C61-4674-9E31-26B7B9E59134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9B802-B45C-4BFC-BEBA-5EE0ED8AD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874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A0142-8C61-4674-9E31-26B7B9E59134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9B802-B45C-4BFC-BEBA-5EE0ED8AD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444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A0142-8C61-4674-9E31-26B7B9E59134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9B802-B45C-4BFC-BEBA-5EE0ED8AD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206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A0142-8C61-4674-9E31-26B7B9E59134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9B802-B45C-4BFC-BEBA-5EE0ED8AD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553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A0142-8C61-4674-9E31-26B7B9E59134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9B802-B45C-4BFC-BEBA-5EE0ED8AD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334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A0142-8C61-4674-9E31-26B7B9E59134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9B802-B45C-4BFC-BEBA-5EE0ED8AD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539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A0142-8C61-4674-9E31-26B7B9E59134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9B802-B45C-4BFC-BEBA-5EE0ED8AD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09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6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9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0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1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2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3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4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5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6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7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18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19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0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21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22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23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24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25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26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27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Multivariate Linear Regression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70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Regression with a Single Response and </a:t>
            </a:r>
            <a:r>
              <a:rPr lang="en-US" i="1" dirty="0" smtClean="0"/>
              <a:t>r</a:t>
            </a:r>
            <a:r>
              <a:rPr lang="en-US" dirty="0" smtClean="0"/>
              <a:t> Predictors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5646668"/>
              </p:ext>
            </p:extLst>
          </p:nvPr>
        </p:nvGraphicFramePr>
        <p:xfrm>
          <a:off x="528638" y="1204913"/>
          <a:ext cx="10537825" cy="539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" name="Equation" r:id="rId3" imgW="7543800" imgH="3860640" progId="Equation.DSMT4">
                  <p:embed/>
                </p:oleObj>
              </mc:Choice>
              <mc:Fallback>
                <p:oleObj name="Equation" r:id="rId3" imgW="7543800" imgH="3860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8638" y="1204913"/>
                        <a:ext cx="10537825" cy="5392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445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543" y="365126"/>
            <a:ext cx="11597669" cy="596408"/>
          </a:xfrm>
        </p:spPr>
        <p:txBody>
          <a:bodyPr>
            <a:normAutofit/>
          </a:bodyPr>
          <a:lstStyle/>
          <a:p>
            <a:r>
              <a:rPr lang="en-US" dirty="0" smtClean="0"/>
              <a:t>Least Squares Estimation (No Linear Dependencies among Predictors)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3976266"/>
              </p:ext>
            </p:extLst>
          </p:nvPr>
        </p:nvGraphicFramePr>
        <p:xfrm>
          <a:off x="223543" y="961534"/>
          <a:ext cx="11318875" cy="560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8" name="Equation" r:id="rId3" imgW="8102520" imgH="4012920" progId="Equation.DSMT4">
                  <p:embed/>
                </p:oleObj>
              </mc:Choice>
              <mc:Fallback>
                <p:oleObj name="Equation" r:id="rId3" imgW="8102520" imgH="401292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3543" y="961534"/>
                        <a:ext cx="11318875" cy="5605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6680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Sums of Squares Decomposition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2333730"/>
              </p:ext>
            </p:extLst>
          </p:nvPr>
        </p:nvGraphicFramePr>
        <p:xfrm>
          <a:off x="838200" y="1312601"/>
          <a:ext cx="10515600" cy="49208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9" name="Equation" r:id="rId3" imgW="6540480" imgH="3060360" progId="Equation.DSMT4">
                  <p:embed/>
                </p:oleObj>
              </mc:Choice>
              <mc:Fallback>
                <p:oleObj name="Equation" r:id="rId3" imgW="6540480" imgH="3060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8200" y="1312601"/>
                        <a:ext cx="10515600" cy="49208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5232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Geometry of Least Squares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5902268"/>
              </p:ext>
            </p:extLst>
          </p:nvPr>
        </p:nvGraphicFramePr>
        <p:xfrm>
          <a:off x="1196484" y="1113508"/>
          <a:ext cx="8268027" cy="5385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1" name="Equation" r:id="rId3" imgW="5574960" imgH="3632040" progId="Equation.DSMT4">
                  <p:embed/>
                </p:oleObj>
              </mc:Choice>
              <mc:Fallback>
                <p:oleObj name="Equation" r:id="rId3" imgW="5574960" imgH="3632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6484" y="1113508"/>
                        <a:ext cx="8268027" cy="53851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6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Least Squares Estimators – Sampling Properties - I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9243358"/>
              </p:ext>
            </p:extLst>
          </p:nvPr>
        </p:nvGraphicFramePr>
        <p:xfrm>
          <a:off x="930553" y="1253765"/>
          <a:ext cx="10296771" cy="5095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3" name="Equation" r:id="rId3" imgW="7543800" imgH="3733560" progId="Equation.DSMT4">
                  <p:embed/>
                </p:oleObj>
              </mc:Choice>
              <mc:Fallback>
                <p:oleObj name="Equation" r:id="rId3" imgW="7543800" imgH="37335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30553" y="1253765"/>
                        <a:ext cx="10296771" cy="50957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5946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Least Squares Estimators – Sampling Properties - II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9854885"/>
              </p:ext>
            </p:extLst>
          </p:nvPr>
        </p:nvGraphicFramePr>
        <p:xfrm>
          <a:off x="502730" y="1349309"/>
          <a:ext cx="10953058" cy="45235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5" name="Equation" r:id="rId3" imgW="8483400" imgH="3504960" progId="Equation.DSMT4">
                  <p:embed/>
                </p:oleObj>
              </mc:Choice>
              <mc:Fallback>
                <p:oleObj name="Equation" r:id="rId3" imgW="8483400" imgH="3504960" progId="Equation.DSMT4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2730" y="1349309"/>
                        <a:ext cx="10953058" cy="45235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828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Gauss’ Theorem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1775260"/>
              </p:ext>
            </p:extLst>
          </p:nvPr>
        </p:nvGraphicFramePr>
        <p:xfrm>
          <a:off x="246924" y="1240366"/>
          <a:ext cx="11532470" cy="48782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5" name="Equation" r:id="rId3" imgW="6184800" imgH="2616120" progId="Equation.DSMT4">
                  <p:embed/>
                </p:oleObj>
              </mc:Choice>
              <mc:Fallback>
                <p:oleObj name="Equation" r:id="rId3" imgW="6184800" imgH="26161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6924" y="1240366"/>
                        <a:ext cx="11532470" cy="48782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400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Inferences Based on Normality of Errors - I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6579108"/>
              </p:ext>
            </p:extLst>
          </p:nvPr>
        </p:nvGraphicFramePr>
        <p:xfrm>
          <a:off x="508175" y="1284288"/>
          <a:ext cx="10679113" cy="51000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7" name="Equation" r:id="rId3" imgW="8242200" imgH="3936960" progId="Equation.DSMT4">
                  <p:embed/>
                </p:oleObj>
              </mc:Choice>
              <mc:Fallback>
                <p:oleObj name="Equation" r:id="rId3" imgW="8242200" imgH="3936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8175" y="1284288"/>
                        <a:ext cx="10679113" cy="51000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082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Inferences Based on Normality of Errors - II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5178242"/>
              </p:ext>
            </p:extLst>
          </p:nvPr>
        </p:nvGraphicFramePr>
        <p:xfrm>
          <a:off x="463550" y="985838"/>
          <a:ext cx="11010900" cy="547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7" name="Equation" r:id="rId3" imgW="10312200" imgH="5130720" progId="Equation.DSMT4">
                  <p:embed/>
                </p:oleObj>
              </mc:Choice>
              <mc:Fallback>
                <p:oleObj name="Equation" r:id="rId3" imgW="10312200" imgH="5130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3550" y="985838"/>
                        <a:ext cx="11010900" cy="5478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689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the Mean and Predicting New Observations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9107392"/>
              </p:ext>
            </p:extLst>
          </p:nvPr>
        </p:nvGraphicFramePr>
        <p:xfrm>
          <a:off x="769230" y="1172458"/>
          <a:ext cx="10192279" cy="5401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9" name="Equation" r:id="rId3" imgW="6565680" imgH="3479760" progId="Equation.DSMT4">
                  <p:embed/>
                </p:oleObj>
              </mc:Choice>
              <mc:Fallback>
                <p:oleObj name="Equation" r:id="rId3" imgW="6565680" imgH="3479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9230" y="1172458"/>
                        <a:ext cx="10192279" cy="54011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56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Multivariate Multiple Regression – m Response Variables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5689141"/>
              </p:ext>
            </p:extLst>
          </p:nvPr>
        </p:nvGraphicFramePr>
        <p:xfrm>
          <a:off x="161395" y="1206853"/>
          <a:ext cx="11525251" cy="5338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1" name="Equation" r:id="rId3" imgW="6908760" imgH="3200400" progId="Equation.DSMT4">
                  <p:embed/>
                </p:oleObj>
              </mc:Choice>
              <mc:Fallback>
                <p:oleObj name="Equation" r:id="rId3" imgW="6908760" imgH="3200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1395" y="1206853"/>
                        <a:ext cx="11525251" cy="5338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100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Least Squares Estimation and Sums of Squares and Cross-Products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0373263"/>
              </p:ext>
            </p:extLst>
          </p:nvPr>
        </p:nvGraphicFramePr>
        <p:xfrm>
          <a:off x="838199" y="941434"/>
          <a:ext cx="10412897" cy="5716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2" name="Equation" r:id="rId3" imgW="6476760" imgH="3555720" progId="Equation.DSMT4">
                  <p:embed/>
                </p:oleObj>
              </mc:Choice>
              <mc:Fallback>
                <p:oleObj name="Equation" r:id="rId3" imgW="6476760" imgH="3555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8199" y="941434"/>
                        <a:ext cx="10412897" cy="5716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0851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77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Predicted Values, Residuals, and SSCP Matrices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9557669"/>
              </p:ext>
            </p:extLst>
          </p:nvPr>
        </p:nvGraphicFramePr>
        <p:xfrm>
          <a:off x="344267" y="1122472"/>
          <a:ext cx="11401394" cy="50477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85" name="Equation" r:id="rId3" imgW="6654600" imgH="2946240" progId="Equation.DSMT4">
                  <p:embed/>
                </p:oleObj>
              </mc:Choice>
              <mc:Fallback>
                <p:oleObj name="Equation" r:id="rId3" imgW="6654600" imgH="2946240" progId="Equation.DSMT4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4267" y="1122472"/>
                        <a:ext cx="11401394" cy="50477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1818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77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Mean and Variance/Covariance Structure of Least Squares Estimator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2523333"/>
              </p:ext>
            </p:extLst>
          </p:nvPr>
        </p:nvGraphicFramePr>
        <p:xfrm>
          <a:off x="1073150" y="1098550"/>
          <a:ext cx="9945688" cy="5094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9" name="Equation" r:id="rId3" imgW="5803560" imgH="2971800" progId="Equation.DSMT4">
                  <p:embed/>
                </p:oleObj>
              </mc:Choice>
              <mc:Fallback>
                <p:oleObj name="Equation" r:id="rId3" imgW="5803560" imgH="2971800" progId="Equation.DSMT4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3150" y="1098550"/>
                        <a:ext cx="9945688" cy="5094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53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77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Properties of Residuals and SSCP</a:t>
            </a:r>
            <a:r>
              <a:rPr lang="en-US" baseline="-25000" dirty="0" smtClean="0"/>
              <a:t>ERROR</a:t>
            </a:r>
            <a:r>
              <a:rPr lang="en-US" dirty="0" smtClean="0"/>
              <a:t> Matrix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835993"/>
              </p:ext>
            </p:extLst>
          </p:nvPr>
        </p:nvGraphicFramePr>
        <p:xfrm>
          <a:off x="723568" y="961929"/>
          <a:ext cx="10423773" cy="56764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31" name="Equation" r:id="rId3" imgW="6553080" imgH="3568680" progId="Equation.DSMT4">
                  <p:embed/>
                </p:oleObj>
              </mc:Choice>
              <mc:Fallback>
                <p:oleObj name="Equation" r:id="rId3" imgW="6553080" imgH="3568680" progId="Equation.DSMT4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3568" y="961929"/>
                        <a:ext cx="10423773" cy="56764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718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Covariance of Regression Coefficients and Residuals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9063972"/>
              </p:ext>
            </p:extLst>
          </p:nvPr>
        </p:nvGraphicFramePr>
        <p:xfrm>
          <a:off x="449262" y="1101725"/>
          <a:ext cx="10817735" cy="5312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6" name="Equation" r:id="rId3" imgW="6933960" imgH="3403440" progId="Equation.DSMT4">
                  <p:embed/>
                </p:oleObj>
              </mc:Choice>
              <mc:Fallback>
                <p:oleObj name="Equation" r:id="rId3" imgW="6933960" imgH="34034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9262" y="1101725"/>
                        <a:ext cx="10817735" cy="53128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472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111" y="365126"/>
            <a:ext cx="11334045" cy="596408"/>
          </a:xfrm>
        </p:spPr>
        <p:txBody>
          <a:bodyPr>
            <a:normAutofit/>
          </a:bodyPr>
          <a:lstStyle/>
          <a:p>
            <a:r>
              <a:rPr lang="en-US" dirty="0" smtClean="0"/>
              <a:t>Estimating Mean Responses and Forecasting New Responses at </a:t>
            </a:r>
            <a:r>
              <a:rPr lang="en-US" b="1" dirty="0" err="1" smtClean="0"/>
              <a:t>z</a:t>
            </a:r>
            <a:r>
              <a:rPr lang="en-US" baseline="-25000" dirty="0" err="1" smtClean="0"/>
              <a:t>0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0201091"/>
              </p:ext>
            </p:extLst>
          </p:nvPr>
        </p:nvGraphicFramePr>
        <p:xfrm>
          <a:off x="261055" y="1137179"/>
          <a:ext cx="11652608" cy="49701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7" name="Equation" r:id="rId3" imgW="7086600" imgH="3022560" progId="Equation.DSMT4">
                  <p:embed/>
                </p:oleObj>
              </mc:Choice>
              <mc:Fallback>
                <p:oleObj name="Equation" r:id="rId3" imgW="7086600" imgH="30225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1055" y="1137179"/>
                        <a:ext cx="11652608" cy="49701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4020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with Normal Distribution for Errors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5569590"/>
              </p:ext>
            </p:extLst>
          </p:nvPr>
        </p:nvGraphicFramePr>
        <p:xfrm>
          <a:off x="618065" y="1130534"/>
          <a:ext cx="10027357" cy="5610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90" name="Equation" r:id="rId3" imgW="5333760" imgH="2984400" progId="Equation.DSMT4">
                  <p:embed/>
                </p:oleObj>
              </mc:Choice>
              <mc:Fallback>
                <p:oleObj name="Equation" r:id="rId3" imgW="5333760" imgH="2984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8065" y="1130534"/>
                        <a:ext cx="10027357" cy="56105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9059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Likelihood Ratio Tests for Regression Coefficients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5162998"/>
              </p:ext>
            </p:extLst>
          </p:nvPr>
        </p:nvGraphicFramePr>
        <p:xfrm>
          <a:off x="354012" y="1193447"/>
          <a:ext cx="11282513" cy="5038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8" name="Equation" r:id="rId3" imgW="10807560" imgH="4825800" progId="Equation.DSMT4">
                  <p:embed/>
                </p:oleObj>
              </mc:Choice>
              <mc:Fallback>
                <p:oleObj name="Equation" r:id="rId3" imgW="10807560" imgH="4825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4012" y="1193447"/>
                        <a:ext cx="11282513" cy="50380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5394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Test Statistics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3376057"/>
              </p:ext>
            </p:extLst>
          </p:nvPr>
        </p:nvGraphicFramePr>
        <p:xfrm>
          <a:off x="1098550" y="962025"/>
          <a:ext cx="8682038" cy="572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1" name="Equation" r:id="rId3" imgW="4584600" imgH="3022560" progId="Equation.DSMT4">
                  <p:embed/>
                </p:oleObj>
              </mc:Choice>
              <mc:Fallback>
                <p:oleObj name="Equation" r:id="rId3" imgW="4584600" imgH="30225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98550" y="962025"/>
                        <a:ext cx="8682038" cy="5722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768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Multivariate Multiple Regression Tests - I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3715076"/>
              </p:ext>
            </p:extLst>
          </p:nvPr>
        </p:nvGraphicFramePr>
        <p:xfrm>
          <a:off x="1429674" y="1203123"/>
          <a:ext cx="7011988" cy="5272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5" name="Equation" r:id="rId3" imgW="3682800" imgH="2768400" progId="Equation.DSMT4">
                  <p:embed/>
                </p:oleObj>
              </mc:Choice>
              <mc:Fallback>
                <p:oleObj name="Equation" r:id="rId3" imgW="3682800" imgH="2768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29674" y="1203123"/>
                        <a:ext cx="7011988" cy="5272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010113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Multivariate Multiple Regression Tests - II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5150504"/>
              </p:ext>
            </p:extLst>
          </p:nvPr>
        </p:nvGraphicFramePr>
        <p:xfrm>
          <a:off x="1022350" y="1247775"/>
          <a:ext cx="10360025" cy="516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9" name="Equation" r:id="rId3" imgW="5524200" imgH="2755800" progId="Equation.DSMT4">
                  <p:embed/>
                </p:oleObj>
              </mc:Choice>
              <mc:Fallback>
                <p:oleObj name="Equation" r:id="rId3" imgW="5524200" imgH="2755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22350" y="1247775"/>
                        <a:ext cx="10360025" cy="5168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113518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Inference Regarding Predictions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9675292"/>
              </p:ext>
            </p:extLst>
          </p:nvPr>
        </p:nvGraphicFramePr>
        <p:xfrm>
          <a:off x="744713" y="1119540"/>
          <a:ext cx="10318397" cy="541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71" name="Equation" r:id="rId3" imgW="8127720" imgH="4267080" progId="Equation.DSMT4">
                  <p:embed/>
                </p:oleObj>
              </mc:Choice>
              <mc:Fallback>
                <p:oleObj name="Equation" r:id="rId3" imgW="8127720" imgH="4267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44713" y="1119540"/>
                        <a:ext cx="10318397" cy="5416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2705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Classical Regression Model – Univariate Response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3732832"/>
              </p:ext>
            </p:extLst>
          </p:nvPr>
        </p:nvGraphicFramePr>
        <p:xfrm>
          <a:off x="355600" y="1211263"/>
          <a:ext cx="10494963" cy="533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7" name="Equation" r:id="rId3" imgW="6095880" imgH="3098520" progId="Equation.DSMT4">
                  <p:embed/>
                </p:oleObj>
              </mc:Choice>
              <mc:Fallback>
                <p:oleObj name="Equation" r:id="rId3" imgW="6095880" imgH="30985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5600" y="1211263"/>
                        <a:ext cx="10494963" cy="5337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1818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Classical Regression Model – Univariate Response - Estimators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1516397"/>
              </p:ext>
            </p:extLst>
          </p:nvPr>
        </p:nvGraphicFramePr>
        <p:xfrm>
          <a:off x="609600" y="1040741"/>
          <a:ext cx="10546644" cy="55491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5" name="Equation" r:id="rId3" imgW="6858000" imgH="3606480" progId="Equation.DSMT4">
                  <p:embed/>
                </p:oleObj>
              </mc:Choice>
              <mc:Fallback>
                <p:oleObj name="Equation" r:id="rId3" imgW="6858000" imgH="3606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9600" y="1040741"/>
                        <a:ext cx="10546644" cy="55491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9342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Classical Regression Model – Multivariate Response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9242122"/>
              </p:ext>
            </p:extLst>
          </p:nvPr>
        </p:nvGraphicFramePr>
        <p:xfrm>
          <a:off x="246063" y="1035050"/>
          <a:ext cx="10714037" cy="568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6" name="Equation" r:id="rId3" imgW="6222960" imgH="3301920" progId="Equation.DSMT4">
                  <p:embed/>
                </p:oleObj>
              </mc:Choice>
              <mc:Fallback>
                <p:oleObj name="Equation" r:id="rId3" imgW="6222960" imgH="33019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6063" y="1035050"/>
                        <a:ext cx="10714037" cy="5688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696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Predictions and Partial </a:t>
            </a:r>
            <a:r>
              <a:rPr lang="en-US" dirty="0" smtClean="0"/>
              <a:t>Correlation Coefficients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4465644"/>
              </p:ext>
            </p:extLst>
          </p:nvPr>
        </p:nvGraphicFramePr>
        <p:xfrm>
          <a:off x="792338" y="1228372"/>
          <a:ext cx="8509705" cy="54329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1" name="Equation" r:id="rId3" imgW="5549760" imgH="3543120" progId="Equation.DSMT4">
                  <p:embed/>
                </p:oleObj>
              </mc:Choice>
              <mc:Fallback>
                <p:oleObj name="Equation" r:id="rId3" imgW="5549760" imgH="35431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2338" y="1228372"/>
                        <a:ext cx="8509705" cy="54329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4353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1162</TotalTime>
  <Words>180</Words>
  <Application>Microsoft Office PowerPoint</Application>
  <PresentationFormat>Widescreen</PresentationFormat>
  <Paragraphs>28</Paragraphs>
  <Slides>28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Calibri</vt:lpstr>
      <vt:lpstr>Calibri Light</vt:lpstr>
      <vt:lpstr>Wingdings</vt:lpstr>
      <vt:lpstr>Office Theme</vt:lpstr>
      <vt:lpstr>MathType 6.0 Equation</vt:lpstr>
      <vt:lpstr>Equation</vt:lpstr>
      <vt:lpstr>Multivariate Linear Regression</vt:lpstr>
      <vt:lpstr>Multiple Regression with a Single Response and r Predictors</vt:lpstr>
      <vt:lpstr>Least Squares Estimation (No Linear Dependencies among Predictors)</vt:lpstr>
      <vt:lpstr>Sums of Squares Decomposition</vt:lpstr>
      <vt:lpstr>Geometry of Least Squares</vt:lpstr>
      <vt:lpstr>Least Squares Estimators – Sampling Properties - I</vt:lpstr>
      <vt:lpstr>Least Squares Estimators – Sampling Properties - II</vt:lpstr>
      <vt:lpstr>Gauss’ Theorem</vt:lpstr>
      <vt:lpstr>Inferences Based on Normality of Errors - I</vt:lpstr>
      <vt:lpstr>Inferences Based on Normality of Errors - II</vt:lpstr>
      <vt:lpstr>Estimating the Mean and Predicting New Observations</vt:lpstr>
      <vt:lpstr>Multivariate Multiple Regression – m Response Variables</vt:lpstr>
      <vt:lpstr>Least Squares Estimation and Sums of Squares and Cross-Products</vt:lpstr>
      <vt:lpstr>Predicted Values, Residuals, and SSCP Matrices</vt:lpstr>
      <vt:lpstr>Mean and Variance/Covariance Structure of Least Squares Estimator</vt:lpstr>
      <vt:lpstr>Properties of Residuals and SSCPERROR Matrix</vt:lpstr>
      <vt:lpstr>Covariance of Regression Coefficients and Residuals</vt:lpstr>
      <vt:lpstr>Estimating Mean Responses and Forecasting New Responses at z0</vt:lpstr>
      <vt:lpstr>Model with Normal Distribution for Errors</vt:lpstr>
      <vt:lpstr>Likelihood Ratio Tests for Regression Coefficients</vt:lpstr>
      <vt:lpstr>Alternative Test Statistics</vt:lpstr>
      <vt:lpstr>Multivariate Multiple Regression Tests - I</vt:lpstr>
      <vt:lpstr>Multivariate Multiple Regression Tests - II</vt:lpstr>
      <vt:lpstr>Inference Regarding Predictions</vt:lpstr>
      <vt:lpstr>Classical Regression Model – Univariate Response</vt:lpstr>
      <vt:lpstr>Classical Regression Model – Univariate Response - Estimators</vt:lpstr>
      <vt:lpstr>Classical Regression Model – Multivariate Response</vt:lpstr>
      <vt:lpstr>Predictions and Partial Correlation Coefficients</vt:lpstr>
    </vt:vector>
  </TitlesOfParts>
  <Company>University of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Multivariate Linear Regression</dc:title>
  <dc:creator>Winner,Lawrence Herman</dc:creator>
  <cp:lastModifiedBy>Winner,Lawrence Herman</cp:lastModifiedBy>
  <cp:revision>99</cp:revision>
  <dcterms:created xsi:type="dcterms:W3CDTF">2018-12-12T14:11:15Z</dcterms:created>
  <dcterms:modified xsi:type="dcterms:W3CDTF">2019-03-27T14:22:18Z</dcterms:modified>
</cp:coreProperties>
</file>